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tags/tag8.xml" ContentType="application/vnd.openxmlformats-officedocument.presentationml.tags+xml"/>
  <Override PartName="/ppt/notesSlides/notesSlide20.xml" ContentType="application/vnd.openxmlformats-officedocument.presentationml.notesSlide+xml"/>
  <Override PartName="/ppt/tags/tag9.xml" ContentType="application/vnd.openxmlformats-officedocument.presentationml.tags+xml"/>
  <Override PartName="/ppt/notesSlides/notesSlide21.xml" ContentType="application/vnd.openxmlformats-officedocument.presentationml.notesSlide+xml"/>
  <Override PartName="/ppt/tags/tag10.xml" ContentType="application/vnd.openxmlformats-officedocument.presentationml.tags+xml"/>
  <Override PartName="/ppt/notesSlides/notesSlide22.xml" ContentType="application/vnd.openxmlformats-officedocument.presentationml.notesSlide+xml"/>
  <Override PartName="/ppt/tags/tag11.xml" ContentType="application/vnd.openxmlformats-officedocument.presentationml.tags+xml"/>
  <Override PartName="/ppt/notesSlides/notesSlide23.xml" ContentType="application/vnd.openxmlformats-officedocument.presentationml.notesSlide+xml"/>
  <Override PartName="/ppt/tags/tag12.xml" ContentType="application/vnd.openxmlformats-officedocument.presentationml.tags+xml"/>
  <Override PartName="/ppt/notesSlides/notesSlide24.xml" ContentType="application/vnd.openxmlformats-officedocument.presentationml.notesSlide+xml"/>
  <Override PartName="/ppt/tags/tag13.xml" ContentType="application/vnd.openxmlformats-officedocument.presentationml.tags+xml"/>
  <Override PartName="/ppt/notesSlides/notesSlide25.xml" ContentType="application/vnd.openxmlformats-officedocument.presentationml.notesSlide+xml"/>
  <Override PartName="/ppt/tags/tag14.xml" ContentType="application/vnd.openxmlformats-officedocument.presentationml.tags+xml"/>
  <Override PartName="/ppt/notesSlides/notesSlide26.xml" ContentType="application/vnd.openxmlformats-officedocument.presentationml.notesSlide+xml"/>
  <Override PartName="/ppt/tags/tag15.xml" ContentType="application/vnd.openxmlformats-officedocument.presentationml.tags+xml"/>
  <Override PartName="/ppt/notesSlides/notesSlide27.xml" ContentType="application/vnd.openxmlformats-officedocument.presentationml.notesSlide+xml"/>
  <Override PartName="/ppt/tags/tag16.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7.xml" ContentType="application/vnd.openxmlformats-officedocument.presentationml.tags+xml"/>
  <Override PartName="/ppt/notesSlides/notesSlide49.xml" ContentType="application/vnd.openxmlformats-officedocument.presentationml.notesSlide+xml"/>
  <Override PartName="/ppt/tags/tag18.xml" ContentType="application/vnd.openxmlformats-officedocument.presentationml.tags+xml"/>
  <Override PartName="/ppt/notesSlides/notesSlide50.xml" ContentType="application/vnd.openxmlformats-officedocument.presentationml.notesSlide+xml"/>
  <Override PartName="/ppt/tags/tag19.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4"/>
  </p:sldMasterIdLst>
  <p:notesMasterIdLst>
    <p:notesMasterId r:id="rId66"/>
  </p:notesMasterIdLst>
  <p:sldIdLst>
    <p:sldId id="526" r:id="rId5"/>
    <p:sldId id="544" r:id="rId6"/>
    <p:sldId id="565" r:id="rId7"/>
    <p:sldId id="533" r:id="rId8"/>
    <p:sldId id="527" r:id="rId9"/>
    <p:sldId id="528" r:id="rId10"/>
    <p:sldId id="567" r:id="rId11"/>
    <p:sldId id="589" r:id="rId12"/>
    <p:sldId id="578" r:id="rId13"/>
    <p:sldId id="545" r:id="rId14"/>
    <p:sldId id="546" r:id="rId15"/>
    <p:sldId id="532" r:id="rId16"/>
    <p:sldId id="581" r:id="rId17"/>
    <p:sldId id="582" r:id="rId18"/>
    <p:sldId id="583" r:id="rId19"/>
    <p:sldId id="584" r:id="rId20"/>
    <p:sldId id="585" r:id="rId21"/>
    <p:sldId id="586" r:id="rId22"/>
    <p:sldId id="587" r:id="rId23"/>
    <p:sldId id="596" r:id="rId24"/>
    <p:sldId id="597" r:id="rId25"/>
    <p:sldId id="598" r:id="rId26"/>
    <p:sldId id="599" r:id="rId27"/>
    <p:sldId id="600" r:id="rId28"/>
    <p:sldId id="601" r:id="rId29"/>
    <p:sldId id="602" r:id="rId30"/>
    <p:sldId id="603" r:id="rId31"/>
    <p:sldId id="604" r:id="rId32"/>
    <p:sldId id="535" r:id="rId33"/>
    <p:sldId id="536" r:id="rId34"/>
    <p:sldId id="548" r:id="rId35"/>
    <p:sldId id="549" r:id="rId36"/>
    <p:sldId id="537" r:id="rId37"/>
    <p:sldId id="566" r:id="rId38"/>
    <p:sldId id="538" r:id="rId39"/>
    <p:sldId id="551" r:id="rId40"/>
    <p:sldId id="555" r:id="rId41"/>
    <p:sldId id="539" r:id="rId42"/>
    <p:sldId id="556" r:id="rId43"/>
    <p:sldId id="543" r:id="rId44"/>
    <p:sldId id="557" r:id="rId45"/>
    <p:sldId id="558" r:id="rId46"/>
    <p:sldId id="559" r:id="rId47"/>
    <p:sldId id="590" r:id="rId48"/>
    <p:sldId id="579" r:id="rId49"/>
    <p:sldId id="580" r:id="rId50"/>
    <p:sldId id="530" r:id="rId51"/>
    <p:sldId id="569" r:id="rId52"/>
    <p:sldId id="568" r:id="rId53"/>
    <p:sldId id="570" r:id="rId54"/>
    <p:sldId id="561" r:id="rId55"/>
    <p:sldId id="572" r:id="rId56"/>
    <p:sldId id="571" r:id="rId57"/>
    <p:sldId id="573" r:id="rId58"/>
    <p:sldId id="562" r:id="rId59"/>
    <p:sldId id="576" r:id="rId60"/>
    <p:sldId id="574" r:id="rId61"/>
    <p:sldId id="577" r:id="rId62"/>
    <p:sldId id="564" r:id="rId63"/>
    <p:sldId id="575" r:id="rId64"/>
    <p:sldId id="595"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64" userDrawn="1">
          <p15:clr>
            <a:srgbClr val="A4A3A4"/>
          </p15:clr>
        </p15:guide>
        <p15:guide id="2" pos="2162" userDrawn="1">
          <p15:clr>
            <a:srgbClr val="A4A3A4"/>
          </p15:clr>
        </p15:guide>
        <p15:guide id="3" orient="horz" pos="890" userDrawn="1">
          <p15:clr>
            <a:srgbClr val="A4A3A4"/>
          </p15:clr>
        </p15:guide>
      </p15:sldGuideLst>
    </p:ext>
    <p:ext uri="{2D200454-40CA-4A62-9FC3-DE9A4176ACB9}">
      <p15:notesGuideLst xmlns:p15="http://schemas.microsoft.com/office/powerpoint/2012/main">
        <p15:guide id="1" orient="horz" pos="2886"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B3E61A-81EB-19EB-E655-2C6C0D3D5111}" name="Aspire Scientific" initials="AS" userId="Aspire Scientific" providerId="None"/>
  <p188:author id="{5B9C0C1E-EA8E-F598-31B2-F0A2953DF401}" name="Aspire Scientific_MC" initials="AS" userId="Aspire Scientific_MC" providerId="None"/>
  <p188:author id="{E68DBF29-173B-1EE4-E980-EBF86C79181A}" name="Editor" initials="AT" userId="Editor" providerId="None"/>
  <p188:author id="{CA3CE337-4BB8-60E9-4B79-6F484FB6F18A}" name="Bryan Polsonetti" initials="" userId="S::Bryan.Polsonetti@gilead.com::d51b5396-9c5b-414d-863d-b7ea360e4536" providerId="AD"/>
  <p188:author id="{7F3DA34C-8094-A8C2-2352-0016259BC8A2}" name="A Terry" initials="AT" userId="A Terry" providerId="None"/>
  <p188:author id="{6374D66F-DEC2-F466-EC8A-CAA25A8D8E34}" name="Aspire Scientific_HL" initials="HL" userId="Aspire Scientific_HL" providerId="None"/>
  <p188:author id="{1AF3AF70-05BB-F85A-F039-D428E2E375BC}" name="Julia Green" initials="JG" userId="S::julia.green2@gilead.com::538af59d-af55-4ddd-91d9-007f2f414778" providerId="AD"/>
  <p188:author id="{8F52937C-38BB-FA3F-25DB-CF5FE65FE495}" name="Ken Nguyen (Contractor)" initials="K(" userId="S::ken.nguyen38@gilead.com::20de31de-54c6-4cda-b7ab-59f530ce1fde" providerId="AD"/>
  <p188:author id="{D9C35E92-DAD2-5D4B-2F09-0FFA8D4FB783}" name="Aspire Scientific_ED" initials="ED" userId="Aspire Scientific_ED" providerId="None"/>
  <p188:author id="{267F1D97-8592-91D1-DB5B-8C40FF57236F}" name="AspireScientific_TW" initials="TW" userId="AspireScientific_TW" providerId="None"/>
  <p188:author id="{7925399F-1305-7276-23D5-2282449EDA71}" name="Bonnie Nicholson" initials="BN" userId="S::bonnie.nicholson@aspire-scientific.com::28f80e7d-a421-4def-8b0d-fc2e600a2a9a" providerId="AD"/>
  <p188:author id="{F2B1E7A7-BED2-6AAE-E288-F2F15611D56F}" name="Aspire Scientific_BN" initials="AS" userId="Aspire Scientific_BN" providerId="None"/>
  <p188:author id="{CD16DAAB-B933-5108-3739-6C79D00585B9}" name="Kristin Baker" initials="KB" userId="S::kristin.baker2@gilead.com::1544ef21-5205-4acc-8ae7-9277dd1ed717" providerId="AD"/>
  <p188:author id="{AEC724B0-883C-5B14-6242-F6C4DD473617}" name="Bryan Polsonetti" initials="BP" userId="S::bryan.polsonetti@gilead.com::d51b5396-9c5b-414d-863d-b7ea360e4536" providerId="AD"/>
  <p188:author id="{3BB76FB2-F911-83AA-746B-3CB8BB934BDB}" name="Ken Nguyen (Contractor)" initials="KN" userId="S::Ken.Nguyen38@gilead.com::20de31de-54c6-4cda-b7ab-59f530ce1fde" providerId="AD"/>
  <p188:author id="{22227DB6-F4F7-A144-264C-88BF7340AB12}" name="Olivia Morris" initials="OM" userId="S::olivia.morris@aspire-scientific.com::dde7c25a-90a3-459b-95bf-cd35faa879c2" providerId="AD"/>
  <p188:author id="{B2007DD3-7B3A-CEBA-EEB3-AC6AC8B01237}" name="Aspire Scientific_NC" initials="AS" userId="Aspire Scientific_NC" providerId="None"/>
  <p188:author id="{DFE6CBD3-55EF-E7C9-C8DD-450D1DB5ABBB}" name="Rajaun Ellis" initials="RE" userId="S::rajaun.ellis3@gilead.com::dd935e60-30b6-4009-ab27-e4eadfecc551" providerId="AD"/>
  <p188:author id="{BA30F2D7-990F-353F-01BA-D1888DDF0212}" name="Aspire Scientific_MJ" initials="AS" userId="Aspire Scientific_MJ" providerId="None"/>
  <p188:author id="{4E542EDB-741F-800B-0F05-2577315AAE14}" name="Ilona Swiatkowska" initials="IS" userId="Ilona Swiatkowska" providerId="None"/>
  <p188:author id="{FFE47EE6-A2F0-13A5-8EE8-3661DB1849A6}" name="Medical Writer" initials="MW" userId="Medical Writer" providerId="None"/>
  <p188:author id="{04D107EA-8C8C-A8C2-0B75-872764218FAA}" name="Jude D'Souza" initials="JD" userId="S::jude.dsouza@aspire-scientific.com::3b2229b6-864c-4b6c-b924-0e30feef3db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A8D"/>
    <a:srgbClr val="296004"/>
    <a:srgbClr val="990000"/>
    <a:srgbClr val="000000"/>
    <a:srgbClr val="FF00FF"/>
    <a:srgbClr val="121E36"/>
    <a:srgbClr val="000066"/>
    <a:srgbClr val="203661"/>
    <a:srgbClr val="0679C2"/>
    <a:srgbClr val="26A9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77CBFD-225B-471C-8DF8-BA4AB5D6DAD3}" v="3" dt="2026-10-15T09:21:33.653"/>
  </p1510:revLst>
</p1510:revInfo>
</file>

<file path=ppt/tableStyles.xml><?xml version="1.0" encoding="utf-8"?>
<a:tblStyleLst xmlns:a="http://schemas.openxmlformats.org/drawingml/2006/main" def="{5C22544A-7EE6-4342-B048-85BDC9FD1C3A}">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133" autoAdjust="0"/>
  </p:normalViewPr>
  <p:slideViewPr>
    <p:cSldViewPr snapToGrid="0">
      <p:cViewPr varScale="1">
        <p:scale>
          <a:sx n="72" d="100"/>
          <a:sy n="72" d="100"/>
        </p:scale>
        <p:origin x="1338" y="60"/>
      </p:cViewPr>
      <p:guideLst>
        <p:guide orient="horz" pos="2364"/>
        <p:guide pos="2162"/>
        <p:guide orient="horz" pos="890"/>
      </p:guideLst>
    </p:cSldViewPr>
  </p:slideViewPr>
  <p:notesTextViewPr>
    <p:cViewPr>
      <p:scale>
        <a:sx n="1" d="1"/>
        <a:sy n="1" d="1"/>
      </p:scale>
      <p:origin x="0" y="0"/>
    </p:cViewPr>
  </p:notesTextViewPr>
  <p:notesViewPr>
    <p:cSldViewPr snapToGrid="0">
      <p:cViewPr varScale="1">
        <p:scale>
          <a:sx n="84" d="100"/>
          <a:sy n="84" d="100"/>
        </p:scale>
        <p:origin x="3084" y="96"/>
      </p:cViewPr>
      <p:guideLst>
        <p:guide orient="horz" pos="2886"/>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chemeClr val="accent2"/>
            </a:solidFill>
          </c:spPr>
          <c:dPt>
            <c:idx val="0"/>
            <c:bubble3D val="0"/>
            <c:spPr>
              <a:solidFill>
                <a:schemeClr val="accent2"/>
              </a:solidFill>
              <a:ln w="19050">
                <a:solidFill>
                  <a:schemeClr val="lt1"/>
                </a:solidFill>
              </a:ln>
              <a:effectLst/>
            </c:spPr>
            <c:extLst>
              <c:ext xmlns:c16="http://schemas.microsoft.com/office/drawing/2014/chart" uri="{C3380CC4-5D6E-409C-BE32-E72D297353CC}">
                <c16:uniqueId val="{00000001-9375-46B2-9971-417A1356FAD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375-46B2-9971-417A1356FADD}"/>
              </c:ext>
            </c:extLst>
          </c:dPt>
          <c:cat>
            <c:strRef>
              <c:f>Sheet1!$A$2:$A$3</c:f>
              <c:strCache>
                <c:ptCount val="2"/>
                <c:pt idx="0">
                  <c:v>Black</c:v>
                </c:pt>
                <c:pt idx="1">
                  <c:v>Other</c:v>
                </c:pt>
              </c:strCache>
            </c:strRef>
          </c:cat>
          <c:val>
            <c:numRef>
              <c:f>Sheet1!$B$2:$B$3</c:f>
              <c:numCache>
                <c:formatCode>General</c:formatCode>
                <c:ptCount val="2"/>
                <c:pt idx="0">
                  <c:v>99.9</c:v>
                </c:pt>
                <c:pt idx="1">
                  <c:v>0.1</c:v>
                </c:pt>
              </c:numCache>
            </c:numRef>
          </c:val>
          <c:extLst>
            <c:ext xmlns:c16="http://schemas.microsoft.com/office/drawing/2014/chart" uri="{C3380CC4-5D6E-409C-BE32-E72D297353CC}">
              <c16:uniqueId val="{00000000-2D09-442E-AF05-5CF0C891849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245300471711406"/>
          <c:y val="4.7927060297525151E-2"/>
          <c:w val="0.589813498392323"/>
          <c:h val="0.89216411433056853"/>
        </c:manualLayout>
      </c:layout>
      <c:barChart>
        <c:barDir val="bar"/>
        <c:grouping val="clustered"/>
        <c:varyColors val="0"/>
        <c:ser>
          <c:idx val="0"/>
          <c:order val="0"/>
          <c:tx>
            <c:strRef>
              <c:f>Sheet1!$B$1</c:f>
              <c:strCache>
                <c:ptCount val="1"/>
                <c:pt idx="0">
                  <c:v>Series 1</c:v>
                </c:pt>
              </c:strCache>
            </c:strRef>
          </c:tx>
          <c:spPr>
            <a:gradFill flip="none" rotWithShape="1">
              <a:gsLst>
                <a:gs pos="15000">
                  <a:schemeClr val="accent2"/>
                </a:gs>
                <a:gs pos="86000">
                  <a:schemeClr val="accent2">
                    <a:lumMod val="75000"/>
                  </a:schemeClr>
                </a:gs>
              </a:gsLst>
              <a:lin ang="0" scaled="1"/>
              <a:tileRect/>
            </a:gra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Gender-diverse</c:v>
                </c:pt>
                <c:pt idx="1">
                  <c:v>Hispanic/Latine</c:v>
                </c:pt>
                <c:pt idx="2">
                  <c:v>Non-White</c:v>
                </c:pt>
              </c:strCache>
            </c:strRef>
          </c:cat>
          <c:val>
            <c:numRef>
              <c:f>Sheet1!$B$2:$B$4</c:f>
              <c:numCache>
                <c:formatCode>General</c:formatCode>
                <c:ptCount val="3"/>
                <c:pt idx="0">
                  <c:v>0.22</c:v>
                </c:pt>
                <c:pt idx="1">
                  <c:v>0.63</c:v>
                </c:pt>
                <c:pt idx="2">
                  <c:v>0.67</c:v>
                </c:pt>
              </c:numCache>
            </c:numRef>
          </c:val>
          <c:extLst>
            <c:ext xmlns:c16="http://schemas.microsoft.com/office/drawing/2014/chart" uri="{C3380CC4-5D6E-409C-BE32-E72D297353CC}">
              <c16:uniqueId val="{00000000-1B2E-4BB3-BC71-5C953F3897FE}"/>
            </c:ext>
          </c:extLst>
        </c:ser>
        <c:dLbls>
          <c:showLegendKey val="0"/>
          <c:showVal val="0"/>
          <c:showCatName val="0"/>
          <c:showSerName val="0"/>
          <c:showPercent val="0"/>
          <c:showBubbleSize val="0"/>
        </c:dLbls>
        <c:gapWidth val="30"/>
        <c:axId val="569700560"/>
        <c:axId val="569696720"/>
      </c:barChart>
      <c:catAx>
        <c:axId val="569700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569696720"/>
        <c:crosses val="autoZero"/>
        <c:auto val="1"/>
        <c:lblAlgn val="ctr"/>
        <c:lblOffset val="100"/>
        <c:noMultiLvlLbl val="0"/>
      </c:catAx>
      <c:valAx>
        <c:axId val="569696720"/>
        <c:scaling>
          <c:orientation val="minMax"/>
        </c:scaling>
        <c:delete val="1"/>
        <c:axPos val="b"/>
        <c:numFmt formatCode="General" sourceLinked="1"/>
        <c:majorTickMark val="none"/>
        <c:minorTickMark val="none"/>
        <c:tickLblPos val="nextTo"/>
        <c:crossAx val="569700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3B73EB-4CF2-4AD0-A7F2-642B4992B87A}" type="datetimeFigureOut">
              <a:rPr lang="en-GB" smtClean="0"/>
              <a:t>19/10/2026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34FB6-3346-4041-B035-848454F7CC9D}" type="slidenum">
              <a:rPr lang="en-GB" smtClean="0"/>
              <a:t>‹#›</a:t>
            </a:fld>
            <a:endParaRPr lang="en-GB"/>
          </a:p>
        </p:txBody>
      </p:sp>
    </p:spTree>
    <p:extLst>
      <p:ext uri="{BB962C8B-B14F-4D97-AF65-F5344CB8AC3E}">
        <p14:creationId xmlns:p14="http://schemas.microsoft.com/office/powerpoint/2010/main" val="3272815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l" rtl="0" fontAlgn="base">
              <a:buNone/>
            </a:pPr>
            <a:r>
              <a:rPr lang="en-US" b="1" i="0" u="none" strike="noStrike" dirty="0">
                <a:solidFill>
                  <a:srgbClr val="000000"/>
                </a:solidFill>
                <a:effectLst/>
              </a:rPr>
              <a:t>Guidance for Deck Usage:</a:t>
            </a:r>
            <a:r>
              <a:rPr lang="en-US" b="0" i="0" dirty="0">
                <a:solidFill>
                  <a:srgbClr val="444444"/>
                </a:solidFill>
                <a:effectLst/>
              </a:rPr>
              <a:t>​</a:t>
            </a:r>
          </a:p>
          <a:p>
            <a:pPr marL="285750" indent="-285750" algn="l" rtl="0" fontAlgn="base">
              <a:buFont typeface="Arial" panose="020B0604020202020204" pitchFamily="34" charset="0"/>
              <a:buChar char="•"/>
            </a:pPr>
            <a:r>
              <a:rPr lang="en-US" b="0" i="0" u="none" strike="noStrike" dirty="0">
                <a:solidFill>
                  <a:srgbClr val="000000"/>
                </a:solidFill>
                <a:effectLst/>
              </a:rPr>
              <a:t>The deck must be presented sequentially and skipping sections is not permitted; all slides are required except for the quiz questions and appendix slides which are optional</a:t>
            </a:r>
          </a:p>
          <a:p>
            <a:pPr marL="285750" indent="-285750" algn="l" rtl="0" fontAlgn="base">
              <a:buFont typeface="Arial" panose="020B0604020202020204" pitchFamily="34" charset="0"/>
              <a:buChar char="•"/>
            </a:pPr>
            <a:r>
              <a:rPr lang="en-US" b="0" i="0" u="none" strike="noStrike" dirty="0">
                <a:solidFill>
                  <a:srgbClr val="000000"/>
                </a:solidFill>
                <a:effectLst/>
              </a:rPr>
              <a:t>The purpose of the quiz questions is to generate discussion for the speaker. These are optional</a:t>
            </a:r>
          </a:p>
          <a:p>
            <a:pPr marL="285750" indent="-285750" algn="l" rtl="0" fontAlgn="base">
              <a:buFont typeface="Arial" panose="020B0604020202020204" pitchFamily="34" charset="0"/>
              <a:buChar char="•"/>
            </a:pPr>
            <a:r>
              <a:rPr lang="en-US" b="0" i="0" u="none" strike="noStrike" dirty="0">
                <a:solidFill>
                  <a:srgbClr val="000000"/>
                </a:solidFill>
                <a:effectLst/>
              </a:rPr>
              <a:t>The slides contained in the appendix section are optional</a:t>
            </a:r>
            <a:endParaRPr lang="en-US" b="0" i="0" dirty="0">
              <a:solidFill>
                <a:srgbClr val="444444"/>
              </a:solidFill>
              <a:effectLst/>
            </a:endParaRPr>
          </a:p>
          <a:p>
            <a:pPr algn="l" rtl="0" fontAlgn="base">
              <a:buNone/>
            </a:pPr>
            <a:r>
              <a:rPr lang="en-US" b="0" i="0" dirty="0">
                <a:solidFill>
                  <a:srgbClr val="444444"/>
                </a:solidFill>
                <a:effectLst/>
              </a:rPr>
              <a:t>​</a:t>
            </a:r>
          </a:p>
          <a:p>
            <a:pPr algn="l" rtl="0" fontAlgn="base"/>
            <a:r>
              <a:rPr lang="en-US" b="1" i="0" u="none" strike="noStrike" dirty="0">
                <a:solidFill>
                  <a:srgbClr val="000000"/>
                </a:solidFill>
                <a:effectLst/>
              </a:rPr>
              <a:t>Guidance for Distribution: </a:t>
            </a:r>
            <a:r>
              <a:rPr lang="en-US" b="0" i="0" u="none" strike="noStrike" dirty="0">
                <a:solidFill>
                  <a:srgbClr val="000000"/>
                </a:solidFill>
                <a:effectLst/>
              </a:rPr>
              <a:t>The distributed version must include all slides. </a:t>
            </a:r>
            <a:endParaRPr lang="en-US" dirty="0"/>
          </a:p>
        </p:txBody>
      </p:sp>
      <p:sp>
        <p:nvSpPr>
          <p:cNvPr id="4" name="Slide Number Placeholder 3"/>
          <p:cNvSpPr>
            <a:spLocks noGrp="1"/>
          </p:cNvSpPr>
          <p:nvPr>
            <p:ph type="sldNum" sz="quarter" idx="5"/>
          </p:nvPr>
        </p:nvSpPr>
        <p:spPr/>
        <p:txBody>
          <a:bodyPr/>
          <a:lstStyle/>
          <a:p>
            <a:fld id="{16C34FB6-3346-4041-B035-848454F7CC9D}" type="slidenum">
              <a:rPr lang="en-GB" smtClean="0"/>
              <a:t>1</a:t>
            </a:fld>
            <a:endParaRPr lang="en-GB"/>
          </a:p>
        </p:txBody>
      </p:sp>
    </p:spTree>
    <p:extLst>
      <p:ext uri="{BB962C8B-B14F-4D97-AF65-F5344CB8AC3E}">
        <p14:creationId xmlns:p14="http://schemas.microsoft.com/office/powerpoint/2010/main" val="3012730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C34FB6-3346-4041-B035-848454F7CC9D}" type="slidenum">
              <a:rPr lang="en-GB" smtClean="0"/>
              <a:t>2</a:t>
            </a:fld>
            <a:endParaRPr lang="en-GB"/>
          </a:p>
        </p:txBody>
      </p:sp>
    </p:spTree>
    <p:extLst>
      <p:ext uri="{BB962C8B-B14F-4D97-AF65-F5344CB8AC3E}">
        <p14:creationId xmlns:p14="http://schemas.microsoft.com/office/powerpoint/2010/main" val="1297237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66D9A-51E9-EA07-5D64-A01209A82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440D00-8707-1433-6AF4-230AB199330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8F5808A-4B43-09C2-2F3E-47D1B9EA8A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5E0EF7-30D8-DD83-0DA7-8DB0B846CB1D}"/>
              </a:ext>
            </a:extLst>
          </p:cNvPr>
          <p:cNvSpPr>
            <a:spLocks noGrp="1"/>
          </p:cNvSpPr>
          <p:nvPr>
            <p:ph type="sldNum" sz="quarter" idx="5"/>
          </p:nvPr>
        </p:nvSpPr>
        <p:spPr/>
        <p:txBody>
          <a:bodyPr/>
          <a:lstStyle/>
          <a:p>
            <a:fld id="{16C34FB6-3346-4041-B035-848454F7CC9D}" type="slidenum">
              <a:rPr lang="en-GB" smtClean="0"/>
              <a:t>3</a:t>
            </a:fld>
            <a:endParaRPr lang="en-GB"/>
          </a:p>
        </p:txBody>
      </p:sp>
    </p:spTree>
    <p:extLst>
      <p:ext uri="{BB962C8B-B14F-4D97-AF65-F5344CB8AC3E}">
        <p14:creationId xmlns:p14="http://schemas.microsoft.com/office/powerpoint/2010/main" val="2598480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a:t>MAIN MESSAGE</a:t>
            </a:r>
          </a:p>
          <a:p>
            <a:pPr marL="171450" indent="-171450">
              <a:buFont typeface="Arial" panose="020B0604020202020204" pitchFamily="34" charset="0"/>
              <a:buChar char="•"/>
            </a:pPr>
            <a:r>
              <a:rPr lang="en-US"/>
              <a:t>LEN is indicated for </a:t>
            </a:r>
            <a:r>
              <a:rPr lang="en-US" err="1"/>
              <a:t>PrEP</a:t>
            </a:r>
            <a:r>
              <a:rPr lang="en-US"/>
              <a:t> to reduce the risk of sexually acquired HIV-1 in adults and adolescents weighing ≥35 kg who are at risk for HIV-1 acquisition. </a:t>
            </a:r>
            <a:r>
              <a:rPr lang="en-GB" sz="1200" b="0" i="0" u="none" strike="noStrike" kern="1200" baseline="0">
                <a:solidFill>
                  <a:schemeClr val="tx1"/>
                </a:solidFill>
                <a:latin typeface="Arial" panose="020B0604020202020204" pitchFamily="34" charset="0"/>
                <a:ea typeface="+mn-ea"/>
                <a:cs typeface="Arial" panose="020B0604020202020204" pitchFamily="34" charset="0"/>
              </a:rPr>
              <a:t>Individuals must have a </a:t>
            </a:r>
            <a:r>
              <a:rPr lang="en-US" sz="1200" b="0" i="0" u="none" strike="noStrike" kern="1200" baseline="0">
                <a:solidFill>
                  <a:schemeClr val="tx1"/>
                </a:solidFill>
                <a:latin typeface="Arial" panose="020B0604020202020204" pitchFamily="34" charset="0"/>
                <a:ea typeface="+mn-ea"/>
                <a:cs typeface="Arial" panose="020B0604020202020204" pitchFamily="34" charset="0"/>
              </a:rPr>
              <a:t>negative HIV-1 test prior to </a:t>
            </a:r>
            <a:r>
              <a:rPr lang="en-GB" sz="1200" b="0" i="0" u="none" strike="noStrike" kern="1200" baseline="0">
                <a:solidFill>
                  <a:schemeClr val="tx1"/>
                </a:solidFill>
                <a:latin typeface="Arial" panose="020B0604020202020204" pitchFamily="34" charset="0"/>
                <a:ea typeface="+mn-ea"/>
                <a:cs typeface="Arial" panose="020B0604020202020204" pitchFamily="34" charset="0"/>
              </a:rPr>
              <a:t>initiating YEZTUGO</a:t>
            </a:r>
            <a:endParaRPr lang="en-US" b="1"/>
          </a:p>
          <a:p>
            <a:pPr marL="0" indent="0">
              <a:buFontTx/>
              <a:buNone/>
            </a:pPr>
            <a:endParaRPr lang="en-US"/>
          </a:p>
          <a:p>
            <a:pPr marL="0" indent="0">
              <a:buFontTx/>
              <a:buNone/>
            </a:pPr>
            <a:r>
              <a:rPr lang="en-US" b="1"/>
              <a:t>BACKGROUND</a:t>
            </a:r>
          </a:p>
          <a:p>
            <a:pPr marL="171450" indent="-171450" algn="l">
              <a:buFont typeface="Arial" panose="020B0604020202020204" pitchFamily="34" charset="0"/>
              <a:buChar char="•"/>
            </a:pPr>
            <a:r>
              <a:rPr lang="en-US"/>
              <a:t>Mechanism of action: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a:solidFill>
                  <a:srgbClr val="000000"/>
                </a:solidFill>
                <a:latin typeface="Arial" panose="020B0604020202020204" pitchFamily="34" charset="0"/>
              </a:rPr>
              <a:t>YEZTUGO is an HIV-1 antiretroviral agent with long-acting properties [see</a:t>
            </a:r>
            <a:r>
              <a:rPr lang="en-US" b="0" i="1" u="none" strike="noStrike" baseline="0">
                <a:solidFill>
                  <a:srgbClr val="000000"/>
                </a:solidFill>
                <a:latin typeface="Arial" panose="020B0604020202020204" pitchFamily="34" charset="0"/>
              </a:rPr>
              <a:t> Microbiology (12.4)</a:t>
            </a:r>
            <a:r>
              <a:rPr lang="en-US" b="0" i="0" u="none" strike="noStrike" baseline="0">
                <a:solidFill>
                  <a:srgbClr val="000000"/>
                </a:solidFill>
                <a:latin typeface="Arial" panose="020B0604020202020204" pitchFamily="34" charset="0"/>
              </a:rPr>
              <a:t>]</a:t>
            </a:r>
            <a:endParaRPr lang="en-US" b="1">
              <a:highlight>
                <a:srgbClr val="FFFF00"/>
              </a:highlight>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a:solidFill>
                  <a:srgbClr val="000000"/>
                </a:solidFill>
                <a:latin typeface="Arial" panose="020B0604020202020204" pitchFamily="34" charset="0"/>
              </a:rPr>
              <a:t>LEN inhibits HIV-1 replication by interfering with multiple essential steps of the viral lifecycle, including: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a:solidFill>
                  <a:srgbClr val="000000"/>
                </a:solidFill>
                <a:latin typeface="Arial" panose="020B0604020202020204" pitchFamily="34" charset="0"/>
              </a:rPr>
              <a:t>Capsid-mediated nuclear uptake of HIV-1 proviral DNA (by blocking nuclear import proteins binding to capsid)</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a:solidFill>
                  <a:srgbClr val="000000"/>
                </a:solidFill>
                <a:latin typeface="Arial" panose="020B0604020202020204" pitchFamily="34" charset="0"/>
              </a:rPr>
              <a:t>Virus assembly and release (by interfering with Gag/Gag-Pol functioning, reducing production of capsid protein subunits)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a:solidFill>
                  <a:srgbClr val="000000"/>
                </a:solidFill>
                <a:latin typeface="Arial" panose="020B0604020202020204" pitchFamily="34" charset="0"/>
              </a:rPr>
              <a:t>Capsid core formation (by disrupting the rate of capsid subunit association, leading to malformed capsids)</a:t>
            </a:r>
            <a:endParaRPr lang="en-US" b="1">
              <a:highlight>
                <a:srgbClr val="FFFF00"/>
              </a:highlight>
            </a:endParaRPr>
          </a:p>
          <a:p>
            <a:endParaRPr lang="en-US"/>
          </a:p>
        </p:txBody>
      </p:sp>
      <p:sp>
        <p:nvSpPr>
          <p:cNvPr id="4" name="Slide Number Placeholder 3"/>
          <p:cNvSpPr>
            <a:spLocks noGrp="1"/>
          </p:cNvSpPr>
          <p:nvPr>
            <p:ph type="sldNum" sz="quarter" idx="5"/>
          </p:nvPr>
        </p:nvSpPr>
        <p:spPr/>
        <p:txBody>
          <a:bodyPr/>
          <a:lstStyle/>
          <a:p>
            <a:fld id="{16C34FB6-3346-4041-B035-848454F7CC9D}" type="slidenum">
              <a:rPr lang="en-GB" smtClean="0"/>
              <a:t>4</a:t>
            </a:fld>
            <a:endParaRPr lang="en-GB"/>
          </a:p>
        </p:txBody>
      </p:sp>
    </p:spTree>
    <p:extLst>
      <p:ext uri="{BB962C8B-B14F-4D97-AF65-F5344CB8AC3E}">
        <p14:creationId xmlns:p14="http://schemas.microsoft.com/office/powerpoint/2010/main" val="2842439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a:latin typeface="Arial" panose="020B0604020202020204" pitchFamily="34" charset="0"/>
                <a:cs typeface="Arial" panose="020B0604020202020204" pitchFamily="34" charset="0"/>
              </a:rPr>
              <a:t>MAIN MESSAGES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Individuals should be screened for HIV-1 prior to initiating LEN, prior to each subsequent injection of YEZTUGO and additionally as clinically appropriate</a:t>
            </a:r>
            <a:endParaRPr lang="en-US" b="1"/>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Adherence education should be provided in counseling to ensure individuals are informed </a:t>
            </a:r>
            <a:r>
              <a:rPr lang="en-US">
                <a:effectLst/>
              </a:rPr>
              <a:t>about the importance of dose scheduling adherence</a:t>
            </a:r>
            <a:endParaRPr lang="en-US" b="1"/>
          </a:p>
          <a:p>
            <a:pPr marL="285750" indent="-285750">
              <a:buFontTx/>
              <a:buChar char="-"/>
            </a:pPr>
            <a:endParaRPr lang="en-US"/>
          </a:p>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5</a:t>
            </a:fld>
            <a:endParaRPr lang="en-GB"/>
          </a:p>
        </p:txBody>
      </p:sp>
    </p:spTree>
    <p:extLst>
      <p:ext uri="{BB962C8B-B14F-4D97-AF65-F5344CB8AC3E}">
        <p14:creationId xmlns:p14="http://schemas.microsoft.com/office/powerpoint/2010/main" val="2880894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a:latin typeface="Arial" panose="020B0604020202020204" pitchFamily="34" charset="0"/>
                <a:cs typeface="Arial" panose="020B0604020202020204" pitchFamily="34" charset="0"/>
              </a:rPr>
              <a:t>MAIN MESSAGES</a:t>
            </a:r>
            <a:endParaRPr lang="en-US" b="1">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On Day 1, the individual receives LEN SC injection + oral tablets </a:t>
            </a: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On Day 2, the individual receives LEN oral tablets</a:t>
            </a: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Q6M thereafter, the individual receives continuation LEN SC injections</a:t>
            </a:r>
          </a:p>
          <a:p>
            <a:pPr marL="628650" lvl="1" indent="-171450">
              <a:buFont typeface="Arial" panose="020B0604020202020204" pitchFamily="34" charset="0"/>
              <a:buChar char="•"/>
            </a:pPr>
            <a:r>
              <a:rPr lang="en-US">
                <a:latin typeface="Arial" panose="020B0604020202020204" pitchFamily="34" charset="0"/>
                <a:cs typeface="Arial" panose="020B0604020202020204" pitchFamily="34" charset="0"/>
              </a:rPr>
              <a:t>Note: </a:t>
            </a:r>
            <a:r>
              <a:rPr lang="en-US"/>
              <a:t>Q6M</a:t>
            </a:r>
            <a:r>
              <a:rPr lang="en-US">
                <a:latin typeface="Arial" panose="020B0604020202020204" pitchFamily="34" charset="0"/>
                <a:cs typeface="Arial" panose="020B0604020202020204" pitchFamily="34" charset="0"/>
              </a:rPr>
              <a:t>/Q26</a:t>
            </a:r>
            <a:r>
              <a:rPr lang="en-US"/>
              <a:t>W</a:t>
            </a:r>
            <a:r>
              <a:rPr lang="en-US">
                <a:latin typeface="Arial" panose="020B0604020202020204" pitchFamily="34" charset="0"/>
                <a:cs typeface="Arial" panose="020B0604020202020204" pitchFamily="34" charset="0"/>
              </a:rPr>
              <a:t> has a window of ±2 weeks</a:t>
            </a:r>
          </a:p>
          <a:p>
            <a:pPr marL="609585" lvl="1" indent="0">
              <a:buFontTx/>
              <a:buNone/>
            </a:pPr>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6</a:t>
            </a:fld>
            <a:endParaRPr lang="en-GB"/>
          </a:p>
        </p:txBody>
      </p:sp>
    </p:spTree>
    <p:extLst>
      <p:ext uri="{BB962C8B-B14F-4D97-AF65-F5344CB8AC3E}">
        <p14:creationId xmlns:p14="http://schemas.microsoft.com/office/powerpoint/2010/main" val="723631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66F3C-50DA-C91C-F96B-9C28B902A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2186E-6566-C24E-572C-46F0D3CF5C3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8BF2B6-813F-4CAB-0153-27ECBACEFEB8}"/>
              </a:ext>
            </a:extLst>
          </p:cNvPr>
          <p:cNvSpPr>
            <a:spLocks noGrp="1"/>
          </p:cNvSpPr>
          <p:nvPr>
            <p:ph type="body" idx="1"/>
          </p:nvPr>
        </p:nvSpPr>
        <p:spPr/>
        <p:txBody>
          <a:bodyPr/>
          <a:lstStyle/>
          <a:p>
            <a:r>
              <a:rPr lang="en-US" b="1">
                <a:latin typeface="Arial" panose="020B0604020202020204" pitchFamily="34" charset="0"/>
                <a:cs typeface="Arial" panose="020B0604020202020204" pitchFamily="34" charset="0"/>
              </a:rPr>
              <a:t>MAIN MESSAGES</a:t>
            </a: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Adherence to the injection dosing schedule is strongly recommended</a:t>
            </a:r>
            <a:endParaRPr lang="en-US" b="1">
              <a:highlight>
                <a:srgbClr val="FFFF00"/>
              </a:highligh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Arial" panose="020B0604020202020204" pitchFamily="34" charset="0"/>
                <a:cs typeface="Arial" panose="020B0604020202020204" pitchFamily="34" charset="0"/>
              </a:rPr>
              <a:t>If the Day 2 oral initiation dose (600 mg; see </a:t>
            </a:r>
            <a:r>
              <a:rPr lang="en-US" b="1">
                <a:latin typeface="Arial" panose="020B0604020202020204" pitchFamily="34" charset="0"/>
                <a:cs typeface="Arial" panose="020B0604020202020204" pitchFamily="34" charset="0"/>
              </a:rPr>
              <a:t>Table 1</a:t>
            </a:r>
            <a:r>
              <a:rPr lang="en-US">
                <a:latin typeface="Arial" panose="020B0604020202020204" pitchFamily="34" charset="0"/>
                <a:cs typeface="Arial" panose="020B0604020202020204" pitchFamily="34" charset="0"/>
              </a:rPr>
              <a:t>) is missed, take it as soon as possible. Do not take Day 1 and Day 2 oral initiation doses on the same day </a:t>
            </a:r>
            <a:r>
              <a:rPr lang="en-US" sz="1200" b="1" kern="1200">
                <a:solidFill>
                  <a:schemeClr val="tx1"/>
                </a:solidFill>
                <a:effectLst/>
                <a:highlight>
                  <a:srgbClr val="FFFF00"/>
                </a:highlight>
                <a:latin typeface="Arial" panose="020B0604020202020204" pitchFamily="34" charset="0"/>
                <a:ea typeface="+mn-ea"/>
                <a:cs typeface="Arial" panose="020B0604020202020204" pitchFamily="34" charset="0"/>
              </a:rPr>
              <a:t>	</a:t>
            </a:r>
            <a:endParaRPr lang="en-US">
              <a:highlight>
                <a:srgbClr val="FFFF00"/>
              </a:highligh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Arial" panose="020B0604020202020204" pitchFamily="34" charset="0"/>
                <a:cs typeface="Arial" panose="020B0604020202020204" pitchFamily="34" charset="0"/>
              </a:rPr>
              <a:t>If injection delay of &gt;2 weeks are anticipated, the individual should be placed on weekly oral </a:t>
            </a:r>
            <a:r>
              <a:rPr lang="en-US"/>
              <a:t>tablets on an interim basis, for up to 6 months if needed</a:t>
            </a:r>
            <a:endParaRPr lang="en-US" b="1">
              <a:highlight>
                <a:srgbClr val="FFFF00"/>
              </a:highlight>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0282A02-D2D5-74D4-110C-B5C260B8E662}"/>
              </a:ext>
            </a:extLst>
          </p:cNvPr>
          <p:cNvSpPr>
            <a:spLocks noGrp="1"/>
          </p:cNvSpPr>
          <p:nvPr>
            <p:ph type="sldNum" sz="quarter" idx="5"/>
          </p:nvPr>
        </p:nvSpPr>
        <p:spPr/>
        <p:txBody>
          <a:bodyPr/>
          <a:lstStyle/>
          <a:p>
            <a:fld id="{16C34FB6-3346-4041-B035-848454F7CC9D}" type="slidenum">
              <a:rPr lang="en-GB" smtClean="0"/>
              <a:t>7</a:t>
            </a:fld>
            <a:endParaRPr lang="en-GB"/>
          </a:p>
        </p:txBody>
      </p:sp>
    </p:spTree>
    <p:extLst>
      <p:ext uri="{BB962C8B-B14F-4D97-AF65-F5344CB8AC3E}">
        <p14:creationId xmlns:p14="http://schemas.microsoft.com/office/powerpoint/2010/main" val="2039495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66F3C-50DA-C91C-F96B-9C28B902A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2186E-6566-C24E-572C-46F0D3CF5C3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8BF2B6-813F-4CAB-0153-27ECBACEFEB8}"/>
              </a:ext>
            </a:extLst>
          </p:cNvPr>
          <p:cNvSpPr>
            <a:spLocks noGrp="1"/>
          </p:cNvSpPr>
          <p:nvPr>
            <p:ph type="body" idx="1"/>
          </p:nvPr>
        </p:nvSpPr>
        <p:spPr/>
        <p:txBody>
          <a:bodyPr/>
          <a:lstStyle/>
          <a:p>
            <a:r>
              <a:rPr lang="en-US" b="1">
                <a:latin typeface="Arial" panose="020B0604020202020204" pitchFamily="34" charset="0"/>
                <a:cs typeface="Arial" panose="020B0604020202020204" pitchFamily="34" charset="0"/>
              </a:rPr>
              <a:t>MAIN MESSAGES</a:t>
            </a: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Adherence to the injection dosing schedule is strongly recommended</a:t>
            </a:r>
            <a:endParaRPr lang="en-US" b="1">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t>During continuation dosing, if more than 28 weeks have elapsed since the last injection and oral tablets have not been taken, the individual will need reassessment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If the individual remains HIV-1 negative, the initiation dosing schedule from Day 1 (</a:t>
            </a:r>
            <a:r>
              <a:rPr lang="en-US" b="1"/>
              <a:t>Table 1</a:t>
            </a:r>
            <a:r>
              <a:rPr lang="en-US"/>
              <a:t>) should be reinitiated, followed by continuation injection dosing</a:t>
            </a:r>
            <a:endParaRPr lang="en-US" sz="1200" b="1" kern="1200">
              <a:solidFill>
                <a:schemeClr val="tx1"/>
              </a:solidFill>
              <a:effectLst/>
              <a:highlight>
                <a:srgbClr val="FFFF00"/>
              </a:highligh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a:solidFill>
                  <a:schemeClr val="tx1"/>
                </a:solidFill>
                <a:effectLst/>
                <a:highlight>
                  <a:srgbClr val="FFFF00"/>
                </a:highlight>
                <a:latin typeface="Arial" panose="020B0604020202020204" pitchFamily="34" charset="0"/>
                <a:ea typeface="+mn-ea"/>
                <a:cs typeface="Arial" panose="020B0604020202020204" pitchFamily="34" charset="0"/>
              </a:rPr>
              <a:t>	</a:t>
            </a: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0282A02-D2D5-74D4-110C-B5C260B8E662}"/>
              </a:ext>
            </a:extLst>
          </p:cNvPr>
          <p:cNvSpPr>
            <a:spLocks noGrp="1"/>
          </p:cNvSpPr>
          <p:nvPr>
            <p:ph type="sldNum" sz="quarter" idx="5"/>
          </p:nvPr>
        </p:nvSpPr>
        <p:spPr/>
        <p:txBody>
          <a:bodyPr/>
          <a:lstStyle/>
          <a:p>
            <a:fld id="{16C34FB6-3346-4041-B035-848454F7CC9D}" type="slidenum">
              <a:rPr lang="en-GB" smtClean="0"/>
              <a:t>8</a:t>
            </a:fld>
            <a:endParaRPr lang="en-GB"/>
          </a:p>
        </p:txBody>
      </p:sp>
    </p:spTree>
    <p:extLst>
      <p:ext uri="{BB962C8B-B14F-4D97-AF65-F5344CB8AC3E}">
        <p14:creationId xmlns:p14="http://schemas.microsoft.com/office/powerpoint/2010/main" val="2039495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5C90C-4D5B-3C32-50D0-8C8E8272F4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23823-C528-4773-8002-66E51DB329B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5D22647-B2F1-F36B-6880-2CC0F492B755}"/>
              </a:ext>
            </a:extLst>
          </p:cNvPr>
          <p:cNvSpPr>
            <a:spLocks noGrp="1"/>
          </p:cNvSpPr>
          <p:nvPr>
            <p:ph type="body" idx="1"/>
          </p:nvPr>
        </p:nvSpPr>
        <p:spPr/>
        <p:txBody>
          <a:bodyPr/>
          <a:lstStyle/>
          <a:p>
            <a:pPr marL="0" lvl="1" indent="0" algn="l" defTabSz="914400" rtl="0" eaLnBrk="1" latinLnBrk="0" hangingPunct="1">
              <a:buFontTx/>
              <a:buNone/>
            </a:pPr>
            <a:r>
              <a:rPr lang="en-US" sz="1200" b="1" kern="1200">
                <a:solidFill>
                  <a:schemeClr val="tx1"/>
                </a:solidFill>
                <a:latin typeface="Arial" panose="020B0604020202020204" pitchFamily="34" charset="0"/>
                <a:ea typeface="+mn-ea"/>
                <a:cs typeface="Arial" panose="020B0604020202020204" pitchFamily="34" charset="0"/>
              </a:rPr>
              <a:t>MAIN MESSAGES </a:t>
            </a:r>
          </a:p>
          <a:p>
            <a:pPr marL="171450" lvl="1" indent="-171450" algn="l" defTabSz="914400" rtl="0" eaLnBrk="1" latinLnBrk="0" hangingPunct="1">
              <a:buFont typeface="Arial" panose="020B0604020202020204" pitchFamily="34" charset="0"/>
              <a:buChar char="•"/>
            </a:pPr>
            <a:r>
              <a:rPr lang="en-US">
                <a:latin typeface="Arial" panose="020B0604020202020204" pitchFamily="34" charset="0"/>
                <a:cs typeface="Arial" panose="020B0604020202020204" pitchFamily="34" charset="0"/>
              </a:rPr>
              <a:t>Supplemental doses of YEZTUGO are recommended for individuals initiating therapy with either strong or moderate CYP3A inducers</a:t>
            </a:r>
            <a:endParaRPr lang="en-US" b="1">
              <a:highlight>
                <a:srgbClr val="FFFF00"/>
              </a:highligh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040E359-7767-DA7C-AB88-A4BF419FF4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C34FB6-3346-4041-B035-848454F7CC9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4954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a:latin typeface="Arial" panose="020B0604020202020204" pitchFamily="34" charset="0"/>
                <a:cs typeface="Arial" panose="020B0604020202020204" pitchFamily="34" charset="0"/>
              </a:rPr>
              <a:t>MAIN MESSAGES</a:t>
            </a: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LEN is for SC administration into the abdomen by a healthcare provider</a:t>
            </a:r>
            <a:endParaRPr lang="en-US" b="1">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a:effectLst/>
                <a:latin typeface="Arial" panose="020B0604020202020204" pitchFamily="34" charset="0"/>
                <a:ea typeface="Times New Roman" panose="02020603050405020304" pitchFamily="18" charset="0"/>
              </a:rPr>
              <a:t>The thigh can be used as an alternative injection site if preferred</a:t>
            </a:r>
            <a:endParaRPr lang="en-US" b="1">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Use aseptic technique for preparation</a:t>
            </a:r>
            <a:endParaRPr lang="en-US" b="1">
              <a:highlight>
                <a:srgbClr val="FFFF00"/>
              </a:highlight>
              <a:latin typeface="Arial" panose="020B0604020202020204" pitchFamily="34" charset="0"/>
              <a:cs typeface="Arial" panose="020B0604020202020204" pitchFamily="34" charset="0"/>
            </a:endParaRPr>
          </a:p>
          <a:p>
            <a:pPr marL="781035" lvl="1" indent="-171450">
              <a:buFont typeface="Arial" panose="020B0604020202020204" pitchFamily="34" charset="0"/>
              <a:buChar char="•"/>
            </a:pPr>
            <a:r>
              <a:rPr lang="en-US">
                <a:latin typeface="Arial" panose="020B0604020202020204" pitchFamily="34" charset="0"/>
                <a:cs typeface="Arial" panose="020B0604020202020204" pitchFamily="34" charset="0"/>
              </a:rPr>
              <a:t>Be sure to inspect vials for any particulate matter or discoloration; do not use if found</a:t>
            </a:r>
            <a:endParaRPr lang="en-US">
              <a:highlight>
                <a:srgbClr val="FFFF00"/>
              </a:highlight>
              <a:latin typeface="Arial" panose="020B0604020202020204" pitchFamily="34" charset="0"/>
              <a:cs typeface="Arial" panose="020B0604020202020204" pitchFamily="34" charset="0"/>
            </a:endParaRPr>
          </a:p>
          <a:p>
            <a:pPr marL="609585" lvl="1" indent="0">
              <a:buFontTx/>
              <a:buNone/>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10</a:t>
            </a:fld>
            <a:endParaRPr lang="en-GB"/>
          </a:p>
        </p:txBody>
      </p:sp>
    </p:spTree>
    <p:extLst>
      <p:ext uri="{BB962C8B-B14F-4D97-AF65-F5344CB8AC3E}">
        <p14:creationId xmlns:p14="http://schemas.microsoft.com/office/powerpoint/2010/main" val="1767415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MESSAGE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components for use in the administration steps for the withdrawal needle injection kit (withdrawal needle without safety shield) include: two vials, two syringes, two 18G withdrawal needles and two 22G injection needles</a:t>
            </a:r>
          </a:p>
          <a:p>
            <a:pPr marR="0" lvl="0" algn="l" defTabSz="914400" rtl="0" eaLnBrk="1" fontAlgn="auto" latinLnBrk="0" hangingPunct="1">
              <a:lnSpc>
                <a:spcPct val="100000"/>
              </a:lnSpc>
              <a:spcBef>
                <a:spcPts val="0"/>
              </a:spcBef>
              <a:spcAft>
                <a:spcPts val="0"/>
              </a:spcAft>
              <a:buClrTx/>
              <a:buSzTx/>
              <a:tabLst/>
              <a:defRPr/>
            </a:pPr>
            <a:br>
              <a:rPr lang="en-US" b="1" dirty="0"/>
            </a:br>
            <a:r>
              <a:rPr lang="en-US" b="1" dirty="0"/>
              <a:t>BACKGROUND</a:t>
            </a:r>
          </a:p>
          <a:p>
            <a:pPr marL="171450" indent="-171450">
              <a:buFont typeface="Arial" panose="020B0604020202020204" pitchFamily="34" charset="0"/>
              <a:buChar char="•"/>
            </a:pPr>
            <a:r>
              <a:rPr lang="en-US" dirty="0"/>
              <a:t>Each single-dose vial contains 463.5 mg/1.5 mL (309 mg/mL) of LEN (present as 473.1 mg/1.5 mL of LEN sodium)</a:t>
            </a:r>
            <a:endParaRPr lang="en-US" b="1" dirty="0">
              <a:highlight>
                <a:srgbClr val="FFFF00"/>
              </a:highlight>
            </a:endParaRPr>
          </a:p>
          <a:p>
            <a:pPr marL="171450" indent="-171450">
              <a:buFont typeface="Arial" panose="020B0604020202020204" pitchFamily="34" charset="0"/>
              <a:buChar char="•"/>
            </a:pPr>
            <a:r>
              <a:rPr lang="en-US" dirty="0"/>
              <a:t>The LEN injectable solution is sterile, preservative free, clear and yellow, with no visible particles</a:t>
            </a:r>
            <a:endParaRPr lang="en-US" b="1" dirty="0">
              <a:highlight>
                <a:srgbClr val="FFFF00"/>
              </a:highlight>
            </a:endParaRPr>
          </a:p>
          <a:p>
            <a:pPr marL="171450" indent="-171450">
              <a:buFont typeface="Arial" panose="020B0604020202020204" pitchFamily="34" charset="0"/>
              <a:buChar char="•"/>
            </a:pPr>
            <a:r>
              <a:rPr lang="en-US" dirty="0"/>
              <a:t>Make sure that:</a:t>
            </a:r>
            <a:endParaRPr lang="en-US" b="1" dirty="0">
              <a:highlight>
                <a:srgbClr val="FFFF00"/>
              </a:highlight>
            </a:endParaRPr>
          </a:p>
          <a:p>
            <a:pPr marL="628650" lvl="1" indent="-171450">
              <a:buFont typeface="Arial" panose="020B0604020202020204" pitchFamily="34" charset="0"/>
              <a:buChar char="•"/>
            </a:pPr>
            <a:r>
              <a:rPr lang="en-US" dirty="0"/>
              <a:t>Vial and prepared syringe contain a yellow solution with no particles</a:t>
            </a:r>
          </a:p>
          <a:p>
            <a:pPr marL="628650" lvl="1" indent="-171450">
              <a:buFont typeface="Arial" panose="020B0604020202020204" pitchFamily="34" charset="0"/>
              <a:buChar char="•"/>
            </a:pPr>
            <a:r>
              <a:rPr lang="en-US" dirty="0"/>
              <a:t>Contents are not damaged</a:t>
            </a:r>
          </a:p>
          <a:p>
            <a:pPr marL="628650" lvl="1" indent="-171450">
              <a:buFont typeface="Arial" panose="020B0604020202020204" pitchFamily="34" charset="0"/>
              <a:buChar char="•"/>
            </a:pPr>
            <a:r>
              <a:rPr lang="en-US" dirty="0"/>
              <a:t>Product is not expired</a:t>
            </a:r>
            <a:endParaRPr lang="en-US" dirty="0">
              <a:highlight>
                <a:srgbClr val="FFFF00"/>
              </a:highlight>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11</a:t>
            </a:fld>
            <a:endParaRPr lang="en-GB"/>
          </a:p>
        </p:txBody>
      </p:sp>
    </p:spTree>
    <p:extLst>
      <p:ext uri="{BB962C8B-B14F-4D97-AF65-F5344CB8AC3E}">
        <p14:creationId xmlns:p14="http://schemas.microsoft.com/office/powerpoint/2010/main" val="3525840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MESSAGE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rPr>
              <a:t>The 8-step administration procedure for YEZTUGO is displayed on the slide (withdrawal needle </a:t>
            </a:r>
            <a:r>
              <a:rPr lang="en-US" u="sng" dirty="0">
                <a:effectLst/>
              </a:rPr>
              <a:t>without</a:t>
            </a:r>
            <a:r>
              <a:rPr lang="en-US" dirty="0">
                <a:effectLst/>
              </a:rPr>
              <a:t> safety shield)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highlight>
                <a:srgbClr val="FFFF00"/>
              </a:highlight>
            </a:endParaRPr>
          </a:p>
          <a:p>
            <a:pPr marL="0" indent="0">
              <a:buFont typeface="Arial" panose="020B0604020202020204" pitchFamily="34" charset="0"/>
              <a:buNone/>
            </a:pPr>
            <a:r>
              <a:rPr lang="en-US" b="1" dirty="0"/>
              <a:t>BACKGROUND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rPr>
              <a:t>Two 1.5-mL injections are required for a complete dose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dirty="0">
                <a:solidFill>
                  <a:srgbClr val="000000"/>
                </a:solidFill>
              </a:rPr>
              <a:t>A SC drug depot forms following YEZTUGO injection. This may lead to a nodule at the injection site in some individuals [see </a:t>
            </a:r>
            <a:r>
              <a:rPr lang="en-US" b="0" i="1" u="none" strike="noStrike" baseline="0" dirty="0">
                <a:solidFill>
                  <a:srgbClr val="000000"/>
                </a:solidFill>
              </a:rPr>
              <a:t>Adverse Reactions (6.1) </a:t>
            </a:r>
            <a:r>
              <a:rPr lang="en-US" b="0" i="0" u="none" strike="noStrike" baseline="0" dirty="0">
                <a:solidFill>
                  <a:srgbClr val="000000"/>
                </a:solidFill>
              </a:rPr>
              <a:t>and</a:t>
            </a:r>
            <a:r>
              <a:rPr lang="en-US" b="0" i="1" u="none" strike="noStrike" baseline="0" dirty="0">
                <a:solidFill>
                  <a:srgbClr val="000000"/>
                </a:solidFill>
              </a:rPr>
              <a:t> Clinical Pharmacology (12.3)</a:t>
            </a:r>
            <a:r>
              <a:rPr lang="en-US" b="0" i="0" u="none" strike="noStrike" baseline="0" dirty="0">
                <a:solidFill>
                  <a:srgbClr val="000000"/>
                </a:solidFill>
              </a:rPr>
              <a:t>]</a:t>
            </a:r>
            <a:endParaRPr lang="en-US" dirty="0"/>
          </a:p>
        </p:txBody>
      </p:sp>
      <p:sp>
        <p:nvSpPr>
          <p:cNvPr id="4" name="Slide Number Placeholder 3"/>
          <p:cNvSpPr>
            <a:spLocks noGrp="1"/>
          </p:cNvSpPr>
          <p:nvPr>
            <p:ph type="sldNum" sz="quarter" idx="5"/>
          </p:nvPr>
        </p:nvSpPr>
        <p:spPr/>
        <p:txBody>
          <a:bodyPr/>
          <a:lstStyle/>
          <a:p>
            <a:fld id="{16C34FB6-3346-4041-B035-848454F7CC9D}" type="slidenum">
              <a:rPr lang="en-GB" smtClean="0"/>
              <a:t>12</a:t>
            </a:fld>
            <a:endParaRPr lang="en-GB"/>
          </a:p>
        </p:txBody>
      </p:sp>
    </p:spTree>
    <p:extLst>
      <p:ext uri="{BB962C8B-B14F-4D97-AF65-F5344CB8AC3E}">
        <p14:creationId xmlns:p14="http://schemas.microsoft.com/office/powerpoint/2010/main" val="2217274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79513-C8D5-017D-FEAF-0E20D143CA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20AFA7-D1D9-636C-EA1A-C66BFA18952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8F9E07-AC26-3FB4-949D-C45919C9BE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MESSAGE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rPr>
              <a:t>The 8-step administration procedure for YEZTUGO is displayed on the slide (withdrawal needle </a:t>
            </a:r>
            <a:r>
              <a:rPr lang="en-US" u="sng" dirty="0">
                <a:effectLst/>
              </a:rPr>
              <a:t>without</a:t>
            </a:r>
            <a:r>
              <a:rPr lang="en-US" dirty="0">
                <a:effectLst/>
              </a:rPr>
              <a:t> safety shield)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highlight>
                <a:srgbClr val="FFFF00"/>
              </a:highlight>
            </a:endParaRPr>
          </a:p>
          <a:p>
            <a:pPr marL="0" indent="0">
              <a:buFont typeface="Arial" panose="020B0604020202020204" pitchFamily="34" charset="0"/>
              <a:buNone/>
            </a:pPr>
            <a:r>
              <a:rPr lang="en-US" b="1" dirty="0"/>
              <a:t>BACKGROUND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rPr>
              <a:t>Two 1.5-mL injections are required for a complete dose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dirty="0">
                <a:solidFill>
                  <a:srgbClr val="000000"/>
                </a:solidFill>
              </a:rPr>
              <a:t>A SC drug depot forms following YEZTUGO injection. This may lead to a nodule at the injection site in some individuals [see </a:t>
            </a:r>
            <a:r>
              <a:rPr lang="en-US" b="0" i="1" u="none" strike="noStrike" baseline="0" dirty="0">
                <a:solidFill>
                  <a:srgbClr val="000000"/>
                </a:solidFill>
              </a:rPr>
              <a:t>Adverse Reactions (6.1) </a:t>
            </a:r>
            <a:r>
              <a:rPr lang="en-US" b="0" i="0" u="none" strike="noStrike" baseline="0" dirty="0">
                <a:solidFill>
                  <a:srgbClr val="000000"/>
                </a:solidFill>
              </a:rPr>
              <a:t>and</a:t>
            </a:r>
            <a:r>
              <a:rPr lang="en-US" b="0" i="1" u="none" strike="noStrike" baseline="0" dirty="0">
                <a:solidFill>
                  <a:srgbClr val="000000"/>
                </a:solidFill>
              </a:rPr>
              <a:t> Clinical Pharmacology (12.3)</a:t>
            </a:r>
            <a:r>
              <a:rPr lang="en-US" b="0" i="0" u="none" strike="noStrike" baseline="0" dirty="0">
                <a:solidFill>
                  <a:srgbClr val="000000"/>
                </a:solidFill>
              </a:rPr>
              <a:t>]</a:t>
            </a:r>
            <a:endParaRPr lang="en-US" dirty="0"/>
          </a:p>
        </p:txBody>
      </p:sp>
      <p:sp>
        <p:nvSpPr>
          <p:cNvPr id="4" name="Slide Number Placeholder 3">
            <a:extLst>
              <a:ext uri="{FF2B5EF4-FFF2-40B4-BE49-F238E27FC236}">
                <a16:creationId xmlns:a16="http://schemas.microsoft.com/office/drawing/2014/main" id="{F434FCBD-D073-AE11-6B11-AFAC621E32CE}"/>
              </a:ext>
            </a:extLst>
          </p:cNvPr>
          <p:cNvSpPr>
            <a:spLocks noGrp="1"/>
          </p:cNvSpPr>
          <p:nvPr>
            <p:ph type="sldNum" sz="quarter" idx="5"/>
          </p:nvPr>
        </p:nvSpPr>
        <p:spPr/>
        <p:txBody>
          <a:bodyPr/>
          <a:lstStyle/>
          <a:p>
            <a:fld id="{16C34FB6-3346-4041-B035-848454F7CC9D}" type="slidenum">
              <a:rPr lang="en-GB" smtClean="0"/>
              <a:t>13</a:t>
            </a:fld>
            <a:endParaRPr lang="en-GB"/>
          </a:p>
        </p:txBody>
      </p:sp>
    </p:spTree>
    <p:extLst>
      <p:ext uri="{BB962C8B-B14F-4D97-AF65-F5344CB8AC3E}">
        <p14:creationId xmlns:p14="http://schemas.microsoft.com/office/powerpoint/2010/main" val="1274459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6A2C-40AD-A5E6-02D1-7AF321A3E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26D68D-D764-D3C2-B1F2-E0567AA6E47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D8382C1-5B77-FE16-946E-4C3C96B6F0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MESSAGE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rPr>
              <a:t>The 8-step administration procedure for YEZTUGO is displayed on the slide (withdrawal needle </a:t>
            </a:r>
            <a:r>
              <a:rPr lang="en-US" u="sng" dirty="0">
                <a:effectLst/>
              </a:rPr>
              <a:t>without</a:t>
            </a:r>
            <a:r>
              <a:rPr lang="en-US" dirty="0">
                <a:effectLst/>
              </a:rPr>
              <a:t> safety shield)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highlight>
                <a:srgbClr val="FFFF00"/>
              </a:highlight>
            </a:endParaRPr>
          </a:p>
          <a:p>
            <a:pPr marL="0" indent="0">
              <a:buFont typeface="Arial" panose="020B0604020202020204" pitchFamily="34" charset="0"/>
              <a:buNone/>
            </a:pPr>
            <a:r>
              <a:rPr lang="en-US" b="1" dirty="0"/>
              <a:t>BACKGROUND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rPr>
              <a:t>Two 1.5-mL injections are required for a complete dose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dirty="0">
                <a:solidFill>
                  <a:srgbClr val="000000"/>
                </a:solidFill>
              </a:rPr>
              <a:t>A SC drug depot forms following YEZTUGO injection. This may lead to a nodule at the injection site in some individuals [see </a:t>
            </a:r>
            <a:r>
              <a:rPr lang="en-US" b="0" i="1" u="none" strike="noStrike" baseline="0" dirty="0">
                <a:solidFill>
                  <a:srgbClr val="000000"/>
                </a:solidFill>
              </a:rPr>
              <a:t>Adverse Reactions (6.1) </a:t>
            </a:r>
            <a:r>
              <a:rPr lang="en-US" b="0" i="0" u="none" strike="noStrike" baseline="0" dirty="0">
                <a:solidFill>
                  <a:srgbClr val="000000"/>
                </a:solidFill>
              </a:rPr>
              <a:t>and</a:t>
            </a:r>
            <a:r>
              <a:rPr lang="en-US" b="0" i="1" u="none" strike="noStrike" baseline="0" dirty="0">
                <a:solidFill>
                  <a:srgbClr val="000000"/>
                </a:solidFill>
              </a:rPr>
              <a:t> Clinical Pharmacology (12.3)</a:t>
            </a:r>
            <a:r>
              <a:rPr lang="en-US" b="0" i="0" u="none" strike="noStrike" baseline="0" dirty="0">
                <a:solidFill>
                  <a:srgbClr val="000000"/>
                </a:solidFill>
              </a:rPr>
              <a:t>]</a:t>
            </a:r>
            <a:endParaRPr lang="en-US" dirty="0"/>
          </a:p>
        </p:txBody>
      </p:sp>
      <p:sp>
        <p:nvSpPr>
          <p:cNvPr id="4" name="Slide Number Placeholder 3">
            <a:extLst>
              <a:ext uri="{FF2B5EF4-FFF2-40B4-BE49-F238E27FC236}">
                <a16:creationId xmlns:a16="http://schemas.microsoft.com/office/drawing/2014/main" id="{5ABE82AE-6FB1-B977-92AD-56C6FC049DCC}"/>
              </a:ext>
            </a:extLst>
          </p:cNvPr>
          <p:cNvSpPr>
            <a:spLocks noGrp="1"/>
          </p:cNvSpPr>
          <p:nvPr>
            <p:ph type="sldNum" sz="quarter" idx="5"/>
          </p:nvPr>
        </p:nvSpPr>
        <p:spPr/>
        <p:txBody>
          <a:bodyPr/>
          <a:lstStyle/>
          <a:p>
            <a:fld id="{16C34FB6-3346-4041-B035-848454F7CC9D}" type="slidenum">
              <a:rPr lang="en-GB" smtClean="0"/>
              <a:t>14</a:t>
            </a:fld>
            <a:endParaRPr lang="en-GB"/>
          </a:p>
        </p:txBody>
      </p:sp>
    </p:spTree>
    <p:extLst>
      <p:ext uri="{BB962C8B-B14F-4D97-AF65-F5344CB8AC3E}">
        <p14:creationId xmlns:p14="http://schemas.microsoft.com/office/powerpoint/2010/main" val="1584355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137B2-196B-8B67-B2B0-E45A107DD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E0D48-51A4-D6EC-DBCA-4191EA89E4A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0DBF57E-E07A-4B33-B723-931104E3DD50}"/>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without</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a:t>
            </a:r>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420A1E5D-DE76-CC6B-6E70-BAAE50625449}"/>
              </a:ext>
            </a:extLst>
          </p:cNvPr>
          <p:cNvSpPr>
            <a:spLocks noGrp="1"/>
          </p:cNvSpPr>
          <p:nvPr>
            <p:ph type="sldNum" sz="quarter" idx="5"/>
          </p:nvPr>
        </p:nvSpPr>
        <p:spPr/>
        <p:txBody>
          <a:bodyPr/>
          <a:lstStyle/>
          <a:p>
            <a:fld id="{16C34FB6-3346-4041-B035-848454F7CC9D}" type="slidenum">
              <a:rPr lang="en-GB" smtClean="0"/>
              <a:t>15</a:t>
            </a:fld>
            <a:endParaRPr lang="en-GB"/>
          </a:p>
        </p:txBody>
      </p:sp>
    </p:spTree>
    <p:extLst>
      <p:ext uri="{BB962C8B-B14F-4D97-AF65-F5344CB8AC3E}">
        <p14:creationId xmlns:p14="http://schemas.microsoft.com/office/powerpoint/2010/main" val="247213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4B105-3E84-3AF0-4088-DAA2A17BE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BB441-B550-C5BD-D6A5-8D4CF43C41F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6F74991-9FF0-41A9-CA56-6475DC5636B0}"/>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without</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a:t>
            </a:r>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664725EC-7134-E8C5-29A0-A3A1ABCA28CF}"/>
              </a:ext>
            </a:extLst>
          </p:cNvPr>
          <p:cNvSpPr>
            <a:spLocks noGrp="1"/>
          </p:cNvSpPr>
          <p:nvPr>
            <p:ph type="sldNum" sz="quarter" idx="5"/>
          </p:nvPr>
        </p:nvSpPr>
        <p:spPr/>
        <p:txBody>
          <a:bodyPr/>
          <a:lstStyle/>
          <a:p>
            <a:fld id="{16C34FB6-3346-4041-B035-848454F7CC9D}" type="slidenum">
              <a:rPr lang="en-GB" smtClean="0"/>
              <a:t>16</a:t>
            </a:fld>
            <a:endParaRPr lang="en-GB"/>
          </a:p>
        </p:txBody>
      </p:sp>
    </p:spTree>
    <p:extLst>
      <p:ext uri="{BB962C8B-B14F-4D97-AF65-F5344CB8AC3E}">
        <p14:creationId xmlns:p14="http://schemas.microsoft.com/office/powerpoint/2010/main" val="1276719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4C840-A951-3768-1D0D-003A8A43A6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07E71-6351-B910-CFD3-370EBBCB7A1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BBC1266-3CD3-E4F1-8239-F770E6D8434D}"/>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without</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a:t>
            </a:r>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D42EB306-2933-901A-5C94-DF252A3AEE02}"/>
              </a:ext>
            </a:extLst>
          </p:cNvPr>
          <p:cNvSpPr>
            <a:spLocks noGrp="1"/>
          </p:cNvSpPr>
          <p:nvPr>
            <p:ph type="sldNum" sz="quarter" idx="5"/>
          </p:nvPr>
        </p:nvSpPr>
        <p:spPr/>
        <p:txBody>
          <a:bodyPr/>
          <a:lstStyle/>
          <a:p>
            <a:fld id="{16C34FB6-3346-4041-B035-848454F7CC9D}" type="slidenum">
              <a:rPr lang="en-GB" smtClean="0"/>
              <a:t>17</a:t>
            </a:fld>
            <a:endParaRPr lang="en-GB"/>
          </a:p>
        </p:txBody>
      </p:sp>
    </p:spTree>
    <p:extLst>
      <p:ext uri="{BB962C8B-B14F-4D97-AF65-F5344CB8AC3E}">
        <p14:creationId xmlns:p14="http://schemas.microsoft.com/office/powerpoint/2010/main" val="3452635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63831-82BE-98A9-5AC4-38983A8D5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E846E-AB87-6C94-A688-DCADFD77FB8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E111840-3BB1-B628-FEDF-487C6EE95F8A}"/>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without</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a:t>
            </a:r>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4D729D53-9CD0-8846-EDC1-2E1E5BB25294}"/>
              </a:ext>
            </a:extLst>
          </p:cNvPr>
          <p:cNvSpPr>
            <a:spLocks noGrp="1"/>
          </p:cNvSpPr>
          <p:nvPr>
            <p:ph type="sldNum" sz="quarter" idx="5"/>
          </p:nvPr>
        </p:nvSpPr>
        <p:spPr/>
        <p:txBody>
          <a:bodyPr/>
          <a:lstStyle/>
          <a:p>
            <a:fld id="{16C34FB6-3346-4041-B035-848454F7CC9D}" type="slidenum">
              <a:rPr lang="en-GB" smtClean="0"/>
              <a:t>18</a:t>
            </a:fld>
            <a:endParaRPr lang="en-GB"/>
          </a:p>
        </p:txBody>
      </p:sp>
    </p:spTree>
    <p:extLst>
      <p:ext uri="{BB962C8B-B14F-4D97-AF65-F5344CB8AC3E}">
        <p14:creationId xmlns:p14="http://schemas.microsoft.com/office/powerpoint/2010/main" val="2849228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E916B-4B8C-B0D4-11D3-E36C8E221A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DF7D0-F124-2B0D-F042-FAA17BBEF84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FA0017F-D8C3-C76A-F840-32E28AF5791C}"/>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without</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a:t>
            </a:r>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E47DDA28-BACC-F5CD-DA35-0DD243CF634D}"/>
              </a:ext>
            </a:extLst>
          </p:cNvPr>
          <p:cNvSpPr>
            <a:spLocks noGrp="1"/>
          </p:cNvSpPr>
          <p:nvPr>
            <p:ph type="sldNum" sz="quarter" idx="5"/>
          </p:nvPr>
        </p:nvSpPr>
        <p:spPr/>
        <p:txBody>
          <a:bodyPr/>
          <a:lstStyle/>
          <a:p>
            <a:fld id="{16C34FB6-3346-4041-B035-848454F7CC9D}" type="slidenum">
              <a:rPr lang="en-GB" smtClean="0"/>
              <a:t>19</a:t>
            </a:fld>
            <a:endParaRPr lang="en-GB"/>
          </a:p>
        </p:txBody>
      </p:sp>
    </p:spTree>
    <p:extLst>
      <p:ext uri="{BB962C8B-B14F-4D97-AF65-F5344CB8AC3E}">
        <p14:creationId xmlns:p14="http://schemas.microsoft.com/office/powerpoint/2010/main" val="465083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MESSAGE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components for use in the administration steps for the withdrawal needle injection kit (withdrawal needle with safety shield) include: two vials, two syringes, two 18G withdrawal needles and two 22G injection needles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b="1" dirty="0"/>
            </a:br>
            <a:r>
              <a:rPr lang="en-US" b="1" dirty="0"/>
              <a:t>BACKGROUND</a:t>
            </a:r>
          </a:p>
          <a:p>
            <a:pPr marL="171450" indent="-171450">
              <a:buFont typeface="Arial" panose="020B0604020202020204" pitchFamily="34" charset="0"/>
              <a:buChar char="•"/>
            </a:pPr>
            <a:r>
              <a:rPr lang="en-US" dirty="0"/>
              <a:t>Each single-dose vial contains 463.5 mg/1.5 mL (309 mg/mL) of LEN (present as 473.1 mg/1.5 mL of LEN sodium)</a:t>
            </a:r>
            <a:endParaRPr lang="en-US" b="1" dirty="0">
              <a:highlight>
                <a:srgbClr val="FFFF00"/>
              </a:highlight>
            </a:endParaRPr>
          </a:p>
          <a:p>
            <a:pPr marL="171450" indent="-171450">
              <a:buFont typeface="Arial" panose="020B0604020202020204" pitchFamily="34" charset="0"/>
              <a:buChar char="•"/>
            </a:pPr>
            <a:r>
              <a:rPr lang="en-US" dirty="0"/>
              <a:t>The LEN injectable solution is sterile, preservative free, clear and yellow, with no visible particles </a:t>
            </a:r>
            <a:endParaRPr lang="en-GB" dirty="0"/>
          </a:p>
          <a:p>
            <a:pPr marL="171450" indent="-171450">
              <a:buFont typeface="Arial" panose="020B0604020202020204" pitchFamily="34" charset="0"/>
              <a:buChar char="•"/>
            </a:pPr>
            <a:r>
              <a:rPr lang="en-US" dirty="0"/>
              <a:t>Make sure that:</a:t>
            </a:r>
            <a:endParaRPr lang="en-US" b="1" dirty="0">
              <a:highlight>
                <a:srgbClr val="FFFF00"/>
              </a:highlight>
            </a:endParaRPr>
          </a:p>
          <a:p>
            <a:pPr marL="628650" lvl="1" indent="-171450">
              <a:buFont typeface="Arial" panose="020B0604020202020204" pitchFamily="34" charset="0"/>
              <a:buChar char="•"/>
            </a:pPr>
            <a:r>
              <a:rPr lang="en-US" dirty="0"/>
              <a:t>Vial and prepared syringe contain a yellow solution with no particles</a:t>
            </a:r>
          </a:p>
          <a:p>
            <a:pPr marL="628650" lvl="1" indent="-171450">
              <a:buFont typeface="Arial" panose="020B0604020202020204" pitchFamily="34" charset="0"/>
              <a:buChar char="•"/>
            </a:pPr>
            <a:r>
              <a:rPr lang="en-US" dirty="0"/>
              <a:t>Contents are not damaged</a:t>
            </a:r>
          </a:p>
          <a:p>
            <a:pPr marL="628650" lvl="1" indent="-171450">
              <a:buFont typeface="Arial" panose="020B0604020202020204" pitchFamily="34" charset="0"/>
              <a:buChar char="•"/>
            </a:pPr>
            <a:r>
              <a:rPr lang="en-US" dirty="0"/>
              <a:t>Product is not expired</a:t>
            </a:r>
            <a:endParaRPr lang="en-US" b="1" dirty="0">
              <a:highlight>
                <a:srgbClr val="FFFF00"/>
              </a:highlight>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20</a:t>
            </a:fld>
            <a:endParaRPr lang="en-GB"/>
          </a:p>
        </p:txBody>
      </p:sp>
    </p:spTree>
    <p:extLst>
      <p:ext uri="{BB962C8B-B14F-4D97-AF65-F5344CB8AC3E}">
        <p14:creationId xmlns:p14="http://schemas.microsoft.com/office/powerpoint/2010/main" val="1537753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MAIN MESSAGE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rPr>
              <a:t>The 8-step administration procedure for YEZTUGO is displayed on the slide (withdrawal needle </a:t>
            </a:r>
            <a:r>
              <a:rPr lang="en-US" u="sng" dirty="0">
                <a:effectLst/>
              </a:rPr>
              <a:t>with</a:t>
            </a:r>
            <a:r>
              <a:rPr lang="en-US" dirty="0">
                <a:effectLst/>
              </a:rPr>
              <a:t> safety shield)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highlight>
                <a:srgbClr val="FFFF00"/>
              </a:highlight>
            </a:endParaRPr>
          </a:p>
          <a:p>
            <a:pPr marL="0" indent="0">
              <a:buFont typeface="Arial" panose="020B0604020202020204" pitchFamily="34" charset="0"/>
              <a:buNone/>
            </a:pPr>
            <a:r>
              <a:rPr lang="en-US" b="1" dirty="0"/>
              <a:t>BACKGROUND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rPr>
              <a:t>Two 1.5-mL injections are required for a complete dose </a:t>
            </a: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dirty="0">
                <a:solidFill>
                  <a:srgbClr val="000000"/>
                </a:solidFill>
              </a:rPr>
              <a:t>A SC drug depot forms following YEZTUGO injection. This may lead to a nodule at the injection site in some individuals [see </a:t>
            </a:r>
            <a:r>
              <a:rPr lang="en-US" b="0" i="1" u="none" strike="noStrike" baseline="0" dirty="0">
                <a:solidFill>
                  <a:srgbClr val="000000"/>
                </a:solidFill>
              </a:rPr>
              <a:t>Adverse Reactions (6.1) </a:t>
            </a:r>
            <a:r>
              <a:rPr lang="en-US" b="0" i="0" u="none" strike="noStrike" baseline="0" dirty="0">
                <a:solidFill>
                  <a:srgbClr val="000000"/>
                </a:solidFill>
              </a:rPr>
              <a:t>and</a:t>
            </a:r>
            <a:r>
              <a:rPr lang="en-US" b="0" i="1" u="none" strike="noStrike" baseline="0" dirty="0">
                <a:solidFill>
                  <a:srgbClr val="000000"/>
                </a:solidFill>
              </a:rPr>
              <a:t> Clinical Pharmacology (12.3)</a:t>
            </a:r>
            <a:r>
              <a:rPr lang="en-US" b="0" i="0" u="none" strike="noStrike" baseline="0" dirty="0">
                <a:solidFill>
                  <a:srgbClr val="000000"/>
                </a:solidFill>
              </a:rPr>
              <a:t>]</a:t>
            </a:r>
            <a:endParaRPr lang="en-US" dirty="0"/>
          </a:p>
        </p:txBody>
      </p:sp>
      <p:sp>
        <p:nvSpPr>
          <p:cNvPr id="4" name="Slide Number Placeholder 3"/>
          <p:cNvSpPr>
            <a:spLocks noGrp="1"/>
          </p:cNvSpPr>
          <p:nvPr>
            <p:ph type="sldNum" sz="quarter" idx="5"/>
          </p:nvPr>
        </p:nvSpPr>
        <p:spPr/>
        <p:txBody>
          <a:bodyPr/>
          <a:lstStyle/>
          <a:p>
            <a:fld id="{16C34FB6-3346-4041-B035-848454F7CC9D}" type="slidenum">
              <a:rPr lang="en-GB" smtClean="0"/>
              <a:t>21</a:t>
            </a:fld>
            <a:endParaRPr lang="en-GB"/>
          </a:p>
        </p:txBody>
      </p:sp>
    </p:spTree>
    <p:extLst>
      <p:ext uri="{BB962C8B-B14F-4D97-AF65-F5344CB8AC3E}">
        <p14:creationId xmlns:p14="http://schemas.microsoft.com/office/powerpoint/2010/main" val="33899754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79513-C8D5-017D-FEAF-0E20D143CA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20AFA7-D1D9-636C-EA1A-C66BFA18952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8F9E07-AC26-3FB4-949D-C45919C9BE7E}"/>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 </a:t>
            </a:r>
            <a:endParaRPr lang="en-GB" dirty="0"/>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F434FCBD-D073-AE11-6B11-AFAC621E32CE}"/>
              </a:ext>
            </a:extLst>
          </p:cNvPr>
          <p:cNvSpPr>
            <a:spLocks noGrp="1"/>
          </p:cNvSpPr>
          <p:nvPr>
            <p:ph type="sldNum" sz="quarter" idx="5"/>
          </p:nvPr>
        </p:nvSpPr>
        <p:spPr/>
        <p:txBody>
          <a:bodyPr/>
          <a:lstStyle/>
          <a:p>
            <a:fld id="{16C34FB6-3346-4041-B035-848454F7CC9D}" type="slidenum">
              <a:rPr lang="en-GB" smtClean="0"/>
              <a:t>22</a:t>
            </a:fld>
            <a:endParaRPr lang="en-GB"/>
          </a:p>
        </p:txBody>
      </p:sp>
    </p:spTree>
    <p:extLst>
      <p:ext uri="{BB962C8B-B14F-4D97-AF65-F5344CB8AC3E}">
        <p14:creationId xmlns:p14="http://schemas.microsoft.com/office/powerpoint/2010/main" val="3061847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6A2C-40AD-A5E6-02D1-7AF321A3E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26D68D-D764-D3C2-B1F2-E0567AA6E47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D8382C1-5B77-FE16-946E-4C3C96B6F0AF}"/>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 </a:t>
            </a:r>
            <a:endParaRPr lang="en-GB" dirty="0"/>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5ABE82AE-6FB1-B977-92AD-56C6FC049DCC}"/>
              </a:ext>
            </a:extLst>
          </p:cNvPr>
          <p:cNvSpPr>
            <a:spLocks noGrp="1"/>
          </p:cNvSpPr>
          <p:nvPr>
            <p:ph type="sldNum" sz="quarter" idx="5"/>
          </p:nvPr>
        </p:nvSpPr>
        <p:spPr/>
        <p:txBody>
          <a:bodyPr/>
          <a:lstStyle/>
          <a:p>
            <a:fld id="{16C34FB6-3346-4041-B035-848454F7CC9D}" type="slidenum">
              <a:rPr lang="en-GB" smtClean="0"/>
              <a:t>23</a:t>
            </a:fld>
            <a:endParaRPr lang="en-GB"/>
          </a:p>
        </p:txBody>
      </p:sp>
    </p:spTree>
    <p:extLst>
      <p:ext uri="{BB962C8B-B14F-4D97-AF65-F5344CB8AC3E}">
        <p14:creationId xmlns:p14="http://schemas.microsoft.com/office/powerpoint/2010/main" val="9685562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137B2-196B-8B67-B2B0-E45A107DD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E0D48-51A4-D6EC-DBCA-4191EA89E4A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0DBF57E-E07A-4B33-B723-931104E3DD50}"/>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 </a:t>
            </a:r>
            <a:endParaRPr lang="en-GB" dirty="0"/>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420A1E5D-DE76-CC6B-6E70-BAAE50625449}"/>
              </a:ext>
            </a:extLst>
          </p:cNvPr>
          <p:cNvSpPr>
            <a:spLocks noGrp="1"/>
          </p:cNvSpPr>
          <p:nvPr>
            <p:ph type="sldNum" sz="quarter" idx="5"/>
          </p:nvPr>
        </p:nvSpPr>
        <p:spPr/>
        <p:txBody>
          <a:bodyPr/>
          <a:lstStyle/>
          <a:p>
            <a:fld id="{16C34FB6-3346-4041-B035-848454F7CC9D}" type="slidenum">
              <a:rPr lang="en-GB" smtClean="0"/>
              <a:t>24</a:t>
            </a:fld>
            <a:endParaRPr lang="en-GB"/>
          </a:p>
        </p:txBody>
      </p:sp>
    </p:spTree>
    <p:extLst>
      <p:ext uri="{BB962C8B-B14F-4D97-AF65-F5344CB8AC3E}">
        <p14:creationId xmlns:p14="http://schemas.microsoft.com/office/powerpoint/2010/main" val="3738176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4B105-3E84-3AF0-4088-DAA2A17BE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BB441-B550-C5BD-D6A5-8D4CF43C41F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6F74991-9FF0-41A9-CA56-6475DC5636B0}"/>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 </a:t>
            </a:r>
            <a:endParaRPr lang="en-GB" dirty="0"/>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664725EC-7134-E8C5-29A0-A3A1ABCA28CF}"/>
              </a:ext>
            </a:extLst>
          </p:cNvPr>
          <p:cNvSpPr>
            <a:spLocks noGrp="1"/>
          </p:cNvSpPr>
          <p:nvPr>
            <p:ph type="sldNum" sz="quarter" idx="5"/>
          </p:nvPr>
        </p:nvSpPr>
        <p:spPr/>
        <p:txBody>
          <a:bodyPr/>
          <a:lstStyle/>
          <a:p>
            <a:fld id="{16C34FB6-3346-4041-B035-848454F7CC9D}" type="slidenum">
              <a:rPr lang="en-GB" smtClean="0"/>
              <a:t>25</a:t>
            </a:fld>
            <a:endParaRPr lang="en-GB"/>
          </a:p>
        </p:txBody>
      </p:sp>
    </p:spTree>
    <p:extLst>
      <p:ext uri="{BB962C8B-B14F-4D97-AF65-F5344CB8AC3E}">
        <p14:creationId xmlns:p14="http://schemas.microsoft.com/office/powerpoint/2010/main" val="2779191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4C840-A951-3768-1D0D-003A8A43A6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07E71-6351-B910-CFD3-370EBBCB7A1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BBC1266-3CD3-E4F1-8239-F770E6D8434D}"/>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 </a:t>
            </a:r>
            <a:endParaRPr lang="en-GB" dirty="0"/>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D42EB306-2933-901A-5C94-DF252A3AEE02}"/>
              </a:ext>
            </a:extLst>
          </p:cNvPr>
          <p:cNvSpPr>
            <a:spLocks noGrp="1"/>
          </p:cNvSpPr>
          <p:nvPr>
            <p:ph type="sldNum" sz="quarter" idx="5"/>
          </p:nvPr>
        </p:nvSpPr>
        <p:spPr/>
        <p:txBody>
          <a:bodyPr/>
          <a:lstStyle/>
          <a:p>
            <a:fld id="{16C34FB6-3346-4041-B035-848454F7CC9D}" type="slidenum">
              <a:rPr lang="en-GB" smtClean="0"/>
              <a:t>26</a:t>
            </a:fld>
            <a:endParaRPr lang="en-GB"/>
          </a:p>
        </p:txBody>
      </p:sp>
    </p:spTree>
    <p:extLst>
      <p:ext uri="{BB962C8B-B14F-4D97-AF65-F5344CB8AC3E}">
        <p14:creationId xmlns:p14="http://schemas.microsoft.com/office/powerpoint/2010/main" val="2821181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63831-82BE-98A9-5AC4-38983A8D5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E846E-AB87-6C94-A688-DCADFD77FB8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E111840-3BB1-B628-FEDF-487C6EE95F8A}"/>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 </a:t>
            </a:r>
            <a:endParaRPr lang="en-GB" dirty="0"/>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4D729D53-9CD0-8846-EDC1-2E1E5BB25294}"/>
              </a:ext>
            </a:extLst>
          </p:cNvPr>
          <p:cNvSpPr>
            <a:spLocks noGrp="1"/>
          </p:cNvSpPr>
          <p:nvPr>
            <p:ph type="sldNum" sz="quarter" idx="5"/>
          </p:nvPr>
        </p:nvSpPr>
        <p:spPr/>
        <p:txBody>
          <a:bodyPr/>
          <a:lstStyle/>
          <a:p>
            <a:fld id="{16C34FB6-3346-4041-B035-848454F7CC9D}" type="slidenum">
              <a:rPr lang="en-GB" smtClean="0"/>
              <a:t>27</a:t>
            </a:fld>
            <a:endParaRPr lang="en-GB"/>
          </a:p>
        </p:txBody>
      </p:sp>
    </p:spTree>
    <p:extLst>
      <p:ext uri="{BB962C8B-B14F-4D97-AF65-F5344CB8AC3E}">
        <p14:creationId xmlns:p14="http://schemas.microsoft.com/office/powerpoint/2010/main" val="41823779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E916B-4B8C-B0D4-11D3-E36C8E221A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DF7D0-F124-2B0D-F042-FAA17BBEF84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FA0017F-D8C3-C76A-F840-32E28AF5791C}"/>
              </a:ext>
            </a:extLst>
          </p:cNvPr>
          <p:cNvSpPr>
            <a:spLocks noGrp="1"/>
          </p:cNvSpPr>
          <p:nvPr>
            <p:ph type="body" idx="1"/>
          </p:nvPr>
        </p:nvSpPr>
        <p:spPr/>
        <p:txBody>
          <a:bodyPr/>
          <a:lstStyle/>
          <a:p>
            <a:pPr lvl="0">
              <a:defRPr/>
            </a:pPr>
            <a:r>
              <a:rPr lang="en-US" b="1" dirty="0"/>
              <a:t>MAIN MESSAGE</a:t>
            </a:r>
          </a:p>
          <a:p>
            <a:pPr marL="171450" lvl="0" indent="-171450">
              <a:buFont typeface="Arial" panose="020B0604020202020204" pitchFamily="34" charset="0"/>
              <a:buChar char="•"/>
              <a:defRPr/>
            </a:pPr>
            <a:r>
              <a:rPr lang="en-US" dirty="0"/>
              <a:t>The 8-step administration procedure for YEZTUGO is displayed on the slide (withdrawal needle </a:t>
            </a:r>
            <a:r>
              <a:rPr lang="en-US" u="sng" dirty="0"/>
              <a:t>with</a:t>
            </a:r>
            <a:r>
              <a:rPr lang="en-US" dirty="0"/>
              <a:t> safety shield)</a:t>
            </a:r>
          </a:p>
          <a:p>
            <a:pPr lvl="0">
              <a:defRPr/>
            </a:pPr>
            <a:endParaRPr lang="en-US" dirty="0">
              <a:highlight>
                <a:srgbClr val="FFFF00"/>
              </a:highlight>
            </a:endParaRPr>
          </a:p>
          <a:p>
            <a:r>
              <a:rPr lang="en-US" b="1" dirty="0"/>
              <a:t>BACKGROUND</a:t>
            </a:r>
          </a:p>
          <a:p>
            <a:pPr marL="171450" lvl="0" indent="-171450">
              <a:buFont typeface="Arial" panose="020B0604020202020204" pitchFamily="34" charset="0"/>
              <a:buChar char="•"/>
              <a:defRPr/>
            </a:pPr>
            <a:r>
              <a:rPr lang="en-US" dirty="0"/>
              <a:t>Two 1.5-mL injections are required for a complete dose </a:t>
            </a:r>
            <a:endParaRPr lang="en-GB" dirty="0"/>
          </a:p>
          <a:p>
            <a:pPr marL="171450" lvl="0" indent="-171450">
              <a:buFont typeface="Arial" panose="020B0604020202020204" pitchFamily="34" charset="0"/>
              <a:buChar char="•"/>
              <a:defRPr/>
            </a:pPr>
            <a:r>
              <a:rPr lang="en-US" dirty="0">
                <a:solidFill>
                  <a:srgbClr val="000000"/>
                </a:solidFill>
              </a:rPr>
              <a:t>A SC drug depot forms following YEZTUGO injection. This may lead to a nodule at the injection site in some individuals [see </a:t>
            </a:r>
            <a:r>
              <a:rPr lang="en-US" i="1" dirty="0">
                <a:solidFill>
                  <a:srgbClr val="000000"/>
                </a:solidFill>
              </a:rPr>
              <a:t>Adverse Reactions (6.1) </a:t>
            </a:r>
            <a:r>
              <a:rPr lang="en-US" dirty="0">
                <a:solidFill>
                  <a:srgbClr val="000000"/>
                </a:solidFill>
              </a:rPr>
              <a:t>and</a:t>
            </a:r>
            <a:r>
              <a:rPr lang="en-US" i="1" dirty="0">
                <a:solidFill>
                  <a:srgbClr val="000000"/>
                </a:solidFill>
              </a:rPr>
              <a:t> Clinical Pharmacology (12.3)</a:t>
            </a:r>
            <a:r>
              <a:rPr lang="en-US" dirty="0">
                <a:solidFill>
                  <a:srgbClr val="000000"/>
                </a:solidFill>
              </a:rPr>
              <a:t>]</a:t>
            </a:r>
            <a:endParaRPr lang="en-US" dirty="0"/>
          </a:p>
        </p:txBody>
      </p:sp>
      <p:sp>
        <p:nvSpPr>
          <p:cNvPr id="4" name="Slide Number Placeholder 3">
            <a:extLst>
              <a:ext uri="{FF2B5EF4-FFF2-40B4-BE49-F238E27FC236}">
                <a16:creationId xmlns:a16="http://schemas.microsoft.com/office/drawing/2014/main" id="{E47DDA28-BACC-F5CD-DA35-0DD243CF634D}"/>
              </a:ext>
            </a:extLst>
          </p:cNvPr>
          <p:cNvSpPr>
            <a:spLocks noGrp="1"/>
          </p:cNvSpPr>
          <p:nvPr>
            <p:ph type="sldNum" sz="quarter" idx="5"/>
          </p:nvPr>
        </p:nvSpPr>
        <p:spPr/>
        <p:txBody>
          <a:bodyPr/>
          <a:lstStyle/>
          <a:p>
            <a:fld id="{16C34FB6-3346-4041-B035-848454F7CC9D}" type="slidenum">
              <a:rPr lang="en-GB" smtClean="0"/>
              <a:t>28</a:t>
            </a:fld>
            <a:endParaRPr lang="en-GB"/>
          </a:p>
        </p:txBody>
      </p:sp>
    </p:spTree>
    <p:extLst>
      <p:ext uri="{BB962C8B-B14F-4D97-AF65-F5344CB8AC3E}">
        <p14:creationId xmlns:p14="http://schemas.microsoft.com/office/powerpoint/2010/main" val="42454829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l"/>
            <a:r>
              <a:rPr lang="en-US" b="1">
                <a:latin typeface="Arial" panose="020B0604020202020204" pitchFamily="34" charset="0"/>
                <a:cs typeface="Arial" panose="020B0604020202020204" pitchFamily="34" charset="0"/>
              </a:rPr>
              <a:t>MAIN MESSAGES</a:t>
            </a:r>
          </a:p>
          <a:p>
            <a:pPr marL="171450" indent="-171450" algn="l">
              <a:buFont typeface="Arial" panose="020B0604020202020204" pitchFamily="34" charset="0"/>
              <a:buChar char="•"/>
            </a:pPr>
            <a:r>
              <a:rPr lang="en-US" b="0">
                <a:latin typeface="Arial" panose="020B0604020202020204" pitchFamily="34" charset="0"/>
                <a:cs typeface="Arial" panose="020B0604020202020204" pitchFamily="34" charset="0"/>
              </a:rPr>
              <a:t>LEN is contraindicated in individuals with unknown or positive HIV-1 status</a:t>
            </a:r>
            <a:endParaRPr lang="en-US" b="1">
              <a:highlight>
                <a:srgbClr val="FFFF00"/>
              </a:highlight>
              <a:latin typeface="Arial" panose="020B0604020202020204" pitchFamily="34" charset="0"/>
              <a:cs typeface="Arial" panose="020B0604020202020204" pitchFamily="34" charset="0"/>
            </a:endParaRPr>
          </a:p>
          <a:p>
            <a:pPr marL="0" indent="0" algn="l">
              <a:buFont typeface="Arial" panose="020B0604020202020204" pitchFamily="34" charset="0"/>
              <a:buNone/>
            </a:pPr>
            <a:endParaRPr lang="en-US" b="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29</a:t>
            </a:fld>
            <a:endParaRPr lang="en-GB"/>
          </a:p>
        </p:txBody>
      </p:sp>
    </p:spTree>
    <p:extLst>
      <p:ext uri="{BB962C8B-B14F-4D97-AF65-F5344CB8AC3E}">
        <p14:creationId xmlns:p14="http://schemas.microsoft.com/office/powerpoint/2010/main" val="32849827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a:xfrm>
            <a:off x="685800" y="4400550"/>
            <a:ext cx="5486400" cy="3708400"/>
          </a:xfrm>
        </p:spPr>
        <p:txBody>
          <a:bodyPr/>
          <a:lstStyle/>
          <a:p>
            <a:r>
              <a:rPr lang="en-US" sz="1000" b="1">
                <a:latin typeface="Arial" panose="020B0604020202020204" pitchFamily="34" charset="0"/>
                <a:cs typeface="Arial" panose="020B0604020202020204" pitchFamily="34" charset="0"/>
              </a:rPr>
              <a:t>MAIN MESSAGE </a:t>
            </a:r>
          </a:p>
          <a:p>
            <a:pPr marL="171450" indent="-171450">
              <a:buFont typeface="Arial" panose="020B0604020202020204" pitchFamily="34" charset="0"/>
              <a:buChar char="•"/>
            </a:pPr>
            <a:r>
              <a:rPr lang="en-US" sz="1000" b="0">
                <a:latin typeface="Arial" panose="020B0604020202020204" pitchFamily="34" charset="0"/>
                <a:cs typeface="Arial" panose="020B0604020202020204" pitchFamily="34" charset="0"/>
              </a:rPr>
              <a:t>YEZTUGO should be used as </a:t>
            </a:r>
            <a:r>
              <a:rPr lang="en-US" sz="1000"/>
              <a:t>part of a comprehensive</a:t>
            </a:r>
            <a:r>
              <a:rPr lang="en-US" sz="1000" b="0">
                <a:latin typeface="Arial" panose="020B0604020202020204" pitchFamily="34" charset="0"/>
                <a:cs typeface="Arial" panose="020B0604020202020204" pitchFamily="34" charset="0"/>
              </a:rPr>
              <a:t> prevention strategy to reduce the risk of HIV-1 and STIs</a:t>
            </a:r>
            <a:endParaRPr lang="en-US" sz="1000" b="1">
              <a:highlight>
                <a:srgbClr val="FFFF00"/>
              </a:highlight>
              <a:latin typeface="Arial" panose="020B0604020202020204" pitchFamily="34" charset="0"/>
              <a:cs typeface="Arial" panose="020B0604020202020204" pitchFamily="34" charset="0"/>
            </a:endParaRPr>
          </a:p>
          <a:p>
            <a:endParaRPr lang="en-US" sz="1000" b="1"/>
          </a:p>
          <a:p>
            <a:r>
              <a:rPr lang="en-US" sz="1000" b="1">
                <a:latin typeface="Arial" panose="020B0604020202020204" pitchFamily="34" charset="0"/>
                <a:cs typeface="Arial" panose="020B0604020202020204" pitchFamily="34" charset="0"/>
              </a:rPr>
              <a:t>BACKGROUND</a:t>
            </a:r>
          </a:p>
          <a:p>
            <a:pPr marL="171450" indent="-171450">
              <a:buFont typeface="Arial" panose="020B0604020202020204" pitchFamily="34" charset="0"/>
              <a:buChar char="•"/>
            </a:pPr>
            <a:r>
              <a:rPr lang="en-US" sz="1000" b="0">
                <a:latin typeface="Arial" panose="020B0604020202020204" pitchFamily="34" charset="0"/>
                <a:cs typeface="Arial" panose="020B0604020202020204" pitchFamily="34" charset="0"/>
              </a:rPr>
              <a:t>Risk for HIV-1 acquisition includes behavioral, biologic or epidemiologic factors, including, but not limited to, condomless sex, past or current STIs, self-identified HIV risk, having sexual partners with unknown HIV-1 status, or sexual activity in a high prevalence area or network</a:t>
            </a:r>
            <a:endParaRPr lang="en-US" sz="1000" b="1">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b="0">
                <a:latin typeface="Arial" panose="020B0604020202020204" pitchFamily="34" charset="0"/>
                <a:cs typeface="Arial" panose="020B0604020202020204" pitchFamily="34" charset="0"/>
              </a:rPr>
              <a:t>Use YEZTUGO to reduce the risk of HIV-1 acquisition only in individuals confirmed to be HIV-1 negative [see </a:t>
            </a:r>
            <a:r>
              <a:rPr lang="en-US" sz="1000" b="0" i="1">
                <a:latin typeface="Arial" panose="020B0604020202020204" pitchFamily="34" charset="0"/>
                <a:cs typeface="Arial" panose="020B0604020202020204" pitchFamily="34" charset="0"/>
              </a:rPr>
              <a:t>Contraindications (4)</a:t>
            </a:r>
            <a:r>
              <a:rPr lang="en-US" sz="1000" b="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US" sz="1000" b="0">
                <a:latin typeface="Arial" panose="020B0604020202020204" pitchFamily="34" charset="0"/>
                <a:cs typeface="Arial" panose="020B0604020202020204" pitchFamily="34" charset="0"/>
              </a:rPr>
              <a:t>Evaluate for current or recent signs or symptoms consistent with acute HIV-1 infection (e.g., fever, fatigue, myalgia, skin rash)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a:latin typeface="Arial" panose="020B0604020202020204" pitchFamily="34" charset="0"/>
                <a:cs typeface="Arial" panose="020B0604020202020204" pitchFamily="34" charset="0"/>
              </a:rPr>
              <a:t>Confirm HIV-1 negative status prior to initiating YEZTUGO, prior to each subsequent injection of YEZTUGO and additionally as clinically appropriate (e.g., upon diagnosis of other STIs or if clinical symptoms consistent with acute HIV-1 infection are present) using a test approved or cleared by the FDA for the diagnosis of acute or primary HIV-1 infection [see </a:t>
            </a:r>
            <a:r>
              <a:rPr lang="en-US" sz="1000" b="0" i="1">
                <a:latin typeface="Arial" panose="020B0604020202020204" pitchFamily="34" charset="0"/>
                <a:cs typeface="Arial" panose="020B0604020202020204" pitchFamily="34" charset="0"/>
              </a:rPr>
              <a:t>Dosage and Administration (2.1)</a:t>
            </a:r>
            <a:r>
              <a:rPr lang="en-US" sz="1000" b="0">
                <a:latin typeface="Arial" panose="020B0604020202020204" pitchFamily="34" charset="0"/>
                <a:cs typeface="Arial" panose="020B0604020202020204" pitchFamily="34" charset="0"/>
              </a:rPr>
              <a:t>]</a:t>
            </a:r>
            <a:endParaRPr lang="en-US" sz="1000" b="1">
              <a:highlight>
                <a:srgbClr val="FFFF00"/>
              </a:highligh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a:latin typeface="Arial" panose="020B0604020202020204" pitchFamily="34" charset="0"/>
                <a:cs typeface="Arial" panose="020B0604020202020204" pitchFamily="34" charset="0"/>
              </a:rPr>
              <a:t>It</a:t>
            </a:r>
            <a:r>
              <a:rPr lang="en-US" sz="1000"/>
              <a:t> is</a:t>
            </a:r>
            <a:r>
              <a:rPr lang="en-US" sz="1000" b="0">
                <a:latin typeface="Arial" panose="020B0604020202020204" pitchFamily="34" charset="0"/>
                <a:cs typeface="Arial" panose="020B0604020202020204" pitchFamily="34" charset="0"/>
              </a:rPr>
              <a:t> important to educate on adherence to the YEZTUGO administration schedule, counsel on the use of other measures to reduce the risk of STIs and emphasize the importance of routine testing for HIV and other STIs</a:t>
            </a:r>
            <a:endParaRPr lang="en-US" sz="1000" b="1">
              <a:highlight>
                <a:srgbClr val="FFFF00"/>
              </a:highligh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a:latin typeface="Arial" panose="020B0604020202020204" pitchFamily="34" charset="0"/>
                <a:cs typeface="Arial" panose="020B0604020202020204" pitchFamily="34" charset="0"/>
              </a:rPr>
              <a:t>Some individuals, such as adolescents, may benefit from additional counseling and appointment reminders to support adherence to the dosing and testing schedule [see </a:t>
            </a:r>
            <a:r>
              <a:rPr lang="en-US" sz="1000" b="0" i="1">
                <a:latin typeface="Arial" panose="020B0604020202020204" pitchFamily="34" charset="0"/>
                <a:cs typeface="Arial" panose="020B0604020202020204" pitchFamily="34" charset="0"/>
              </a:rPr>
              <a:t>Use in Specific Populations (8.4)</a:t>
            </a:r>
            <a:r>
              <a:rPr lang="en-US" sz="1000" b="0">
                <a:latin typeface="Arial" panose="020B0604020202020204" pitchFamily="34" charset="0"/>
                <a:cs typeface="Arial" panose="020B0604020202020204" pitchFamily="34" charset="0"/>
              </a:rPr>
              <a:t>]</a:t>
            </a:r>
            <a:endParaRPr lang="en-US" sz="1000" b="1">
              <a:highlight>
                <a:srgbClr val="FFFF00"/>
              </a:highligh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30</a:t>
            </a:fld>
            <a:endParaRPr lang="en-GB"/>
          </a:p>
        </p:txBody>
      </p:sp>
    </p:spTree>
    <p:extLst>
      <p:ext uri="{BB962C8B-B14F-4D97-AF65-F5344CB8AC3E}">
        <p14:creationId xmlns:p14="http://schemas.microsoft.com/office/powerpoint/2010/main" val="1702525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900" b="1">
                <a:latin typeface="Arial" panose="020B0604020202020204" pitchFamily="34" charset="0"/>
                <a:cs typeface="Arial" panose="020B0604020202020204" pitchFamily="34" charset="0"/>
              </a:rPr>
              <a:t>MAIN MESSAGES </a:t>
            </a:r>
          </a:p>
          <a:p>
            <a:pPr marL="171450" indent="-171450">
              <a:buFont typeface="Arial" panose="020B0604020202020204" pitchFamily="34" charset="0"/>
              <a:buChar char="•"/>
            </a:pPr>
            <a:r>
              <a:rPr lang="en-US" sz="900">
                <a:latin typeface="Arial" panose="020B0604020202020204" pitchFamily="34" charset="0"/>
                <a:cs typeface="Arial" panose="020B0604020202020204" pitchFamily="34" charset="0"/>
              </a:rPr>
              <a:t>There is a potential risk of developing resistance to YEZTUGO if the individual acquires HIV before or when receiving YEZTUGO, or following discontinuation of YEZTUGO</a:t>
            </a:r>
          </a:p>
          <a:p>
            <a:pPr marL="628650" lvl="1" indent="-171450">
              <a:buFont typeface="Arial" panose="020B0604020202020204" pitchFamily="34" charset="0"/>
              <a:buChar char="•"/>
            </a:pPr>
            <a:r>
              <a:rPr lang="en-US" sz="900">
                <a:latin typeface="Arial" panose="020B0604020202020204" pitchFamily="34" charset="0"/>
                <a:cs typeface="Arial" panose="020B0604020202020204" pitchFamily="34" charset="0"/>
              </a:rPr>
              <a:t>HIV-1 resistance substitutions may emerge in individuals with undiagnosed HIV-1 infection who are taking only YEZTUGO, because YEZTUGO alone does not constitute a complete regimen for HIV-1 treatment</a:t>
            </a:r>
            <a:endParaRPr lang="en-US" sz="900" b="1">
              <a:highlight>
                <a:srgbClr val="FFFF00"/>
              </a:highligh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900">
                <a:latin typeface="Arial" panose="020B0604020202020204" pitchFamily="34" charset="0"/>
                <a:cs typeface="Arial" panose="020B0604020202020204" pitchFamily="34" charset="0"/>
              </a:rPr>
              <a:t>There may be residual concentrations of LEN for up to 12 months or longer after the last SC dose</a:t>
            </a:r>
          </a:p>
          <a:p>
            <a:pPr marL="628650" lvl="1" indent="-171450">
              <a:buFont typeface="Arial" panose="020B0604020202020204" pitchFamily="34" charset="0"/>
              <a:buChar char="•"/>
            </a:pPr>
            <a:r>
              <a:rPr lang="en-US" sz="900">
                <a:latin typeface="Arial" panose="020B0604020202020204" pitchFamily="34" charset="0"/>
                <a:cs typeface="Arial" panose="020B0604020202020204" pitchFamily="34" charset="0"/>
              </a:rPr>
              <a:t>It is important to select individuals who agree to the required injection dosing schedule because nonadherence to </a:t>
            </a:r>
            <a:r>
              <a:rPr lang="en-US" sz="900"/>
              <a:t>Q6M</a:t>
            </a:r>
            <a:r>
              <a:rPr lang="en-US" sz="900">
                <a:latin typeface="Arial" panose="020B0604020202020204" pitchFamily="34" charset="0"/>
                <a:cs typeface="Arial" panose="020B0604020202020204" pitchFamily="34" charset="0"/>
              </a:rPr>
              <a:t> injections or missed doses could lead to HIV-1 acquisition and development of </a:t>
            </a:r>
            <a:r>
              <a:rPr lang="en-US" sz="900"/>
              <a:t>resistance</a:t>
            </a:r>
            <a:endParaRPr lang="en-US" sz="900" b="1">
              <a:highlight>
                <a:srgbClr val="FFFF00"/>
              </a:highlight>
            </a:endParaRPr>
          </a:p>
          <a:p>
            <a:endParaRPr lang="en-US" sz="900">
              <a:latin typeface="Arial" panose="020B0604020202020204" pitchFamily="34" charset="0"/>
              <a:cs typeface="Arial" panose="020B0604020202020204" pitchFamily="34" charset="0"/>
            </a:endParaRPr>
          </a:p>
          <a:p>
            <a:r>
              <a:rPr lang="en-US" sz="900" b="1">
                <a:latin typeface="Arial" panose="020B0604020202020204" pitchFamily="34" charset="0"/>
                <a:cs typeface="Arial" panose="020B0604020202020204" pitchFamily="34" charset="0"/>
              </a:rPr>
              <a:t>BACKGROUND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latin typeface="Arial" panose="020B0604020202020204" pitchFamily="34" charset="0"/>
                <a:cs typeface="Arial" panose="020B0604020202020204" pitchFamily="34" charset="0"/>
              </a:rPr>
              <a:t>To minimize the risk of resistance developing, it is essential to test before each injection and additionally as clinically appropriate (e.g., upon diagnosis of other STIs or if clinical symptoms consistent with acute HIV-1 infection are present) to confirm HIV-1 negative status using a test approved or cleared by the FDA for the diagnosis of acute or primary HIV-1 infection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latin typeface="Arial" panose="020B0604020202020204" pitchFamily="34" charset="0"/>
                <a:cs typeface="Arial" panose="020B0604020202020204" pitchFamily="34" charset="0"/>
              </a:rPr>
              <a:t>Individuals who are confirmed to have HIV-1 must immediately begin a complete HIV-1 treatment regimen to reduce the risk of developing resistance</a:t>
            </a:r>
            <a:endParaRPr lang="en-US" sz="900" b="1">
              <a:highlight>
                <a:srgbClr val="FFFF00"/>
              </a:highligh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latin typeface="Arial" panose="020B0604020202020204" pitchFamily="34" charset="0"/>
                <a:cs typeface="Arial" panose="020B0604020202020204" pitchFamily="34" charset="0"/>
              </a:rPr>
              <a:t>In addition, due to the long-acting properties of YEZTUGO, alternative forms of </a:t>
            </a:r>
            <a:r>
              <a:rPr lang="en-US" sz="900" err="1">
                <a:latin typeface="Arial" panose="020B0604020202020204" pitchFamily="34" charset="0"/>
                <a:cs typeface="Arial" panose="020B0604020202020204" pitchFamily="34" charset="0"/>
              </a:rPr>
              <a:t>PrEP</a:t>
            </a:r>
            <a:r>
              <a:rPr lang="en-US" sz="900">
                <a:latin typeface="Arial" panose="020B0604020202020204" pitchFamily="34" charset="0"/>
                <a:cs typeface="Arial" panose="020B0604020202020204" pitchFamily="34" charset="0"/>
              </a:rPr>
              <a:t> should be considered following discontinuation of YEZTUGO for those individuals with HIV-1 negative status who are at continuing risk of HIV-1 acquisition and initiated within 28 weeks of the last YEZTUGO injection [see </a:t>
            </a:r>
            <a:r>
              <a:rPr lang="en-US" sz="900" i="1">
                <a:latin typeface="Arial" panose="020B0604020202020204" pitchFamily="34" charset="0"/>
                <a:cs typeface="Arial" panose="020B0604020202020204" pitchFamily="34" charset="0"/>
              </a:rPr>
              <a:t>Warnings and Precautions (5.3</a:t>
            </a:r>
            <a:r>
              <a:rPr lang="en-US" sz="900" b="0" i="1">
                <a:latin typeface="Arial" panose="020B0604020202020204" pitchFamily="34" charset="0"/>
                <a:cs typeface="Arial" panose="020B0604020202020204" pitchFamily="34" charset="0"/>
              </a:rPr>
              <a:t>)</a:t>
            </a:r>
            <a:r>
              <a:rPr lang="en-US" sz="900" b="0">
                <a:latin typeface="Arial" panose="020B0604020202020204" pitchFamily="34" charset="0"/>
                <a:cs typeface="Arial" panose="020B0604020202020204" pitchFamily="34" charset="0"/>
              </a:rPr>
              <a:t>]</a:t>
            </a:r>
            <a:endParaRPr lang="en-US" sz="900" b="1">
              <a:highlight>
                <a:srgbClr val="FFFF00"/>
              </a:highligh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latin typeface="Arial" panose="020B0604020202020204" pitchFamily="34" charset="0"/>
                <a:cs typeface="Arial" panose="020B0604020202020204" pitchFamily="34" charset="0"/>
              </a:rPr>
              <a:t>LEN, a moderate CYP3A inhibitor, may increase the exposure to, and therefore potential risk of adverse reactions from, drugs primarily metabolized by CYP3A initiated within 9 months after the last SC dose of YEZTUGO [see </a:t>
            </a:r>
            <a:r>
              <a:rPr lang="en-US" sz="900" i="1">
                <a:latin typeface="Arial" panose="020B0604020202020204" pitchFamily="34" charset="0"/>
                <a:cs typeface="Arial" panose="020B0604020202020204" pitchFamily="34" charset="0"/>
              </a:rPr>
              <a:t>Drug Interactions (7.2) </a:t>
            </a:r>
            <a:r>
              <a:rPr lang="en-US" sz="900">
                <a:latin typeface="Arial" panose="020B0604020202020204" pitchFamily="34" charset="0"/>
                <a:cs typeface="Arial" panose="020B0604020202020204" pitchFamily="34" charset="0"/>
              </a:rPr>
              <a:t>and </a:t>
            </a:r>
            <a:r>
              <a:rPr lang="en-US" sz="900" i="1">
                <a:latin typeface="Arial" panose="020B0604020202020204" pitchFamily="34" charset="0"/>
                <a:cs typeface="Arial" panose="020B0604020202020204" pitchFamily="34" charset="0"/>
              </a:rPr>
              <a:t>Clinical Pharmacology (12.3)</a:t>
            </a:r>
            <a:r>
              <a:rPr lang="en-US" sz="900">
                <a:latin typeface="Arial" panose="020B0604020202020204" pitchFamily="34" charset="0"/>
                <a:cs typeface="Arial" panose="020B0604020202020204" pitchFamily="34" charset="0"/>
              </a:rPr>
              <a:t>]</a:t>
            </a:r>
            <a:endParaRPr lang="en-US" sz="900" b="1">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10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31</a:t>
            </a:fld>
            <a:endParaRPr lang="en-GB"/>
          </a:p>
        </p:txBody>
      </p:sp>
    </p:spTree>
    <p:extLst>
      <p:ext uri="{BB962C8B-B14F-4D97-AF65-F5344CB8AC3E}">
        <p14:creationId xmlns:p14="http://schemas.microsoft.com/office/powerpoint/2010/main" val="30089667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a:latin typeface="Arial" panose="020B0604020202020204" pitchFamily="34" charset="0"/>
                <a:cs typeface="Arial" panose="020B0604020202020204" pitchFamily="34" charset="0"/>
              </a:rPr>
              <a:t>MAIN MESSAGES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Arial" panose="020B0604020202020204" pitchFamily="34" charset="0"/>
                <a:cs typeface="Arial" panose="020B0604020202020204" pitchFamily="34" charset="0"/>
              </a:rPr>
              <a:t>LEN injection may result in ISRs: nodules, pain, erythema, induration, swelling, bruising, pruritus and </a:t>
            </a:r>
            <a:r>
              <a:rPr lang="en-US"/>
              <a:t>warmth</a:t>
            </a:r>
            <a:endParaRPr lang="en-US" b="1">
              <a:highlight>
                <a:srgbClr val="FFFF00"/>
              </a:highligh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Arial" panose="020B0604020202020204" pitchFamily="34" charset="0"/>
                <a:cs typeface="Arial" panose="020B0604020202020204" pitchFamily="34" charset="0"/>
              </a:rPr>
              <a:t>LEN must only be administered subcutaneously; intradermal administration can lead to serious ISRs like necrosis and ulcer</a:t>
            </a:r>
            <a:endParaRPr lang="en-US" b="1">
              <a:highlight>
                <a:srgbClr val="FFFF00"/>
              </a:highlight>
              <a:latin typeface="Arial" panose="020B0604020202020204" pitchFamily="34" charset="0"/>
              <a:cs typeface="Arial" panose="020B0604020202020204" pitchFamily="34" charset="0"/>
            </a:endParaRPr>
          </a:p>
          <a:p>
            <a:pPr marL="285750" indent="-285750">
              <a:buFontTx/>
              <a:buChar char="-"/>
            </a:pPr>
            <a:endParaRPr lang="en-US">
              <a:latin typeface="Arial" panose="020B0604020202020204" pitchFamily="34" charset="0"/>
              <a:cs typeface="Arial" panose="020B0604020202020204" pitchFamily="34" charset="0"/>
            </a:endParaRPr>
          </a:p>
          <a:p>
            <a:pPr marL="0" indent="0">
              <a:buFontTx/>
              <a:buNone/>
            </a:pPr>
            <a:r>
              <a:rPr lang="en-US" b="1">
                <a:latin typeface="Arial" panose="020B0604020202020204" pitchFamily="34" charset="0"/>
                <a:cs typeface="Arial" panose="020B0604020202020204" pitchFamily="34" charset="0"/>
              </a:rPr>
              <a:t>BACKGROUND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a:solidFill>
                  <a:srgbClr val="000000"/>
                </a:solidFill>
                <a:latin typeface="Arial" panose="020B0604020202020204" pitchFamily="34" charset="0"/>
              </a:rPr>
              <a:t>SC LEN forms a drug depot whereby LEN is slowly released from the site of administration</a:t>
            </a:r>
            <a:endParaRPr lang="en-US" b="1" i="0" u="none" strike="noStrike" baseline="0">
              <a:solidFill>
                <a:srgbClr val="000000"/>
              </a:solidFill>
              <a:highlight>
                <a:srgbClr val="FFFF00"/>
              </a:highlight>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a:solidFill>
                  <a:srgbClr val="000000"/>
                </a:solidFill>
              </a:rPr>
              <a:t>The depot formed following YEZTUGO injection may lead to a nodule at the injection site in some individuals [see </a:t>
            </a:r>
            <a:r>
              <a:rPr lang="en-US" b="0" i="1" u="none" strike="noStrike" baseline="0">
                <a:solidFill>
                  <a:srgbClr val="000000"/>
                </a:solidFill>
              </a:rPr>
              <a:t>Adverse Reactions (6.1) </a:t>
            </a:r>
            <a:r>
              <a:rPr lang="en-US" b="0" i="0" u="none" strike="noStrike" baseline="0">
                <a:solidFill>
                  <a:srgbClr val="000000"/>
                </a:solidFill>
              </a:rPr>
              <a:t>and</a:t>
            </a:r>
            <a:r>
              <a:rPr lang="en-US" b="0" i="1" u="none" strike="noStrike" baseline="0">
                <a:solidFill>
                  <a:srgbClr val="000000"/>
                </a:solidFill>
              </a:rPr>
              <a:t> Clinical Pharmacology (12.3)</a:t>
            </a:r>
            <a:r>
              <a:rPr lang="en-US" b="0" i="0" u="none" strike="noStrike" baseline="0">
                <a:solidFill>
                  <a:srgbClr val="000000"/>
                </a:solidFill>
              </a:rPr>
              <a:t>]</a:t>
            </a:r>
            <a:endParaRPr lang="en-US" b="1">
              <a:highlight>
                <a:srgbClr val="FFFF00"/>
              </a:highlight>
            </a:endParaRPr>
          </a:p>
          <a:p>
            <a:pPr marL="171450" indent="-171450">
              <a:buFont typeface="Arial" panose="020B0604020202020204" pitchFamily="34" charset="0"/>
              <a:buChar char="•"/>
            </a:pPr>
            <a:endParaRPr lang="en-US" b="0" i="0" u="none" strike="noStrike" baseline="0">
              <a:solidFill>
                <a:srgbClr val="000000"/>
              </a:solidFill>
              <a:latin typeface="Arial" panose="020B0604020202020204" pitchFamily="34" charset="0"/>
            </a:endParaRPr>
          </a:p>
          <a:p>
            <a:pPr marL="895335" lvl="1" indent="-285750">
              <a:buFontTx/>
              <a:buChar char="-"/>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32</a:t>
            </a:fld>
            <a:endParaRPr lang="en-GB"/>
          </a:p>
        </p:txBody>
      </p:sp>
    </p:spTree>
    <p:extLst>
      <p:ext uri="{BB962C8B-B14F-4D97-AF65-F5344CB8AC3E}">
        <p14:creationId xmlns:p14="http://schemas.microsoft.com/office/powerpoint/2010/main" val="809001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a:xfrm>
            <a:off x="685800" y="4449189"/>
            <a:ext cx="5486400" cy="3600450"/>
          </a:xfrm>
        </p:spPr>
        <p:txBody>
          <a:bodyPr/>
          <a:lstStyle/>
          <a:p>
            <a:r>
              <a:rPr lang="en-US" b="1">
                <a:latin typeface="Arial"/>
                <a:cs typeface="Arial"/>
              </a:rPr>
              <a:t>MAIN MESSAGES</a:t>
            </a:r>
          </a:p>
          <a:p>
            <a:pPr marL="171450" indent="-171450">
              <a:buFont typeface="Arial" panose="020B0604020202020204" pitchFamily="34" charset="0"/>
              <a:buChar char="•"/>
            </a:pPr>
            <a:r>
              <a:rPr lang="en-US">
                <a:latin typeface="Arial"/>
                <a:cs typeface="Arial"/>
              </a:rPr>
              <a:t>The most common adverse reactions (all grades) reported in ≥5% of participants receiving YEZTUGO in either PURPOSE 1 or PURPOSE 2 were ISRs, headache and nausea</a:t>
            </a:r>
            <a:endParaRPr lang="en-US" b="1">
              <a:highlight>
                <a:srgbClr val="FFFF00"/>
              </a:highlight>
              <a:latin typeface="Arial"/>
              <a:cs typeface="Arial"/>
            </a:endParaRPr>
          </a:p>
          <a:p>
            <a:pPr marL="0" indent="0">
              <a:buFontTx/>
              <a:buNone/>
            </a:pPr>
            <a:endParaRPr lang="en-US" b="0">
              <a:latin typeface="Arial" panose="020B0604020202020204" pitchFamily="34" charset="0"/>
              <a:cs typeface="Arial" panose="020B0604020202020204" pitchFamily="34" charset="0"/>
            </a:endParaRPr>
          </a:p>
          <a:p>
            <a:pPr marL="0" indent="0">
              <a:buFontTx/>
              <a:buNone/>
            </a:pPr>
            <a:r>
              <a:rPr lang="en-US" b="1">
                <a:latin typeface="Arial"/>
                <a:cs typeface="Arial"/>
              </a:rPr>
              <a:t>BACKGROUND</a:t>
            </a:r>
          </a:p>
          <a:p>
            <a:pPr marL="171450" indent="-171450">
              <a:buFont typeface="Arial" panose="020B0604020202020204" pitchFamily="34" charset="0"/>
              <a:buChar char="•"/>
            </a:pPr>
            <a:r>
              <a:rPr lang="en-US">
                <a:latin typeface="Arial"/>
                <a:cs typeface="Arial"/>
              </a:rPr>
              <a:t>The primary safety assessment of YEZTUGO is based on data from 2 randomized, double-blind, active-controlled trials, PURPOSE 1 and PURPOSE 2, in which a total of 8616 adult and adolescent participants received YEZTUGO (N=4323), DESCOVY (F/TAF; N=2135) once daily or TRUVADA (F/TDF; N=2158) once daily for HIV-1 </a:t>
            </a:r>
            <a:r>
              <a:rPr lang="en-US" err="1">
                <a:latin typeface="Arial"/>
                <a:cs typeface="Arial"/>
              </a:rPr>
              <a:t>PrEP</a:t>
            </a:r>
            <a:endParaRPr lang="en-US">
              <a:latin typeface="Arial"/>
              <a:cs typeface="Arial"/>
            </a:endParaRPr>
          </a:p>
          <a:p>
            <a:pPr marL="628650" lvl="1" indent="-171450">
              <a:buFont typeface="Arial" panose="020B0604020202020204" pitchFamily="34" charset="0"/>
              <a:buChar char="•"/>
            </a:pPr>
            <a:r>
              <a:rPr lang="en-US">
                <a:latin typeface="Arial"/>
                <a:cs typeface="Arial"/>
              </a:rPr>
              <a:t>In PURPOSE 1, the median duration of exposure to YEZTUGO, DESCOVY and TRUVADA was 43, 42 and 41 weeks, respectively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Arial"/>
                <a:cs typeface="Arial"/>
              </a:rPr>
              <a:t>In PURPOSE 2, the median duration of exposure to both YEZTUGO and TRUVADA was 39 weeks</a:t>
            </a:r>
            <a:endParaRPr lang="en-US" b="1">
              <a:highlight>
                <a:srgbClr val="FFFF00"/>
              </a:highlight>
              <a:latin typeface="Arial"/>
              <a:cs typeface="Arial"/>
            </a:endParaRPr>
          </a:p>
          <a:p>
            <a:pPr marL="628650" lvl="1" indent="-171450">
              <a:buFont typeface="Arial" panose="020B0604020202020204" pitchFamily="34" charset="0"/>
              <a:buChar char="•"/>
            </a:pPr>
            <a:endParaRPr lang="en-US">
              <a:latin typeface="Arial"/>
              <a:cs typeface="Arial"/>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33</a:t>
            </a:fld>
            <a:endParaRPr lang="en-GB"/>
          </a:p>
        </p:txBody>
      </p:sp>
    </p:spTree>
    <p:extLst>
      <p:ext uri="{BB962C8B-B14F-4D97-AF65-F5344CB8AC3E}">
        <p14:creationId xmlns:p14="http://schemas.microsoft.com/office/powerpoint/2010/main" val="10119253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80B2B-429D-8756-6EB2-AA2948627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857A5-39D9-3243-FDCC-7E28B23E372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A08EF02-07ED-BA87-C5E3-7A88A3A16028}"/>
              </a:ext>
            </a:extLst>
          </p:cNvPr>
          <p:cNvSpPr>
            <a:spLocks noGrp="1"/>
          </p:cNvSpPr>
          <p:nvPr>
            <p:ph type="body" idx="1"/>
          </p:nvPr>
        </p:nvSpPr>
        <p:spPr>
          <a:xfrm>
            <a:off x="318977" y="4449189"/>
            <a:ext cx="6220046" cy="3600450"/>
          </a:xfrm>
        </p:spPr>
        <p:txBody>
          <a:bodyPr/>
          <a:lstStyle/>
          <a:p>
            <a:r>
              <a:rPr lang="en-US" sz="800" b="1">
                <a:latin typeface="Arial"/>
                <a:cs typeface="Arial"/>
              </a:rPr>
              <a:t>TRANSITION</a:t>
            </a:r>
          </a:p>
          <a:p>
            <a:pPr marL="171450" marR="0" lvl="0" indent="-171450" fontAlgn="auto">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ISRs were the most common AE in the PURPOSE trials</a:t>
            </a:r>
            <a:endParaRPr lang="en-US" sz="800" b="1">
              <a:highlight>
                <a:srgbClr val="FFFF00"/>
              </a:highlight>
              <a:latin typeface="Arial"/>
              <a:cs typeface="Arial"/>
            </a:endParaRPr>
          </a:p>
          <a:p>
            <a:endParaRPr lang="en-US" sz="800" b="0">
              <a:latin typeface="Arial" panose="020B0604020202020204" pitchFamily="34" charset="0"/>
              <a:cs typeface="Arial" panose="020B0604020202020204" pitchFamily="34" charset="0"/>
            </a:endParaRPr>
          </a:p>
          <a:p>
            <a:r>
              <a:rPr lang="en-US" sz="800" b="1">
                <a:latin typeface="Arial"/>
                <a:cs typeface="Arial"/>
              </a:rPr>
              <a:t>MAIN MESSAGES</a:t>
            </a:r>
          </a:p>
          <a:p>
            <a:pPr marL="171450" indent="-171450">
              <a:buFont typeface="Arial" panose="020B0604020202020204" pitchFamily="34" charset="0"/>
              <a:buChar char="•"/>
            </a:pPr>
            <a:r>
              <a:rPr lang="en-US" sz="800">
                <a:latin typeface="Arial"/>
                <a:cs typeface="Arial"/>
              </a:rPr>
              <a:t>In PURPOSE 1, ISRs related to study drug or study procedures occurred in 69% of participants in the LEN group compared with 35% of participants receiving placebo injections (and DESCOVY or TRVUADA)</a:t>
            </a:r>
            <a:endParaRPr lang="en-US" sz="800" b="1">
              <a:highlight>
                <a:srgbClr val="FFFF00"/>
              </a:highlight>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In PURPOSE 2, ISRs related to study drug or study procedures occurred in 83% of participants in the LEN group compared with 69% of participants receiving placebo injections (and TRUVADA)</a:t>
            </a:r>
            <a:endParaRPr lang="en-US" sz="800" b="1">
              <a:highlight>
                <a:srgbClr val="FFFF00"/>
              </a:highlight>
              <a:latin typeface="Arial"/>
              <a:cs typeface="Arial"/>
            </a:endParaRPr>
          </a:p>
          <a:p>
            <a:pPr marL="171450" marR="0" lvl="0" indent="-171450" fontAlgn="auto">
              <a:lnSpc>
                <a:spcPct val="100000"/>
              </a:lnSpc>
              <a:spcBef>
                <a:spcPts val="0"/>
              </a:spcBef>
              <a:spcAft>
                <a:spcPts val="0"/>
              </a:spcAft>
              <a:buClrTx/>
              <a:buSzTx/>
              <a:buFont typeface="Arial" panose="020B0604020202020204" pitchFamily="34" charset="0"/>
              <a:buChar char="•"/>
              <a:tabLst/>
              <a:defRPr/>
            </a:pPr>
            <a:endParaRPr lang="en-US" sz="800">
              <a:latin typeface="Arial"/>
              <a:cs typeface="Arial"/>
            </a:endParaRPr>
          </a:p>
          <a:p>
            <a:pPr marL="285750" indent="-285750">
              <a:buFontTx/>
              <a:buChar char="-"/>
            </a:pPr>
            <a:endParaRPr lang="en-US" sz="800" b="0">
              <a:latin typeface="Arial" panose="020B0604020202020204" pitchFamily="34" charset="0"/>
              <a:cs typeface="Arial" panose="020B0604020202020204" pitchFamily="34" charset="0"/>
            </a:endParaRPr>
          </a:p>
          <a:p>
            <a:pPr marL="0" indent="0">
              <a:buFontTx/>
              <a:buNone/>
            </a:pPr>
            <a:r>
              <a:rPr lang="en-US" sz="800" b="1">
                <a:latin typeface="Arial"/>
                <a:cs typeface="Arial"/>
              </a:rPr>
              <a:t>BACKGROUND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In PURPOSE 1, most participants who received YEZTUGO had ISRs of mild (Grade 1, 50%) or moderate (Grade 2, 19%) severity</a:t>
            </a:r>
            <a:endParaRPr lang="en-US" sz="800" b="1">
              <a:highlight>
                <a:srgbClr val="FFFF00"/>
              </a:highlight>
              <a:latin typeface="Arial"/>
              <a:cs typeface="Arial"/>
            </a:endParaRPr>
          </a:p>
          <a:p>
            <a:pPr marL="628650" lvl="1" indent="-171450">
              <a:buFont typeface="Arial" panose="020B0604020202020204" pitchFamily="34" charset="0"/>
              <a:buChar char="•"/>
            </a:pPr>
            <a:r>
              <a:rPr lang="en-US" sz="800">
                <a:latin typeface="Arial"/>
                <a:cs typeface="Arial"/>
              </a:rPr>
              <a:t>YEZTUGO was discontinued due to ISRs in 4 (0.2%) participants</a:t>
            </a:r>
          </a:p>
          <a:p>
            <a:pPr marL="628650" lvl="1" indent="-171450">
              <a:buFont typeface="Arial" panose="020B0604020202020204" pitchFamily="34" charset="0"/>
              <a:buChar char="•"/>
            </a:pPr>
            <a:r>
              <a:rPr lang="en-US" sz="800">
                <a:latin typeface="Arial"/>
                <a:cs typeface="Arial"/>
              </a:rPr>
              <a:t>None of the ISRs were serious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The incidence of reported ISRs decreased with subsequent injections</a:t>
            </a:r>
            <a:endParaRPr lang="en-US" sz="800" b="1">
              <a:highlight>
                <a:srgbClr val="FFFF00"/>
              </a:highlight>
              <a:latin typeface="Arial"/>
              <a:cs typeface="Arial"/>
            </a:endParaRPr>
          </a:p>
          <a:p>
            <a:pPr marL="628650" lvl="1" indent="-171450">
              <a:buFont typeface="Arial" panose="020B0604020202020204" pitchFamily="34" charset="0"/>
              <a:buChar char="•"/>
            </a:pPr>
            <a:r>
              <a:rPr lang="en-US" sz="800">
                <a:latin typeface="Arial"/>
                <a:cs typeface="Arial"/>
              </a:rPr>
              <a:t>Injection site nodule was reported in 64% of participants who received YEZTUGO and resolved more slowly than other ISRs</a:t>
            </a:r>
          </a:p>
          <a:p>
            <a:pPr marL="1085850" lvl="2" indent="-171450">
              <a:buFont typeface="Arial" panose="020B0604020202020204" pitchFamily="34" charset="0"/>
              <a:buChar char="•"/>
            </a:pPr>
            <a:r>
              <a:rPr lang="en-US" sz="800">
                <a:latin typeface="Arial"/>
                <a:cs typeface="Arial"/>
              </a:rPr>
              <a:t>The median duration of nodules associated with the first injections of YEZTUGO was 350 days (IQR: 182–470)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The median of the maximum observed nodule diameter from each participant was 3.0 cm (IQR: 2.0–3.5)</a:t>
            </a:r>
            <a:endParaRPr lang="en-US" sz="800" b="1">
              <a:highlight>
                <a:srgbClr val="FFFF00"/>
              </a:highlight>
              <a:latin typeface="Arial"/>
              <a:cs typeface="Arial"/>
            </a:endParaRPr>
          </a:p>
          <a:p>
            <a:pPr marL="628650" lvl="1" indent="-171450">
              <a:buFont typeface="Arial" panose="020B0604020202020204" pitchFamily="34" charset="0"/>
              <a:buChar char="•"/>
            </a:pPr>
            <a:r>
              <a:rPr lang="en-US" sz="800">
                <a:latin typeface="Arial"/>
                <a:cs typeface="Arial"/>
              </a:rPr>
              <a:t>The median duration of induration, which resolved more slowly than most other ISRs, was 173 (interquartile range: 22, 267) days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The median duration of ISRs, excluding nodules and indurations, was 9 (interquartile range: 4 to 30) days</a:t>
            </a:r>
            <a:endParaRPr lang="en-US" sz="800" b="1">
              <a:highlight>
                <a:srgbClr val="FFFF00"/>
              </a:highlight>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In PURPOSE 2, most participants had ISRs of mild (Grade 1, 66%) or moderate (Grade 2, 17%) severity</a:t>
            </a:r>
            <a:endParaRPr lang="en-US" sz="800" b="1">
              <a:highlight>
                <a:srgbClr val="FFFF00"/>
              </a:highlight>
              <a:latin typeface="Arial"/>
              <a:cs typeface="Arial"/>
            </a:endParaRPr>
          </a:p>
          <a:p>
            <a:pPr marL="628650" marR="0" lvl="1" indent="-171450" fontAlgn="auto">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YEZTUGO was discontinued due to ISRs in 26 (1.2%) participants</a:t>
            </a:r>
          </a:p>
          <a:p>
            <a:pPr marL="628650" lvl="1" indent="-171450">
              <a:buFont typeface="Arial" panose="020B0604020202020204" pitchFamily="34" charset="0"/>
              <a:buChar char="•"/>
              <a:defRPr/>
            </a:pPr>
            <a:r>
              <a:rPr lang="en-US" sz="800">
                <a:latin typeface="Arial"/>
                <a:cs typeface="Arial"/>
              </a:rPr>
              <a:t>None of the ISRs were serious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The incidence of reported ISRs decreased with subsequent injections</a:t>
            </a:r>
            <a:endParaRPr lang="en-US" sz="800" b="1">
              <a:highlight>
                <a:srgbClr val="FFFF00"/>
              </a:highlight>
              <a:latin typeface="Arial"/>
              <a:cs typeface="Arial"/>
            </a:endParaRPr>
          </a:p>
          <a:p>
            <a:pPr marL="628650" lvl="1" indent="-171450">
              <a:buFont typeface="Arial" panose="020B0604020202020204" pitchFamily="34" charset="0"/>
              <a:buChar char="•"/>
            </a:pPr>
            <a:r>
              <a:rPr lang="en-US" sz="800">
                <a:latin typeface="Arial"/>
                <a:cs typeface="Arial"/>
              </a:rPr>
              <a:t>Injection site nodule was reported in 63% of participants who received YEZTUGO and resolved more slowly than other ISRs</a:t>
            </a:r>
          </a:p>
          <a:p>
            <a:pPr marL="1085850" lvl="2" indent="-171450">
              <a:buFont typeface="Arial" panose="020B0604020202020204" pitchFamily="34" charset="0"/>
              <a:buChar char="•"/>
            </a:pPr>
            <a:r>
              <a:rPr lang="en-US" sz="800">
                <a:latin typeface="Arial"/>
                <a:cs typeface="Arial"/>
              </a:rPr>
              <a:t>The median duration of nodules associated with the first injections of YEZTUGO was 297 days (IQR: 176–423)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The median of the maximum observed nodule diameter for each participant was 3.0 cm (IQR: 2.0–4.0</a:t>
            </a:r>
            <a:r>
              <a:rPr lang="en-US" sz="800" b="0">
                <a:latin typeface="Arial"/>
                <a:cs typeface="Arial"/>
              </a:rPr>
              <a:t>)</a:t>
            </a:r>
            <a:endParaRPr lang="en-US" sz="800" b="1">
              <a:highlight>
                <a:srgbClr val="FFFF00"/>
              </a:highlight>
              <a:latin typeface="Arial"/>
              <a:cs typeface="Arial"/>
            </a:endParaRPr>
          </a:p>
          <a:p>
            <a:pPr marL="628650" lvl="1" indent="-171450">
              <a:buFont typeface="Arial" panose="020B0604020202020204" pitchFamily="34" charset="0"/>
              <a:buChar char="•"/>
            </a:pPr>
            <a:r>
              <a:rPr lang="en-US" sz="800">
                <a:latin typeface="Arial"/>
                <a:cs typeface="Arial"/>
              </a:rPr>
              <a:t>The median duration of induration, which resolved more slowly than most other ISRs, was 151 (interquartile range: 15, 267) days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Arial"/>
                <a:cs typeface="Arial"/>
              </a:rPr>
              <a:t>The median duration of ISRs, excluding nodules and indurations, was 4 (interquartile range: 2 to 8) days</a:t>
            </a:r>
            <a:endParaRPr lang="en-US" sz="800" b="1">
              <a:highlight>
                <a:srgbClr val="FFFF00"/>
              </a:highlight>
              <a:latin typeface="Arial"/>
              <a:cs typeface="Arial"/>
            </a:endParaRPr>
          </a:p>
          <a:p>
            <a:pPr marL="628650" lvl="1" indent="-171450">
              <a:buFont typeface="Arial" panose="020B0604020202020204" pitchFamily="34" charset="0"/>
              <a:buChar char="•"/>
            </a:pPr>
            <a:endParaRPr lang="en-US" sz="800" b="0">
              <a:latin typeface="Arial"/>
              <a:cs typeface="Arial"/>
            </a:endParaRPr>
          </a:p>
        </p:txBody>
      </p:sp>
      <p:sp>
        <p:nvSpPr>
          <p:cNvPr id="4" name="Slide Number Placeholder 3">
            <a:extLst>
              <a:ext uri="{FF2B5EF4-FFF2-40B4-BE49-F238E27FC236}">
                <a16:creationId xmlns:a16="http://schemas.microsoft.com/office/drawing/2014/main" id="{2C18F567-981D-C3CB-D220-A8BA49632B8F}"/>
              </a:ext>
            </a:extLst>
          </p:cNvPr>
          <p:cNvSpPr>
            <a:spLocks noGrp="1"/>
          </p:cNvSpPr>
          <p:nvPr>
            <p:ph type="sldNum" sz="quarter" idx="5"/>
          </p:nvPr>
        </p:nvSpPr>
        <p:spPr/>
        <p:txBody>
          <a:bodyPr/>
          <a:lstStyle/>
          <a:p>
            <a:fld id="{16C34FB6-3346-4041-B035-848454F7CC9D}" type="slidenum">
              <a:rPr lang="en-GB" smtClean="0"/>
              <a:t>34</a:t>
            </a:fld>
            <a:endParaRPr lang="en-GB"/>
          </a:p>
        </p:txBody>
      </p:sp>
    </p:spTree>
    <p:extLst>
      <p:ext uri="{BB962C8B-B14F-4D97-AF65-F5344CB8AC3E}">
        <p14:creationId xmlns:p14="http://schemas.microsoft.com/office/powerpoint/2010/main" val="11384786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u="none">
                <a:latin typeface="Arial" panose="020B0604020202020204" pitchFamily="34" charset="0"/>
                <a:cs typeface="Arial" panose="020B0604020202020204" pitchFamily="34" charset="0"/>
              </a:rPr>
              <a:t>MAIN MESSAGES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u="none">
                <a:latin typeface="Arial" panose="020B0604020202020204" pitchFamily="34" charset="0"/>
                <a:cs typeface="Arial" panose="020B0604020202020204" pitchFamily="34" charset="0"/>
              </a:rPr>
              <a:t>There are drug–drug interactions that may significantly alter plasma concentrations of LEN/YEZTUGO</a:t>
            </a:r>
            <a:endParaRPr lang="en-US" b="1" i="0" u="none" strike="noStrike" baseline="0">
              <a:highlight>
                <a:srgbClr val="FFFF00"/>
              </a:highlight>
              <a:latin typeface="Arial" panose="020B0604020202020204" pitchFamily="34" charset="0"/>
              <a:cs typeface="Arial" panose="020B0604020202020204" pitchFamily="34" charset="0"/>
            </a:endParaRP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a:latin typeface="Arial" panose="020B0604020202020204" pitchFamily="34" charset="0"/>
                <a:cs typeface="Arial" panose="020B0604020202020204" pitchFamily="34" charset="0"/>
              </a:rPr>
              <a:t>Drugs that are strong or moderate inducers of CYP3A may significantly decrease plasma concentrations of LEN</a:t>
            </a:r>
            <a:endParaRPr lang="en-US" sz="1200" b="1" i="0" u="none" strike="noStrike" kern="1200" baseline="0">
              <a:solidFill>
                <a:schemeClr val="tx1"/>
              </a:solidFill>
              <a:effectLst/>
              <a:highlight>
                <a:srgbClr val="FFFF00"/>
              </a:highlight>
              <a:latin typeface="Arial" panose="020B0604020202020204" pitchFamily="34" charset="0"/>
              <a:ea typeface="+mn-ea"/>
              <a:cs typeface="Arial" panose="020B0604020202020204" pitchFamily="34" charset="0"/>
            </a:endParaRP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baseline="0">
                <a:solidFill>
                  <a:schemeClr val="tx1"/>
                </a:solidFill>
                <a:latin typeface="Arial" panose="020B0604020202020204" pitchFamily="34" charset="0"/>
                <a:ea typeface="+mn-ea"/>
                <a:cs typeface="Arial" panose="020B0604020202020204" pitchFamily="34" charset="0"/>
              </a:rPr>
              <a:t>Combined P-</a:t>
            </a:r>
            <a:r>
              <a:rPr lang="en-GB" sz="1200" b="0" i="0" u="none" strike="noStrike" kern="1200" baseline="0" err="1">
                <a:solidFill>
                  <a:schemeClr val="tx1"/>
                </a:solidFill>
                <a:latin typeface="Arial" panose="020B0604020202020204" pitchFamily="34" charset="0"/>
                <a:ea typeface="+mn-ea"/>
                <a:cs typeface="Arial" panose="020B0604020202020204" pitchFamily="34" charset="0"/>
              </a:rPr>
              <a:t>gp</a:t>
            </a:r>
            <a:r>
              <a:rPr lang="en-GB" sz="1200" b="0" i="0" u="none" strike="noStrike" kern="1200" baseline="0">
                <a:solidFill>
                  <a:schemeClr val="tx1"/>
                </a:solidFill>
                <a:latin typeface="Arial" panose="020B0604020202020204" pitchFamily="34" charset="0"/>
                <a:ea typeface="+mn-ea"/>
                <a:cs typeface="Arial" panose="020B0604020202020204" pitchFamily="34" charset="0"/>
              </a:rPr>
              <a:t>, UGT1A1 and strong CYP3A inhibitors may significantly increase plasma concentrations of YEZTUGO</a:t>
            </a:r>
            <a:endParaRPr lang="en-US" b="1" i="0" u="none" strike="noStrike" baseline="0">
              <a:highlight>
                <a:srgbClr val="FFFF00"/>
              </a:highlight>
              <a:latin typeface="Arial" panose="020B0604020202020204" pitchFamily="34" charset="0"/>
              <a:cs typeface="Arial" panose="020B0604020202020204" pitchFamily="34" charset="0"/>
            </a:endParaRPr>
          </a:p>
          <a:p>
            <a:pPr marL="177800" indent="-177800" algn="l">
              <a:buFont typeface="Arial" panose="020B0604020202020204" pitchFamily="34" charset="0"/>
              <a:buChar char="•"/>
            </a:pPr>
            <a:endParaRPr lang="en-US" b="0" i="0" u="none" strike="noStrike" baseline="0">
              <a:latin typeface="Arial" panose="020B0604020202020204" pitchFamily="34" charset="0"/>
              <a:cs typeface="Arial" panose="020B0604020202020204" pitchFamily="34" charset="0"/>
            </a:endParaRPr>
          </a:p>
          <a:p>
            <a:pPr marL="0" indent="0" algn="l">
              <a:buFontTx/>
              <a:buNone/>
            </a:pPr>
            <a:endParaRPr lang="en-US" b="0" i="0" u="none" strike="noStrike" baseline="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35</a:t>
            </a:fld>
            <a:endParaRPr lang="en-GB"/>
          </a:p>
        </p:txBody>
      </p:sp>
    </p:spTree>
    <p:extLst>
      <p:ext uri="{BB962C8B-B14F-4D97-AF65-F5344CB8AC3E}">
        <p14:creationId xmlns:p14="http://schemas.microsoft.com/office/powerpoint/2010/main" val="4069082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a:t>MAIN MESSAGE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a:t>There is a potential for increased exposure to drugs metabolized by CYP3A or P-</a:t>
            </a:r>
            <a:r>
              <a:rPr lang="en-US" b="0" err="1"/>
              <a:t>gp</a:t>
            </a:r>
            <a:r>
              <a:rPr lang="en-US" b="0"/>
              <a:t>, which may lead to adverse reactions</a:t>
            </a:r>
            <a:endParaRPr lang="en-US" b="1" i="0" u="none" strike="noStrike" baseline="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1"/>
              <a:t>BACKGROUND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baseline="0">
                <a:solidFill>
                  <a:srgbClr val="000000"/>
                </a:solidFill>
              </a:rPr>
              <a:t>See the prescribing information of the sensitive substrates for dosing recommendations or appropriate monitoring of safety</a:t>
            </a:r>
            <a:endParaRPr lang="en-US" b="1">
              <a:highlight>
                <a:srgbClr val="FFFF00"/>
              </a:highlight>
            </a:endParaRPr>
          </a:p>
          <a:p>
            <a:endParaRPr lang="en-US" b="1"/>
          </a:p>
          <a:p>
            <a:endParaRPr lang="en-US"/>
          </a:p>
        </p:txBody>
      </p:sp>
      <p:sp>
        <p:nvSpPr>
          <p:cNvPr id="4" name="Slide Number Placeholder 3"/>
          <p:cNvSpPr>
            <a:spLocks noGrp="1"/>
          </p:cNvSpPr>
          <p:nvPr>
            <p:ph type="sldNum" sz="quarter" idx="5"/>
          </p:nvPr>
        </p:nvSpPr>
        <p:spPr/>
        <p:txBody>
          <a:bodyPr/>
          <a:lstStyle/>
          <a:p>
            <a:fld id="{16C34FB6-3346-4041-B035-848454F7CC9D}" type="slidenum">
              <a:rPr lang="en-GB" smtClean="0"/>
              <a:t>36</a:t>
            </a:fld>
            <a:endParaRPr lang="en-GB"/>
          </a:p>
        </p:txBody>
      </p:sp>
    </p:spTree>
    <p:extLst>
      <p:ext uri="{BB962C8B-B14F-4D97-AF65-F5344CB8AC3E}">
        <p14:creationId xmlns:p14="http://schemas.microsoft.com/office/powerpoint/2010/main" val="3663343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D314E-BA05-715A-75EB-BAA6A6E099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DC4C8F-840B-D336-64A1-D1EC556FD8C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66A27E9-C0AC-A499-1350-2D0404A786B8}"/>
              </a:ext>
            </a:extLst>
          </p:cNvPr>
          <p:cNvSpPr>
            <a:spLocks noGrp="1"/>
          </p:cNvSpPr>
          <p:nvPr>
            <p:ph type="body" idx="1"/>
          </p:nvPr>
        </p:nvSpPr>
        <p:spPr/>
        <p:txBody>
          <a:bodyPr/>
          <a:lstStyle/>
          <a:p>
            <a:r>
              <a:rPr lang="en-US" b="1">
                <a:latin typeface="Arial" panose="020B0604020202020204" pitchFamily="34" charset="0"/>
                <a:cs typeface="Arial" panose="020B0604020202020204" pitchFamily="34" charset="0"/>
              </a:rPr>
              <a:t>TRANSITION</a:t>
            </a: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Here is a list of common drugs that are </a:t>
            </a:r>
            <a:r>
              <a:rPr lang="en-US" b="1">
                <a:latin typeface="Arial" panose="020B0604020202020204" pitchFamily="34" charset="0"/>
                <a:cs typeface="Arial" panose="020B0604020202020204" pitchFamily="34" charset="0"/>
              </a:rPr>
              <a:t>not</a:t>
            </a:r>
            <a:r>
              <a:rPr lang="en-US">
                <a:latin typeface="Arial" panose="020B0604020202020204" pitchFamily="34" charset="0"/>
                <a:cs typeface="Arial" panose="020B0604020202020204" pitchFamily="34" charset="0"/>
              </a:rPr>
              <a:t> expected to have any clinically significant interactions with LEN</a:t>
            </a:r>
          </a:p>
          <a:p>
            <a:pPr marL="285750" indent="-285750">
              <a:buFontTx/>
              <a:buChar char="-"/>
            </a:pPr>
            <a:endParaRPr lang="en-US">
              <a:latin typeface="Arial" panose="020B0604020202020204" pitchFamily="34" charset="0"/>
              <a:cs typeface="Arial" panose="020B0604020202020204" pitchFamily="34" charset="0"/>
            </a:endParaRPr>
          </a:p>
          <a:p>
            <a:pPr marL="0" indent="0">
              <a:buFontTx/>
              <a:buNone/>
            </a:pPr>
            <a:r>
              <a:rPr lang="en-US" b="1">
                <a:latin typeface="Arial" panose="020B0604020202020204" pitchFamily="34" charset="0"/>
                <a:cs typeface="Arial" panose="020B0604020202020204" pitchFamily="34" charset="0"/>
              </a:rPr>
              <a:t>MAIN MESSAGE</a:t>
            </a: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As stated</a:t>
            </a:r>
          </a:p>
          <a:p>
            <a:pPr marL="0" indent="0">
              <a:buFontTx/>
              <a:buNone/>
            </a:pPr>
            <a:endParaRPr lang="en-US">
              <a:latin typeface="Arial" panose="020B0604020202020204" pitchFamily="34" charset="0"/>
              <a:cs typeface="Arial" panose="020B0604020202020204" pitchFamily="34" charset="0"/>
            </a:endParaRPr>
          </a:p>
          <a:p>
            <a:pPr marL="285750" indent="-285750">
              <a:buFontTx/>
              <a:buChar char="-"/>
            </a:pPr>
            <a:endParaRPr lang="en-US">
              <a:latin typeface="Arial" panose="020B0604020202020204" pitchFamily="34" charset="0"/>
              <a:cs typeface="Arial" panose="020B0604020202020204" pitchFamily="34" charset="0"/>
            </a:endParaRPr>
          </a:p>
          <a:p>
            <a:pPr marL="0" indent="0">
              <a:buFontTx/>
              <a:buNone/>
            </a:pPr>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EFB60B2-C392-29C0-BDF1-F324429F6BC7}"/>
              </a:ext>
            </a:extLst>
          </p:cNvPr>
          <p:cNvSpPr>
            <a:spLocks noGrp="1"/>
          </p:cNvSpPr>
          <p:nvPr>
            <p:ph type="sldNum" sz="quarter" idx="5"/>
          </p:nvPr>
        </p:nvSpPr>
        <p:spPr/>
        <p:txBody>
          <a:bodyPr/>
          <a:lstStyle/>
          <a:p>
            <a:fld id="{16C34FB6-3346-4041-B035-848454F7CC9D}" type="slidenum">
              <a:rPr lang="en-GB" smtClean="0"/>
              <a:t>37</a:t>
            </a:fld>
            <a:endParaRPr lang="en-GB"/>
          </a:p>
        </p:txBody>
      </p:sp>
    </p:spTree>
    <p:extLst>
      <p:ext uri="{BB962C8B-B14F-4D97-AF65-F5344CB8AC3E}">
        <p14:creationId xmlns:p14="http://schemas.microsoft.com/office/powerpoint/2010/main" val="31218882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i="0">
                <a:effectLst/>
                <a:latin typeface="Arial" panose="020B0604020202020204" pitchFamily="34" charset="0"/>
                <a:cs typeface="Arial" panose="020B0604020202020204" pitchFamily="34" charset="0"/>
              </a:rPr>
              <a:t>MAIN MESSAGES</a:t>
            </a:r>
          </a:p>
          <a:p>
            <a:pPr marL="171450" indent="-171450">
              <a:buFont typeface="Arial" panose="020B0604020202020204" pitchFamily="34" charset="0"/>
              <a:buChar char="•"/>
            </a:pPr>
            <a:r>
              <a:rPr lang="en-US" b="0" i="0">
                <a:effectLst/>
                <a:latin typeface="Arial" panose="020B0604020202020204" pitchFamily="34" charset="0"/>
                <a:cs typeface="Arial" panose="020B0604020202020204" pitchFamily="34" charset="0"/>
              </a:rPr>
              <a:t>YEZTUGO has been studied in pregnancy, breastfeeding and adolescence</a:t>
            </a:r>
            <a:endParaRPr lang="en-US" sz="1200" b="1" kern="1200">
              <a:solidFill>
                <a:schemeClr val="tx1"/>
              </a:solidFill>
              <a:effectLst/>
              <a:highlight>
                <a:srgbClr val="FFFF00"/>
              </a:highligh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b="0" i="0">
                <a:effectLst/>
                <a:latin typeface="Arial" panose="020B0604020202020204" pitchFamily="34" charset="0"/>
                <a:cs typeface="Arial" panose="020B0604020202020204" pitchFamily="34" charset="0"/>
              </a:rPr>
              <a:t>Adolescents may benefit from additional counseling and appointment reminders to support adherence to the dosing and testing schedule</a:t>
            </a:r>
            <a:endParaRPr lang="en-GB" sz="1200" b="1" kern="1200">
              <a:solidFill>
                <a:schemeClr val="tx1"/>
              </a:solidFill>
              <a:effectLst/>
              <a:highlight>
                <a:srgbClr val="FFFF00"/>
              </a:highligh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endParaRPr lang="en-GB" sz="1200" b="1" i="0" kern="1200">
              <a:solidFill>
                <a:schemeClr val="tx1"/>
              </a:solidFill>
              <a:effectLst/>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r>
              <a:rPr lang="en-GB" sz="1200" b="1" i="0" kern="1200">
                <a:solidFill>
                  <a:schemeClr val="tx1"/>
                </a:solidFill>
                <a:effectLst/>
                <a:latin typeface="Arial" panose="020B0604020202020204" pitchFamily="34" charset="0"/>
                <a:ea typeface="+mn-ea"/>
                <a:cs typeface="Arial" panose="020B0604020202020204" pitchFamily="34" charset="0"/>
              </a:rPr>
              <a:t>BACKGROUND</a:t>
            </a:r>
          </a:p>
          <a:p>
            <a:pPr marL="171450" indent="-171450">
              <a:buFont typeface="Arial" panose="020B0604020202020204" pitchFamily="34" charset="0"/>
              <a:buChar char="•"/>
            </a:pPr>
            <a:r>
              <a:rPr lang="en-US" b="0" i="0">
                <a:effectLst/>
                <a:latin typeface="Arial" panose="020B0604020202020204" pitchFamily="34" charset="0"/>
                <a:cs typeface="Arial" panose="020B0604020202020204" pitchFamily="34" charset="0"/>
              </a:rPr>
              <a:t>In women without HIV-1 infection, the developmental and health benefits of breastfeeding and the mother’s clinical need for YEZTUGO for HIV-1 </a:t>
            </a:r>
            <a:r>
              <a:rPr lang="en-US" b="0" i="0" err="1">
                <a:effectLst/>
                <a:latin typeface="Arial" panose="020B0604020202020204" pitchFamily="34" charset="0"/>
                <a:cs typeface="Arial" panose="020B0604020202020204" pitchFamily="34" charset="0"/>
              </a:rPr>
              <a:t>PrEP</a:t>
            </a:r>
            <a:r>
              <a:rPr lang="en-US" b="0" i="0">
                <a:effectLst/>
                <a:latin typeface="Arial" panose="020B0604020202020204" pitchFamily="34" charset="0"/>
                <a:cs typeface="Arial" panose="020B0604020202020204" pitchFamily="34" charset="0"/>
              </a:rPr>
              <a:t> should be considered along with any potential adverse effects on the breastfed child from YEZTUGO and the risk of HIV-1 acquisition due to nonadherence and subsequent mother-to-child transmission</a:t>
            </a:r>
            <a:endParaRPr lang="en-GB" sz="1200" b="1" kern="1200">
              <a:solidFill>
                <a:schemeClr val="tx1"/>
              </a:solidFill>
              <a:effectLst/>
              <a:highlight>
                <a:srgbClr val="FFFF00"/>
              </a:highligh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b="0" i="0">
                <a:effectLst/>
                <a:latin typeface="Arial" panose="020B0604020202020204" pitchFamily="34" charset="0"/>
                <a:cs typeface="Arial" panose="020B0604020202020204" pitchFamily="34" charset="0"/>
              </a:rPr>
              <a:t>The safety, effectiveness and pharmacokinetics of YEZTUGO in pediatric populations weighing less than 35 kg have not been established</a:t>
            </a:r>
            <a:endParaRPr lang="en-US" b="0" i="0">
              <a:effectLst/>
              <a:highlight>
                <a:srgbClr val="FFFF00"/>
              </a:highlight>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a:solidFill>
                <a:schemeClr val="tx2"/>
              </a:solidFill>
              <a:latin typeface="Arial" panose="020B0604020202020204" pitchFamily="34" charset="0"/>
              <a:cs typeface="Arial" panose="020B0604020202020204" pitchFamily="34" charset="0"/>
            </a:endParaRPr>
          </a:p>
          <a:p>
            <a:endParaRPr lang="en-US">
              <a:solidFill>
                <a:schemeClr val="tx2"/>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38</a:t>
            </a:fld>
            <a:endParaRPr lang="en-GB"/>
          </a:p>
        </p:txBody>
      </p:sp>
    </p:spTree>
    <p:extLst>
      <p:ext uri="{BB962C8B-B14F-4D97-AF65-F5344CB8AC3E}">
        <p14:creationId xmlns:p14="http://schemas.microsoft.com/office/powerpoint/2010/main" val="42699319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F9D05-2D66-9BE3-2CCF-9E6574D1F1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507DA-E68F-1668-92D7-E4C93902C94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525D4CA-0DFD-E701-62CF-6FD07FCB5C31}"/>
              </a:ext>
            </a:extLst>
          </p:cNvPr>
          <p:cNvSpPr>
            <a:spLocks noGrp="1"/>
          </p:cNvSpPr>
          <p:nvPr>
            <p:ph type="body" idx="1"/>
          </p:nvPr>
        </p:nvSpPr>
        <p:spPr/>
        <p:txBody>
          <a:bodyPr/>
          <a:lstStyle/>
          <a:p>
            <a:r>
              <a:rPr lang="en-US" b="1">
                <a:latin typeface="Arial" panose="020B0604020202020204" pitchFamily="34" charset="0"/>
                <a:cs typeface="Arial" panose="020B0604020202020204" pitchFamily="34" charset="0"/>
              </a:rPr>
              <a:t>MAIN MESSAGES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Arial" panose="020B0604020202020204" pitchFamily="34" charset="0"/>
                <a:cs typeface="Arial" panose="020B0604020202020204" pitchFamily="34" charset="0"/>
              </a:rPr>
              <a:t>YEZTUGO has not been studied sufficiently in geriatric populations to indicate they respond differently compared with younger individuals</a:t>
            </a:r>
            <a:endParaRPr lang="en-US" b="1">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No dosage adjustment of YEZTUGO is recommended for individuals with renal impairment (</a:t>
            </a:r>
            <a:r>
              <a:rPr lang="en-US" err="1">
                <a:latin typeface="Arial" panose="020B0604020202020204" pitchFamily="34" charset="0"/>
                <a:cs typeface="Arial" panose="020B0604020202020204" pitchFamily="34" charset="0"/>
              </a:rPr>
              <a:t>eCrCl</a:t>
            </a:r>
            <a:r>
              <a:rPr lang="en-US">
                <a:latin typeface="Arial" panose="020B0604020202020204" pitchFamily="34" charset="0"/>
                <a:cs typeface="Arial" panose="020B0604020202020204" pitchFamily="34" charset="0"/>
              </a:rPr>
              <a:t> </a:t>
            </a:r>
            <a:r>
              <a:rPr lang="en-US" u="none">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15 mL/min)</a:t>
            </a:r>
            <a:endParaRPr lang="en-US" b="1">
              <a:highlight>
                <a:srgbClr val="FFFF00"/>
              </a:highlight>
              <a:latin typeface="Arial" panose="020B0604020202020204" pitchFamily="34" charset="0"/>
              <a:cs typeface="Arial" panose="020B0604020202020204" pitchFamily="34" charset="0"/>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Arial" panose="020B0604020202020204" pitchFamily="34" charset="0"/>
                <a:cs typeface="Arial" panose="020B0604020202020204" pitchFamily="34" charset="0"/>
              </a:rPr>
              <a:t>No dosage adjustment of YEZTUGO is recommended for individuals with mild or moderate hepatic impairment (Child-Pugh Class A or B, respectively)</a:t>
            </a:r>
            <a:endParaRPr lang="en-US" b="1">
              <a:highlight>
                <a:srgbClr val="FFFF00"/>
              </a:highlight>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indent="0">
              <a:buFontTx/>
              <a:buNone/>
            </a:pPr>
            <a:r>
              <a:rPr lang="en-US" b="1">
                <a:latin typeface="Arial" panose="020B0604020202020204" pitchFamily="34" charset="0"/>
                <a:cs typeface="Arial" panose="020B0604020202020204" pitchFamily="34" charset="0"/>
              </a:rPr>
              <a:t>BACKGROUND</a:t>
            </a: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YEZTUGO has not been studied in individuals with ESRD (</a:t>
            </a:r>
            <a:r>
              <a:rPr lang="en-US" err="1">
                <a:latin typeface="Arial" panose="020B0604020202020204" pitchFamily="34" charset="0"/>
                <a:cs typeface="Arial" panose="020B0604020202020204" pitchFamily="34" charset="0"/>
              </a:rPr>
              <a:t>eCrCl</a:t>
            </a:r>
            <a:r>
              <a:rPr lang="en-US">
                <a:latin typeface="Arial" panose="020B0604020202020204" pitchFamily="34" charset="0"/>
                <a:cs typeface="Arial" panose="020B0604020202020204" pitchFamily="34" charset="0"/>
              </a:rPr>
              <a:t> </a:t>
            </a:r>
            <a:r>
              <a:rPr lang="en-US" u="none">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15 mL/min)</a:t>
            </a:r>
            <a:endParaRPr lang="en-US" b="1">
              <a:highlight>
                <a:srgbClr val="FFFF00"/>
              </a:highlight>
              <a:latin typeface="Arial" panose="020B0604020202020204" pitchFamily="34" charset="0"/>
              <a:cs typeface="Arial" panose="020B0604020202020204" pitchFamily="34" charset="0"/>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Arial" panose="020B0604020202020204" pitchFamily="34" charset="0"/>
                <a:cs typeface="Arial" panose="020B0604020202020204" pitchFamily="34" charset="0"/>
              </a:rPr>
              <a:t>YEZTUGO has not been studied in individuals with severe hepatic impairment (Child-Pugh Class C)</a:t>
            </a:r>
            <a:endParaRPr lang="en-US" b="1">
              <a:highlight>
                <a:srgbClr val="FFFF00"/>
              </a:highligh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1372C69-C970-EF4A-4A8E-5EC89D11EACC}"/>
              </a:ext>
            </a:extLst>
          </p:cNvPr>
          <p:cNvSpPr>
            <a:spLocks noGrp="1"/>
          </p:cNvSpPr>
          <p:nvPr>
            <p:ph type="sldNum" sz="quarter" idx="5"/>
          </p:nvPr>
        </p:nvSpPr>
        <p:spPr/>
        <p:txBody>
          <a:bodyPr/>
          <a:lstStyle/>
          <a:p>
            <a:fld id="{16C34FB6-3346-4041-B035-848454F7CC9D}" type="slidenum">
              <a:rPr lang="en-GB" smtClean="0"/>
              <a:t>39</a:t>
            </a:fld>
            <a:endParaRPr lang="en-GB"/>
          </a:p>
        </p:txBody>
      </p:sp>
    </p:spTree>
    <p:extLst>
      <p:ext uri="{BB962C8B-B14F-4D97-AF65-F5344CB8AC3E}">
        <p14:creationId xmlns:p14="http://schemas.microsoft.com/office/powerpoint/2010/main" val="207133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a:t>MAIN MESSAGES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u="none" kern="100">
                <a:solidFill>
                  <a:schemeClr val="tx1"/>
                </a:solidFill>
                <a:effectLst/>
                <a:ea typeface="Aptos" panose="020B0004020202020204" pitchFamily="34" charset="0"/>
              </a:rPr>
              <a:t>The efficacy and safety of YEZTUGO in reducing the risk of HIV-1 acquisition were evaluated in 2 randomized, double-blind, active-controlled, multinational trials (PURPOSE 1 and PURPOSE 2)</a:t>
            </a:r>
            <a:endParaRPr lang="en-US" b="1">
              <a:highlight>
                <a:srgbClr val="FFFF00"/>
              </a:highlight>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u="none" kern="100">
                <a:solidFill>
                  <a:schemeClr val="tx1"/>
                </a:solidFill>
                <a:effectLst/>
                <a:ea typeface="Aptos" panose="020B0004020202020204" pitchFamily="34" charset="0"/>
              </a:rPr>
              <a:t>Efficacy at primary analysis </a:t>
            </a:r>
          </a:p>
          <a:p>
            <a:pPr marL="628650" marR="0" lvl="1"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cs typeface="Arial"/>
              </a:rPr>
              <a:t>YEZTUGO demonstrated superiority over TRUVADA, with a 100% reduction in the risk of incident HIV-1 infection</a:t>
            </a:r>
            <a:endParaRPr lang="en-GB" sz="1200" b="1" kern="1200">
              <a:solidFill>
                <a:schemeClr val="tx1"/>
              </a:solidFill>
              <a:effectLst/>
              <a:highlight>
                <a:srgbClr val="FFFF00"/>
              </a:highlight>
              <a:latin typeface="Arial" panose="020B0604020202020204" pitchFamily="34" charset="0"/>
              <a:ea typeface="+mn-ea"/>
              <a:cs typeface="Arial" panose="020B0604020202020204" pitchFamily="34" charset="0"/>
            </a:endParaRPr>
          </a:p>
          <a:p>
            <a:pPr marL="630000" marR="0" lvl="1"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cs typeface="Arial"/>
              </a:rPr>
              <a:t>YEZTUGO also demonstrated superiority in the risk of incident HIV-1 infection over bHIV</a:t>
            </a:r>
            <a:endParaRPr lang="en-US" sz="1200" b="1">
              <a:highlight>
                <a:srgbClr val="FFFF00"/>
              </a:highlight>
              <a:cs typeface="Arial"/>
            </a:endParaRPr>
          </a:p>
          <a:p>
            <a:pPr marL="0" marR="0" lvl="0" indent="0" algn="l" defTabSz="121917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u="none" kern="100">
              <a:solidFill>
                <a:schemeClr val="tx1"/>
              </a:solidFill>
              <a:effectLst/>
              <a:ea typeface="Aptos" panose="020B00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US" b="1" u="none" kern="100">
                <a:solidFill>
                  <a:schemeClr val="tx1"/>
                </a:solidFill>
                <a:effectLst/>
                <a:ea typeface="Aptos" panose="020B0004020202020204" pitchFamily="34" charset="0"/>
              </a:rPr>
              <a:t>BACKGROUND</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u="none" kern="100">
                <a:solidFill>
                  <a:schemeClr val="tx1"/>
                </a:solidFill>
                <a:effectLst/>
                <a:ea typeface="Aptos" panose="020B0004020202020204" pitchFamily="34" charset="0"/>
              </a:rPr>
              <a:t>Baseline characteristics in the randomized participants were similar to those in the screened population</a:t>
            </a:r>
            <a:endParaRPr lang="en-GB" sz="1200" b="1" u="none" kern="1200">
              <a:solidFill>
                <a:schemeClr val="tx1"/>
              </a:solidFill>
              <a:effectLst/>
              <a:highlight>
                <a:srgbClr val="FFFF00"/>
              </a:highlight>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b="0" u="none"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sz="105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6C34FB6-3346-4041-B035-848454F7CC9D}" type="slidenum">
              <a:rPr lang="en-GB" smtClean="0"/>
              <a:t>40</a:t>
            </a:fld>
            <a:endParaRPr lang="en-GB"/>
          </a:p>
        </p:txBody>
      </p:sp>
    </p:spTree>
    <p:extLst>
      <p:ext uri="{BB962C8B-B14F-4D97-AF65-F5344CB8AC3E}">
        <p14:creationId xmlns:p14="http://schemas.microsoft.com/office/powerpoint/2010/main" val="30563905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D9998-EB02-3475-4ED9-5DA2360F25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FC2893-B21E-2386-B46A-C5CC481045D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DF70516-1C05-08CE-6750-C709224A785A}"/>
              </a:ext>
            </a:extLst>
          </p:cNvPr>
          <p:cNvSpPr>
            <a:spLocks noGrp="1"/>
          </p:cNvSpPr>
          <p:nvPr>
            <p:ph type="body" idx="1"/>
          </p:nvPr>
        </p:nvSpPr>
        <p:spPr/>
        <p:txBody>
          <a:bodyPr/>
          <a:lstStyle/>
          <a:p>
            <a:r>
              <a:rPr lang="en-US" b="1">
                <a:latin typeface="Arial" panose="020B0604020202020204" pitchFamily="34" charset="0"/>
                <a:cs typeface="Arial" panose="020B0604020202020204" pitchFamily="34" charset="0"/>
              </a:rPr>
              <a:t>TRANSITION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Arial" panose="020B0604020202020204" pitchFamily="34" charset="0"/>
                <a:cs typeface="Arial" panose="020B0604020202020204" pitchFamily="34" charset="0"/>
              </a:rPr>
              <a:t>YEZTUGO demonstrated superiority with a 100% reduction in risk of incident HIV-1 infection over TRUVADA at primary analysis</a:t>
            </a:r>
            <a:endParaRPr lang="en-US" b="1">
              <a:highlight>
                <a:srgbClr val="FFFF00"/>
              </a:highlight>
              <a:latin typeface="Arial" panose="020B0604020202020204" pitchFamily="34" charset="0"/>
              <a:cs typeface="Arial" panose="020B0604020202020204" pitchFamily="34" charset="0"/>
            </a:endParaRPr>
          </a:p>
          <a:p>
            <a:pPr marL="285750" indent="-285750">
              <a:buFontTx/>
              <a:buChar char="-"/>
            </a:pPr>
            <a:endParaRPr lang="en-US">
              <a:latin typeface="Arial" panose="020B0604020202020204" pitchFamily="34" charset="0"/>
              <a:cs typeface="Arial" panose="020B0604020202020204" pitchFamily="34" charset="0"/>
            </a:endParaRPr>
          </a:p>
          <a:p>
            <a:pPr marL="0" indent="0">
              <a:buFontTx/>
              <a:buNone/>
            </a:pPr>
            <a:r>
              <a:rPr lang="en-US" b="1">
                <a:latin typeface="Arial" panose="020B0604020202020204" pitchFamily="34" charset="0"/>
                <a:cs typeface="Arial" panose="020B0604020202020204" pitchFamily="34" charset="0"/>
              </a:rPr>
              <a:t>MAIN MESSAGE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Arial" panose="020B0604020202020204" pitchFamily="34" charset="0"/>
                <a:cs typeface="Arial" panose="020B0604020202020204" pitchFamily="34" charset="0"/>
              </a:rPr>
              <a:t>Of 2134 participants who received YEZTUGO, none acquired HIV</a:t>
            </a:r>
            <a:endParaRPr lang="en-US" b="1">
              <a:highlight>
                <a:srgbClr val="FFFF00"/>
              </a:highlight>
              <a:latin typeface="Arial" panose="020B0604020202020204" pitchFamily="34" charset="0"/>
              <a:cs typeface="Arial" panose="020B0604020202020204" pitchFamily="34" charset="0"/>
            </a:endParaRPr>
          </a:p>
          <a:p>
            <a:pPr marL="0" indent="0">
              <a:buFontTx/>
              <a:buNone/>
            </a:pPr>
            <a:endParaRPr lang="en-US">
              <a:latin typeface="Arial" panose="020B0604020202020204" pitchFamily="34" charset="0"/>
              <a:cs typeface="Arial" panose="020B0604020202020204" pitchFamily="34" charset="0"/>
            </a:endParaRPr>
          </a:p>
          <a:p>
            <a:pPr marL="0" indent="0">
              <a:buFontTx/>
              <a:buNone/>
            </a:pPr>
            <a:r>
              <a:rPr lang="en-US" b="1">
                <a:latin typeface="Arial" panose="020B0604020202020204" pitchFamily="34" charset="0"/>
                <a:cs typeface="Arial" panose="020B0604020202020204" pitchFamily="34" charset="0"/>
              </a:rPr>
              <a:t>BACKGROUND</a:t>
            </a:r>
            <a:endParaRPr lang="en-US" b="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b="0">
                <a:latin typeface="Arial" panose="020B0604020202020204" pitchFamily="34" charset="0"/>
                <a:cs typeface="Arial" panose="020B0604020202020204" pitchFamily="34" charset="0"/>
              </a:rPr>
              <a:t>In addition to 2 incident infections that occurred after the time of the primary analysis, there were 4 prevalent infections (acute infection at baseline identified after starting YEZTUGO for HIV-1 </a:t>
            </a:r>
            <a:r>
              <a:rPr lang="en-US" b="0" err="1">
                <a:latin typeface="Arial" panose="020B0604020202020204" pitchFamily="34" charset="0"/>
                <a:cs typeface="Arial" panose="020B0604020202020204" pitchFamily="34" charset="0"/>
              </a:rPr>
              <a:t>PrEP</a:t>
            </a:r>
            <a:r>
              <a:rPr lang="en-US" b="0">
                <a:latin typeface="Arial" panose="020B0604020202020204" pitchFamily="34" charset="0"/>
                <a:cs typeface="Arial" panose="020B0604020202020204" pitchFamily="34" charset="0"/>
              </a:rPr>
              <a:t>) among participants in the YEZTUGO arm of the PURPOSE 1 trial</a:t>
            </a:r>
            <a:endParaRPr lang="en-US" b="1">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b="0">
                <a:latin typeface="Arial" panose="020B0604020202020204" pitchFamily="34" charset="0"/>
                <a:cs typeface="Arial" panose="020B0604020202020204" pitchFamily="34" charset="0"/>
              </a:rPr>
              <a:t>Viruses with LEN resistance-associated capsid substitutions were detected in 3 of the 4 participants with prevalent infections, 2 with N74D and 1 with T107A</a:t>
            </a:r>
            <a:endParaRPr lang="en-US" b="1">
              <a:highlight>
                <a:srgbClr val="FFFF00"/>
              </a:highligh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9EC2555-9C35-85B3-EB25-59C9AF677AAE}"/>
              </a:ext>
            </a:extLst>
          </p:cNvPr>
          <p:cNvSpPr>
            <a:spLocks noGrp="1"/>
          </p:cNvSpPr>
          <p:nvPr>
            <p:ph type="sldNum" sz="quarter" idx="5"/>
          </p:nvPr>
        </p:nvSpPr>
        <p:spPr/>
        <p:txBody>
          <a:bodyPr/>
          <a:lstStyle/>
          <a:p>
            <a:fld id="{16C34FB6-3346-4041-B035-848454F7CC9D}" type="slidenum">
              <a:rPr lang="en-GB" smtClean="0"/>
              <a:t>41</a:t>
            </a:fld>
            <a:endParaRPr lang="en-GB"/>
          </a:p>
        </p:txBody>
      </p:sp>
    </p:spTree>
    <p:extLst>
      <p:ext uri="{BB962C8B-B14F-4D97-AF65-F5344CB8AC3E}">
        <p14:creationId xmlns:p14="http://schemas.microsoft.com/office/powerpoint/2010/main" val="32892754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B3752-A7EE-D98C-E736-991A8DFE0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66176-4EA0-4DA4-7E0E-A03A0A94C54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45D7C0A-DD7B-FCDE-BC69-300491800F70}"/>
              </a:ext>
            </a:extLst>
          </p:cNvPr>
          <p:cNvSpPr>
            <a:spLocks noGrp="1"/>
          </p:cNvSpPr>
          <p:nvPr>
            <p:ph type="body" idx="1"/>
          </p:nvPr>
        </p:nvSpPr>
        <p:spPr/>
        <p:txBody>
          <a:bodyPr/>
          <a:lstStyle/>
          <a:p>
            <a:r>
              <a:rPr lang="en-US" b="1">
                <a:latin typeface="Arial" panose="020B0604020202020204" pitchFamily="34" charset="0"/>
                <a:cs typeface="Arial" panose="020B0604020202020204" pitchFamily="34" charset="0"/>
              </a:rPr>
              <a:t>MAIN MESSAGES</a:t>
            </a:r>
          </a:p>
          <a:p>
            <a:pPr marL="171450" indent="-171450" defTabSz="1219170">
              <a:buFont typeface="Arial" panose="020B0604020202020204" pitchFamily="34" charset="0"/>
              <a:buChar char="•"/>
              <a:defRPr/>
            </a:pPr>
            <a:r>
              <a:rPr lang="en-US" kern="100"/>
              <a:t>YEZTUGO demonstrated superiority over TRUVADA, with an 89% reduction in the risk of incident HIV-1 infection at the primary analysis</a:t>
            </a:r>
            <a:endParaRPr lang="en-US" b="1" kern="100">
              <a:highlight>
                <a:srgbClr val="FFFF00"/>
              </a:highlight>
            </a:endParaRPr>
          </a:p>
          <a:p>
            <a:pPr marL="171450" indent="-171450" defTabSz="1219170">
              <a:buFont typeface="Arial" panose="020B0604020202020204" pitchFamily="34" charset="0"/>
              <a:buChar char="•"/>
              <a:defRPr/>
            </a:pPr>
            <a:r>
              <a:rPr lang="en-US" kern="100"/>
              <a:t>YEZTUGO also demonstrated superiority in the risk of incident HIV-1 infection over bHIV</a:t>
            </a:r>
            <a:endParaRPr lang="en-US" sz="1200" b="1" kern="1200">
              <a:solidFill>
                <a:schemeClr val="tx1"/>
              </a:solidFill>
              <a:effectLst/>
              <a:highlight>
                <a:srgbClr val="FFFF00"/>
              </a:highlight>
              <a:latin typeface="Arial" panose="020B0604020202020204" pitchFamily="34" charset="0"/>
              <a:ea typeface="+mn-ea"/>
              <a:cs typeface="Arial" panose="020B0604020202020204" pitchFamily="34" charset="0"/>
            </a:endParaRPr>
          </a:p>
          <a:p>
            <a:pPr marL="0" indent="0" defTabSz="1219170">
              <a:buFont typeface="Arial" panose="020B0604020202020204" pitchFamily="34" charset="0"/>
              <a:buNone/>
              <a:defRPr/>
            </a:pPr>
            <a:endParaRPr lang="en-US" sz="1200" b="1" baseline="0">
              <a:highlight>
                <a:srgbClr val="FFFF00"/>
              </a:highlight>
              <a:latin typeface="Arial" panose="020B0604020202020204" pitchFamily="34" charset="0"/>
              <a:cs typeface="Arial" panose="020B0604020202020204" pitchFamily="34" charset="0"/>
            </a:endParaRPr>
          </a:p>
          <a:p>
            <a:r>
              <a:rPr lang="en-US" b="1">
                <a:latin typeface="Arial" panose="020B0604020202020204" pitchFamily="34" charset="0"/>
                <a:cs typeface="Arial" panose="020B0604020202020204" pitchFamily="34" charset="0"/>
              </a:rPr>
              <a:t>BACKGROUND</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u="none" kern="100">
                <a:effectLst/>
                <a:latin typeface="Arial" panose="020B0604020202020204" pitchFamily="34" charset="0"/>
                <a:ea typeface="Aptos" panose="020B0004020202020204" pitchFamily="34" charset="0"/>
                <a:cs typeface="Arial" panose="020B0604020202020204" pitchFamily="34" charset="0"/>
              </a:rPr>
              <a:t>Baseline characteristics in the randomized participants were similar to those in the screened population</a:t>
            </a:r>
            <a:endParaRPr lang="en-US" sz="1200" b="1" u="none" kern="100">
              <a:effectLst/>
              <a:highlight>
                <a:srgbClr val="FFFF00"/>
              </a:highlight>
              <a:latin typeface="Arial" panose="020B0604020202020204" pitchFamily="34" charset="0"/>
              <a:ea typeface="Aptos" panose="020B00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200" kern="1200">
              <a:solidFill>
                <a:schemeClr val="tx1"/>
              </a:solidFill>
              <a:latin typeface="Arial" panose="020B0604020202020204" pitchFamily="34" charset="0"/>
              <a:cs typeface="Arial" panose="020B0604020202020204" pitchFamily="34" charset="0"/>
            </a:endParaRPr>
          </a:p>
          <a:p>
            <a:pPr marL="171450" marR="0" lvl="0" indent="-171450" algn="l" defTabSz="1219170" rtl="0" eaLnBrk="1" fontAlgn="auto" latinLnBrk="0" hangingPunct="1">
              <a:lnSpc>
                <a:spcPct val="100000"/>
              </a:lnSpc>
              <a:spcBef>
                <a:spcPts val="0"/>
              </a:spcBef>
              <a:spcAft>
                <a:spcPts val="0"/>
              </a:spcAft>
              <a:buClrTx/>
              <a:buSzTx/>
              <a:buFontTx/>
              <a:buChar char="-"/>
              <a:tabLst/>
              <a:defRPr/>
            </a:pPr>
            <a:endParaRPr lang="en-US" sz="1200" kern="1200">
              <a:solidFill>
                <a:schemeClr val="tx1"/>
              </a:solidFill>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F529618-F128-8ACB-8580-B1AE1AB98984}"/>
              </a:ext>
            </a:extLst>
          </p:cNvPr>
          <p:cNvSpPr>
            <a:spLocks noGrp="1"/>
          </p:cNvSpPr>
          <p:nvPr>
            <p:ph type="sldNum" sz="quarter" idx="5"/>
          </p:nvPr>
        </p:nvSpPr>
        <p:spPr/>
        <p:txBody>
          <a:bodyPr/>
          <a:lstStyle/>
          <a:p>
            <a:fld id="{16C34FB6-3346-4041-B035-848454F7CC9D}" type="slidenum">
              <a:rPr lang="en-GB" smtClean="0"/>
              <a:t>42</a:t>
            </a:fld>
            <a:endParaRPr lang="en-GB"/>
          </a:p>
        </p:txBody>
      </p:sp>
    </p:spTree>
    <p:extLst>
      <p:ext uri="{BB962C8B-B14F-4D97-AF65-F5344CB8AC3E}">
        <p14:creationId xmlns:p14="http://schemas.microsoft.com/office/powerpoint/2010/main" val="7547688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60DEB-1898-4B20-ECDE-4BE27EA73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CD13F-AEE7-69B2-049C-C5C4CADF3F3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AB61E45-E901-96BD-108C-1A32744C4811}"/>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TRANSITION</a:t>
            </a:r>
          </a:p>
          <a:p>
            <a:pPr marL="171450" indent="-171450" defTabSz="1219170">
              <a:buFont typeface="Arial" panose="020B0604020202020204" pitchFamily="34" charset="0"/>
              <a:buChar char="•"/>
              <a:defRPr/>
            </a:pPr>
            <a:r>
              <a:rPr lang="en-US" kern="100" dirty="0"/>
              <a:t>YEZTUGO demonstrated superiority over TRUVADA, with an 89% reduction in the risk of incident HIV-1 infection at the time of primary analysis</a:t>
            </a:r>
            <a:endParaRPr lang="en-US" b="1" kern="100" dirty="0">
              <a:highlight>
                <a:srgbClr val="FFFF00"/>
              </a:highlight>
            </a:endParaRPr>
          </a:p>
          <a:p>
            <a:pPr marL="285750" indent="-285750">
              <a:buFontTx/>
              <a:buChar char="-"/>
            </a:pPr>
            <a:endParaRPr lang="en-US" dirty="0">
              <a:latin typeface="Arial" panose="020B0604020202020204" pitchFamily="34" charset="0"/>
              <a:cs typeface="Arial" panose="020B0604020202020204" pitchFamily="34" charset="0"/>
            </a:endParaRPr>
          </a:p>
          <a:p>
            <a:pPr marL="0" indent="0">
              <a:buFontTx/>
              <a:buNone/>
            </a:pPr>
            <a:r>
              <a:rPr lang="en-US" b="1" dirty="0">
                <a:latin typeface="Arial" panose="020B0604020202020204" pitchFamily="34" charset="0"/>
                <a:cs typeface="Arial" panose="020B0604020202020204" pitchFamily="34" charset="0"/>
              </a:rPr>
              <a:t>MAIN MESSAGE </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In 2179 participants who received YEZTUGO in the PURPOSE 2 trial, only 3 acquired HIV. One of these incident infections occurred after the time of the primary </a:t>
            </a:r>
            <a:r>
              <a:rPr lang="en-US">
                <a:latin typeface="Arial" panose="020B0604020202020204" pitchFamily="34" charset="0"/>
                <a:cs typeface="Arial" panose="020B0604020202020204" pitchFamily="34" charset="0"/>
              </a:rPr>
              <a:t>analysis </a:t>
            </a:r>
            <a:endParaRPr lang="en-US" b="1"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pPr marL="0" indent="0">
              <a:buFontTx/>
              <a:buNone/>
            </a:pPr>
            <a:r>
              <a:rPr lang="en-US" b="1" dirty="0">
                <a:latin typeface="Arial" panose="020B0604020202020204" pitchFamily="34" charset="0"/>
                <a:cs typeface="Arial" panose="020B0604020202020204" pitchFamily="34" charset="0"/>
              </a:rPr>
              <a:t>BACKGROUND</a:t>
            </a:r>
            <a:endParaRPr lang="en-US" b="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latin typeface="Arial" panose="020B0604020202020204" pitchFamily="34" charset="0"/>
                <a:cs typeface="Arial" panose="020B0604020202020204" pitchFamily="34" charset="0"/>
              </a:rPr>
              <a:t>In addition to 3 incident infections, there were 4 prevalent infections (acute infection at baseline identified after starting YEZTUGO for HIV-1 PrEP) among participants in the YEZTUGO arm of the PURPOSE 2 trial</a:t>
            </a:r>
            <a:endParaRPr lang="en-US" b="1" dirty="0">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b="0" dirty="0">
                <a:latin typeface="Arial" panose="020B0604020202020204" pitchFamily="34" charset="0"/>
                <a:cs typeface="Arial" panose="020B0604020202020204" pitchFamily="34" charset="0"/>
              </a:rPr>
              <a:t>Genotypic data were available for 3 of the 4 participants with prevalent infections</a:t>
            </a:r>
          </a:p>
          <a:p>
            <a:pPr marL="171450" indent="-171450">
              <a:buFont typeface="Arial" panose="020B0604020202020204" pitchFamily="34" charset="0"/>
              <a:buChar char="•"/>
            </a:pPr>
            <a:r>
              <a:rPr lang="en-US" b="0" dirty="0">
                <a:latin typeface="Arial" panose="020B0604020202020204" pitchFamily="34" charset="0"/>
                <a:cs typeface="Arial" panose="020B0604020202020204" pitchFamily="34" charset="0"/>
              </a:rPr>
              <a:t>Viruses with LEN resistance-associated capsid substitutions were detected in 2 of these 3 participants, both with N74D</a:t>
            </a:r>
            <a:endParaRPr lang="en-US" b="1" dirty="0">
              <a:highlight>
                <a:srgbClr val="FFFF00"/>
              </a:highligh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68C3A40-786B-5B03-8502-A83EA399436F}"/>
              </a:ext>
            </a:extLst>
          </p:cNvPr>
          <p:cNvSpPr>
            <a:spLocks noGrp="1"/>
          </p:cNvSpPr>
          <p:nvPr>
            <p:ph type="sldNum" sz="quarter" idx="5"/>
          </p:nvPr>
        </p:nvSpPr>
        <p:spPr/>
        <p:txBody>
          <a:bodyPr/>
          <a:lstStyle/>
          <a:p>
            <a:fld id="{16C34FB6-3346-4041-B035-848454F7CC9D}" type="slidenum">
              <a:rPr lang="en-GB" smtClean="0"/>
              <a:t>43</a:t>
            </a:fld>
            <a:endParaRPr lang="en-GB"/>
          </a:p>
        </p:txBody>
      </p:sp>
    </p:spTree>
    <p:extLst>
      <p:ext uri="{BB962C8B-B14F-4D97-AF65-F5344CB8AC3E}">
        <p14:creationId xmlns:p14="http://schemas.microsoft.com/office/powerpoint/2010/main" val="31183974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7BA77-8008-2380-4881-3D21494BD0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C7D4A-F039-3E26-D143-953A0DAF11C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9661005-7461-AA61-24EE-EB0D37803A8C}"/>
              </a:ext>
            </a:extLst>
          </p:cNvPr>
          <p:cNvSpPr>
            <a:spLocks noGrp="1"/>
          </p:cNvSpPr>
          <p:nvPr>
            <p:ph type="body" idx="1"/>
          </p:nvPr>
        </p:nvSpPr>
        <p:spPr/>
        <p:txBody>
          <a:bodyPr/>
          <a:lstStyle/>
          <a:p>
            <a:pPr algn="l" rtl="0" fontAlgn="base">
              <a:buNone/>
            </a:pPr>
            <a:r>
              <a:rPr lang="en-US"/>
              <a:t>The slides contained in the Appendix section are optional</a:t>
            </a:r>
          </a:p>
        </p:txBody>
      </p:sp>
      <p:sp>
        <p:nvSpPr>
          <p:cNvPr id="4" name="Slide Number Placeholder 3">
            <a:extLst>
              <a:ext uri="{FF2B5EF4-FFF2-40B4-BE49-F238E27FC236}">
                <a16:creationId xmlns:a16="http://schemas.microsoft.com/office/drawing/2014/main" id="{06507032-7361-2717-D362-EC31A3E03C77}"/>
              </a:ext>
            </a:extLst>
          </p:cNvPr>
          <p:cNvSpPr>
            <a:spLocks noGrp="1"/>
          </p:cNvSpPr>
          <p:nvPr>
            <p:ph type="sldNum" sz="quarter" idx="5"/>
          </p:nvPr>
        </p:nvSpPr>
        <p:spPr/>
        <p:txBody>
          <a:bodyPr/>
          <a:lstStyle/>
          <a:p>
            <a:fld id="{16C34FB6-3346-4041-B035-848454F7CC9D}" type="slidenum">
              <a:rPr lang="en-GB" smtClean="0"/>
              <a:t>44</a:t>
            </a:fld>
            <a:endParaRPr lang="en-GB"/>
          </a:p>
        </p:txBody>
      </p:sp>
    </p:spTree>
    <p:extLst>
      <p:ext uri="{BB962C8B-B14F-4D97-AF65-F5344CB8AC3E}">
        <p14:creationId xmlns:p14="http://schemas.microsoft.com/office/powerpoint/2010/main" val="42703886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8D85F-AC59-4EFE-50FE-DC5555242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18C93-F876-DF10-953C-4CF32AD905B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11BBD51-B912-3BB1-8D37-AD2FC41550B7}"/>
              </a:ext>
            </a:extLst>
          </p:cNvPr>
          <p:cNvSpPr>
            <a:spLocks noGrp="1"/>
          </p:cNvSpPr>
          <p:nvPr>
            <p:ph type="body" idx="1"/>
          </p:nvPr>
        </p:nvSpPr>
        <p:spPr/>
        <p:txBody>
          <a:bodyPr/>
          <a:lstStyle/>
          <a:p>
            <a:r>
              <a:rPr lang="en-US" b="1">
                <a:latin typeface="Arial" panose="020B0604020202020204" pitchFamily="34" charset="0"/>
                <a:cs typeface="Arial" panose="020B0604020202020204" pitchFamily="34" charset="0"/>
              </a:rPr>
              <a:t>Optional Slide</a:t>
            </a:r>
          </a:p>
          <a:p>
            <a:r>
              <a:rPr lang="en-US" b="1">
                <a:latin typeface="Arial" panose="020B0604020202020204" pitchFamily="34" charset="0"/>
                <a:cs typeface="Arial" panose="020B0604020202020204" pitchFamily="34" charset="0"/>
              </a:rPr>
              <a:t>TRANSITION</a:t>
            </a: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Dosage modifications are recommended for co-administration with strong CYP3A inducers, as displayed on the slide </a:t>
            </a:r>
          </a:p>
          <a:p>
            <a:pPr marL="171450" indent="-171450">
              <a:buFont typeface="Arial" panose="020B0604020202020204" pitchFamily="34" charset="0"/>
              <a:buChar char="•"/>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4D931DD-1F06-873E-3D40-933AA1AF2C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C34FB6-3346-4041-B035-848454F7CC9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955804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FC96C-DD32-9C1A-4461-E4EE3292B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FCA25B-DB5A-121B-AF47-81E97FD796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98B0BFC-C1A1-95DA-5896-ED3E7CAC146D}"/>
              </a:ext>
            </a:extLst>
          </p:cNvPr>
          <p:cNvSpPr>
            <a:spLocks noGrp="1"/>
          </p:cNvSpPr>
          <p:nvPr>
            <p:ph type="body" idx="1"/>
          </p:nvPr>
        </p:nvSpPr>
        <p:spPr/>
        <p:txBody>
          <a:bodyPr/>
          <a:lstStyle/>
          <a:p>
            <a:r>
              <a:rPr lang="en-US" b="1">
                <a:latin typeface="Arial" panose="020B0604020202020204" pitchFamily="34" charset="0"/>
                <a:cs typeface="Arial" panose="020B0604020202020204" pitchFamily="34" charset="0"/>
              </a:rPr>
              <a:t>Optional Slide</a:t>
            </a:r>
          </a:p>
          <a:p>
            <a:r>
              <a:rPr lang="en-US" b="1">
                <a:latin typeface="Arial" panose="020B0604020202020204" pitchFamily="34" charset="0"/>
                <a:cs typeface="Arial" panose="020B0604020202020204" pitchFamily="34" charset="0"/>
              </a:rPr>
              <a:t>TRANSITION</a:t>
            </a: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Dosage modifications are recommended for co-administration with moderate CYP3A inducers, as displayed on the slide </a:t>
            </a: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795D9A5-AB9E-6270-5E0F-64B7DEE3D1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C34FB6-3346-4041-B035-848454F7CC9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52410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The purpose of </a:t>
            </a:r>
            <a:r>
              <a:rPr lang="en-US"/>
              <a:t>the quiz questions is to </a:t>
            </a:r>
            <a:r>
              <a:rPr lang="en-GB"/>
              <a:t>generate discussion for the speaker. These are optional</a:t>
            </a:r>
            <a:endParaRPr lang="en-US"/>
          </a:p>
        </p:txBody>
      </p:sp>
      <p:sp>
        <p:nvSpPr>
          <p:cNvPr id="4" name="Slide Number Placeholder 3"/>
          <p:cNvSpPr>
            <a:spLocks noGrp="1"/>
          </p:cNvSpPr>
          <p:nvPr>
            <p:ph type="sldNum" sz="quarter" idx="5"/>
          </p:nvPr>
        </p:nvSpPr>
        <p:spPr/>
        <p:txBody>
          <a:bodyPr/>
          <a:lstStyle/>
          <a:p>
            <a:fld id="{16C34FB6-3346-4041-B035-848454F7CC9D}" type="slidenum">
              <a:rPr lang="en-GB" smtClean="0"/>
              <a:t>47</a:t>
            </a:fld>
            <a:endParaRPr lang="en-GB"/>
          </a:p>
        </p:txBody>
      </p:sp>
    </p:spTree>
    <p:extLst>
      <p:ext uri="{BB962C8B-B14F-4D97-AF65-F5344CB8AC3E}">
        <p14:creationId xmlns:p14="http://schemas.microsoft.com/office/powerpoint/2010/main" val="3685826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EECA6-9F3D-796F-0A9B-84ACE3D26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B57B8-F6F7-06B1-584D-B48B2F8C547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1D93720-A4CE-7467-5425-E8B17D4372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A7695E50-9684-DA72-33C2-6F310BF804A6}"/>
              </a:ext>
            </a:extLst>
          </p:cNvPr>
          <p:cNvSpPr>
            <a:spLocks noGrp="1"/>
          </p:cNvSpPr>
          <p:nvPr>
            <p:ph type="sldNum" sz="quarter" idx="5"/>
          </p:nvPr>
        </p:nvSpPr>
        <p:spPr/>
        <p:txBody>
          <a:bodyPr/>
          <a:lstStyle/>
          <a:p>
            <a:fld id="{16C34FB6-3346-4041-B035-848454F7CC9D}" type="slidenum">
              <a:rPr lang="en-GB" smtClean="0"/>
              <a:t>48</a:t>
            </a:fld>
            <a:endParaRPr lang="en-GB"/>
          </a:p>
        </p:txBody>
      </p:sp>
    </p:spTree>
    <p:extLst>
      <p:ext uri="{BB962C8B-B14F-4D97-AF65-F5344CB8AC3E}">
        <p14:creationId xmlns:p14="http://schemas.microsoft.com/office/powerpoint/2010/main" val="7052029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A373D-A18B-A25F-929F-E254B55D0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19494-4B3E-DFD8-C9F8-2C146B8075D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132256C-BE8B-D20B-E8E1-4F7DCCD326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9FF60C48-765A-62DB-D8A7-8C317463B972}"/>
              </a:ext>
            </a:extLst>
          </p:cNvPr>
          <p:cNvSpPr>
            <a:spLocks noGrp="1"/>
          </p:cNvSpPr>
          <p:nvPr>
            <p:ph type="sldNum" sz="quarter" idx="5"/>
          </p:nvPr>
        </p:nvSpPr>
        <p:spPr/>
        <p:txBody>
          <a:bodyPr/>
          <a:lstStyle/>
          <a:p>
            <a:fld id="{16C34FB6-3346-4041-B035-848454F7CC9D}" type="slidenum">
              <a:rPr lang="en-GB" smtClean="0"/>
              <a:t>49</a:t>
            </a:fld>
            <a:endParaRPr lang="en-GB"/>
          </a:p>
        </p:txBody>
      </p:sp>
    </p:spTree>
    <p:extLst>
      <p:ext uri="{BB962C8B-B14F-4D97-AF65-F5344CB8AC3E}">
        <p14:creationId xmlns:p14="http://schemas.microsoft.com/office/powerpoint/2010/main" val="33345512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22306-435D-2249-C8F0-E13D7F1560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058A39-8296-77F4-F245-6B01FF63CF4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653BBA9-E1D5-70E6-CBEC-5948F99993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D2A8BE01-54CF-5A6E-0112-430587FB5175}"/>
              </a:ext>
            </a:extLst>
          </p:cNvPr>
          <p:cNvSpPr>
            <a:spLocks noGrp="1"/>
          </p:cNvSpPr>
          <p:nvPr>
            <p:ph type="sldNum" sz="quarter" idx="5"/>
          </p:nvPr>
        </p:nvSpPr>
        <p:spPr/>
        <p:txBody>
          <a:bodyPr/>
          <a:lstStyle/>
          <a:p>
            <a:fld id="{16C34FB6-3346-4041-B035-848454F7CC9D}" type="slidenum">
              <a:rPr lang="en-GB" smtClean="0"/>
              <a:t>50</a:t>
            </a:fld>
            <a:endParaRPr lang="en-GB"/>
          </a:p>
        </p:txBody>
      </p:sp>
    </p:spTree>
    <p:extLst>
      <p:ext uri="{BB962C8B-B14F-4D97-AF65-F5344CB8AC3E}">
        <p14:creationId xmlns:p14="http://schemas.microsoft.com/office/powerpoint/2010/main" val="40061489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p:cNvSpPr>
            <a:spLocks noGrp="1"/>
          </p:cNvSpPr>
          <p:nvPr>
            <p:ph type="sldNum" sz="quarter" idx="5"/>
          </p:nvPr>
        </p:nvSpPr>
        <p:spPr/>
        <p:txBody>
          <a:bodyPr/>
          <a:lstStyle/>
          <a:p>
            <a:fld id="{16C34FB6-3346-4041-B035-848454F7CC9D}" type="slidenum">
              <a:rPr lang="en-GB" smtClean="0"/>
              <a:t>51</a:t>
            </a:fld>
            <a:endParaRPr lang="en-GB"/>
          </a:p>
        </p:txBody>
      </p:sp>
    </p:spTree>
    <p:extLst>
      <p:ext uri="{BB962C8B-B14F-4D97-AF65-F5344CB8AC3E}">
        <p14:creationId xmlns:p14="http://schemas.microsoft.com/office/powerpoint/2010/main" val="32965476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76855-CB59-31B0-95C8-93CC608DA0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D6469-91CB-B08A-58CB-F553CF6FE6A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60D42A4-318D-A1E7-D72F-FCA1E3FE7E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8FC6420C-8003-0B80-1616-E514CE7E1229}"/>
              </a:ext>
            </a:extLst>
          </p:cNvPr>
          <p:cNvSpPr>
            <a:spLocks noGrp="1"/>
          </p:cNvSpPr>
          <p:nvPr>
            <p:ph type="sldNum" sz="quarter" idx="5"/>
          </p:nvPr>
        </p:nvSpPr>
        <p:spPr/>
        <p:txBody>
          <a:bodyPr/>
          <a:lstStyle/>
          <a:p>
            <a:fld id="{16C34FB6-3346-4041-B035-848454F7CC9D}" type="slidenum">
              <a:rPr lang="en-GB" smtClean="0"/>
              <a:t>52</a:t>
            </a:fld>
            <a:endParaRPr lang="en-GB"/>
          </a:p>
        </p:txBody>
      </p:sp>
    </p:spTree>
    <p:extLst>
      <p:ext uri="{BB962C8B-B14F-4D97-AF65-F5344CB8AC3E}">
        <p14:creationId xmlns:p14="http://schemas.microsoft.com/office/powerpoint/2010/main" val="6800924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5871C-7CBD-71F3-FB24-5F5704C2E8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80866-E767-B512-073B-24814BB44C1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251F0BD-6E98-6D9A-8AF1-EABEEDEA78F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93A2038C-7132-FEAD-9D7B-D19F1BCEE561}"/>
              </a:ext>
            </a:extLst>
          </p:cNvPr>
          <p:cNvSpPr>
            <a:spLocks noGrp="1"/>
          </p:cNvSpPr>
          <p:nvPr>
            <p:ph type="sldNum" sz="quarter" idx="5"/>
          </p:nvPr>
        </p:nvSpPr>
        <p:spPr/>
        <p:txBody>
          <a:bodyPr/>
          <a:lstStyle/>
          <a:p>
            <a:fld id="{16C34FB6-3346-4041-B035-848454F7CC9D}" type="slidenum">
              <a:rPr lang="en-GB" smtClean="0"/>
              <a:t>53</a:t>
            </a:fld>
            <a:endParaRPr lang="en-GB"/>
          </a:p>
        </p:txBody>
      </p:sp>
    </p:spTree>
    <p:extLst>
      <p:ext uri="{BB962C8B-B14F-4D97-AF65-F5344CB8AC3E}">
        <p14:creationId xmlns:p14="http://schemas.microsoft.com/office/powerpoint/2010/main" val="25981538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78F94-2A00-1973-DAA7-A684FCC0A1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101E7-1F72-A7C4-3756-D77DDAB1504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31F0B0F-4386-6022-0106-4618D6259B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90AD2291-62D1-C153-369E-C2D0D47DA83E}"/>
              </a:ext>
            </a:extLst>
          </p:cNvPr>
          <p:cNvSpPr>
            <a:spLocks noGrp="1"/>
          </p:cNvSpPr>
          <p:nvPr>
            <p:ph type="sldNum" sz="quarter" idx="5"/>
          </p:nvPr>
        </p:nvSpPr>
        <p:spPr/>
        <p:txBody>
          <a:bodyPr/>
          <a:lstStyle/>
          <a:p>
            <a:fld id="{16C34FB6-3346-4041-B035-848454F7CC9D}" type="slidenum">
              <a:rPr lang="en-GB" smtClean="0"/>
              <a:t>54</a:t>
            </a:fld>
            <a:endParaRPr lang="en-GB"/>
          </a:p>
        </p:txBody>
      </p:sp>
    </p:spTree>
    <p:extLst>
      <p:ext uri="{BB962C8B-B14F-4D97-AF65-F5344CB8AC3E}">
        <p14:creationId xmlns:p14="http://schemas.microsoft.com/office/powerpoint/2010/main" val="31799584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p:cNvSpPr>
            <a:spLocks noGrp="1"/>
          </p:cNvSpPr>
          <p:nvPr>
            <p:ph type="sldNum" sz="quarter" idx="5"/>
          </p:nvPr>
        </p:nvSpPr>
        <p:spPr/>
        <p:txBody>
          <a:bodyPr/>
          <a:lstStyle/>
          <a:p>
            <a:fld id="{16C34FB6-3346-4041-B035-848454F7CC9D}" type="slidenum">
              <a:rPr lang="en-GB" smtClean="0"/>
              <a:t>55</a:t>
            </a:fld>
            <a:endParaRPr lang="en-GB"/>
          </a:p>
        </p:txBody>
      </p:sp>
    </p:spTree>
    <p:extLst>
      <p:ext uri="{BB962C8B-B14F-4D97-AF65-F5344CB8AC3E}">
        <p14:creationId xmlns:p14="http://schemas.microsoft.com/office/powerpoint/2010/main" val="18105896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A8D1F-935B-995C-ED1B-B5736FAD24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041E4-3F0B-7941-E054-0754FCF38F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EBDFB82-9128-5EE4-2C05-C423E9A911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706839E6-CB84-5136-4BC8-D337B27863CD}"/>
              </a:ext>
            </a:extLst>
          </p:cNvPr>
          <p:cNvSpPr>
            <a:spLocks noGrp="1"/>
          </p:cNvSpPr>
          <p:nvPr>
            <p:ph type="sldNum" sz="quarter" idx="5"/>
          </p:nvPr>
        </p:nvSpPr>
        <p:spPr/>
        <p:txBody>
          <a:bodyPr/>
          <a:lstStyle/>
          <a:p>
            <a:fld id="{16C34FB6-3346-4041-B035-848454F7CC9D}" type="slidenum">
              <a:rPr lang="en-GB" smtClean="0"/>
              <a:t>56</a:t>
            </a:fld>
            <a:endParaRPr lang="en-GB"/>
          </a:p>
        </p:txBody>
      </p:sp>
    </p:spTree>
    <p:extLst>
      <p:ext uri="{BB962C8B-B14F-4D97-AF65-F5344CB8AC3E}">
        <p14:creationId xmlns:p14="http://schemas.microsoft.com/office/powerpoint/2010/main" val="9900903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E0EC4-A786-7860-4B77-E192829068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293AB0-A361-5122-8AEA-B0E14249CF1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735DFA4-BD04-EE74-D938-F1EF2D5C48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5C2418C4-2602-23F9-4CEC-48ABF6F38562}"/>
              </a:ext>
            </a:extLst>
          </p:cNvPr>
          <p:cNvSpPr>
            <a:spLocks noGrp="1"/>
          </p:cNvSpPr>
          <p:nvPr>
            <p:ph type="sldNum" sz="quarter" idx="5"/>
          </p:nvPr>
        </p:nvSpPr>
        <p:spPr/>
        <p:txBody>
          <a:bodyPr/>
          <a:lstStyle/>
          <a:p>
            <a:fld id="{16C34FB6-3346-4041-B035-848454F7CC9D}" type="slidenum">
              <a:rPr lang="en-GB" smtClean="0"/>
              <a:t>57</a:t>
            </a:fld>
            <a:endParaRPr lang="en-GB"/>
          </a:p>
        </p:txBody>
      </p:sp>
    </p:spTree>
    <p:extLst>
      <p:ext uri="{BB962C8B-B14F-4D97-AF65-F5344CB8AC3E}">
        <p14:creationId xmlns:p14="http://schemas.microsoft.com/office/powerpoint/2010/main" val="3409432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26711-090E-2507-DD06-BE14E2F2E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2E44A-6A8C-CA88-0C0A-E874CE9CB5B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207C498-B6D8-2EC2-9C8F-C89B05E5F0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1BA85F3B-2994-1D10-A816-CA9805D644BD}"/>
              </a:ext>
            </a:extLst>
          </p:cNvPr>
          <p:cNvSpPr>
            <a:spLocks noGrp="1"/>
          </p:cNvSpPr>
          <p:nvPr>
            <p:ph type="sldNum" sz="quarter" idx="5"/>
          </p:nvPr>
        </p:nvSpPr>
        <p:spPr/>
        <p:txBody>
          <a:bodyPr/>
          <a:lstStyle/>
          <a:p>
            <a:fld id="{16C34FB6-3346-4041-B035-848454F7CC9D}" type="slidenum">
              <a:rPr lang="en-GB" smtClean="0"/>
              <a:t>58</a:t>
            </a:fld>
            <a:endParaRPr lang="en-GB"/>
          </a:p>
        </p:txBody>
      </p:sp>
    </p:spTree>
    <p:extLst>
      <p:ext uri="{BB962C8B-B14F-4D97-AF65-F5344CB8AC3E}">
        <p14:creationId xmlns:p14="http://schemas.microsoft.com/office/powerpoint/2010/main" val="42026386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01E61-46AE-D3AF-2122-0E4180DDD0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84B4AA-C8FE-382E-A028-D724B2531BD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5E7E26B-3B55-24E6-048F-F4A40C78D14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359C0B4C-AEDD-0822-4852-10E8B6EA4A98}"/>
              </a:ext>
            </a:extLst>
          </p:cNvPr>
          <p:cNvSpPr>
            <a:spLocks noGrp="1"/>
          </p:cNvSpPr>
          <p:nvPr>
            <p:ph type="sldNum" sz="quarter" idx="5"/>
          </p:nvPr>
        </p:nvSpPr>
        <p:spPr/>
        <p:txBody>
          <a:bodyPr/>
          <a:lstStyle/>
          <a:p>
            <a:fld id="{16C34FB6-3346-4041-B035-848454F7CC9D}" type="slidenum">
              <a:rPr lang="en-GB" smtClean="0"/>
              <a:t>59</a:t>
            </a:fld>
            <a:endParaRPr lang="en-GB"/>
          </a:p>
        </p:txBody>
      </p:sp>
    </p:spTree>
    <p:extLst>
      <p:ext uri="{BB962C8B-B14F-4D97-AF65-F5344CB8AC3E}">
        <p14:creationId xmlns:p14="http://schemas.microsoft.com/office/powerpoint/2010/main" val="3734338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E9CAB-305C-10AE-0B8C-FF512AB27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7ABAE-A382-1F6F-B96C-32457528E81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A6F9387-2303-9385-4A5D-BA6AC33372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purpose of </a:t>
            </a:r>
            <a:r>
              <a:rPr lang="en-US"/>
              <a:t>the quiz questions is to </a:t>
            </a:r>
            <a:r>
              <a:rPr lang="en-GB"/>
              <a:t>generate discussion for the speaker. These are optional</a:t>
            </a:r>
            <a:endParaRPr lang="en-US"/>
          </a:p>
          <a:p>
            <a:endParaRPr lang="en-US"/>
          </a:p>
        </p:txBody>
      </p:sp>
      <p:sp>
        <p:nvSpPr>
          <p:cNvPr id="4" name="Slide Number Placeholder 3">
            <a:extLst>
              <a:ext uri="{FF2B5EF4-FFF2-40B4-BE49-F238E27FC236}">
                <a16:creationId xmlns:a16="http://schemas.microsoft.com/office/drawing/2014/main" id="{D4BE2798-654F-63E9-D05F-9BFF3E22A8DA}"/>
              </a:ext>
            </a:extLst>
          </p:cNvPr>
          <p:cNvSpPr>
            <a:spLocks noGrp="1"/>
          </p:cNvSpPr>
          <p:nvPr>
            <p:ph type="sldNum" sz="quarter" idx="5"/>
          </p:nvPr>
        </p:nvSpPr>
        <p:spPr/>
        <p:txBody>
          <a:bodyPr/>
          <a:lstStyle/>
          <a:p>
            <a:fld id="{16C34FB6-3346-4041-B035-848454F7CC9D}" type="slidenum">
              <a:rPr lang="en-GB" smtClean="0"/>
              <a:t>60</a:t>
            </a:fld>
            <a:endParaRPr lang="en-GB"/>
          </a:p>
        </p:txBody>
      </p:sp>
    </p:spTree>
    <p:extLst>
      <p:ext uri="{BB962C8B-B14F-4D97-AF65-F5344CB8AC3E}">
        <p14:creationId xmlns:p14="http://schemas.microsoft.com/office/powerpoint/2010/main" val="18027843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45279-D8B4-EF5D-A64D-DD8278C55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20755-481E-6424-0656-C0A115CA3D5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108C305-5A58-CB61-19A0-7E4718943CC8}"/>
              </a:ext>
            </a:extLst>
          </p:cNvPr>
          <p:cNvSpPr>
            <a:spLocks noGrp="1"/>
          </p:cNvSpPr>
          <p:nvPr>
            <p:ph type="body" idx="1"/>
          </p:nvPr>
        </p:nvSpPr>
        <p:spPr/>
        <p:txBody>
          <a:bodyPr/>
          <a:lstStyle/>
          <a:p>
            <a:pPr algn="l" rtl="0" fontAlgn="base">
              <a:buNone/>
            </a:pPr>
            <a:r>
              <a:rPr lang="en-US" b="1" i="0" u="none" strike="noStrike">
                <a:solidFill>
                  <a:srgbClr val="000000"/>
                </a:solidFill>
                <a:effectLst/>
              </a:rPr>
              <a:t>Guidance for Deck Usage:</a:t>
            </a:r>
            <a:r>
              <a:rPr lang="en-US" b="0" i="0">
                <a:solidFill>
                  <a:srgbClr val="444444"/>
                </a:solidFill>
                <a:effectLst/>
              </a:rPr>
              <a:t>​</a:t>
            </a:r>
          </a:p>
          <a:p>
            <a:pPr marL="285750" indent="-285750" algn="l" rtl="0" fontAlgn="base">
              <a:buFont typeface="Arial" panose="020B0604020202020204" pitchFamily="34" charset="0"/>
              <a:buChar char="•"/>
            </a:pPr>
            <a:r>
              <a:rPr lang="en-US" b="0" i="0" u="none" strike="noStrike">
                <a:solidFill>
                  <a:srgbClr val="000000"/>
                </a:solidFill>
                <a:effectLst/>
              </a:rPr>
              <a:t>The deck must be presented sequentially and skipping sections is not permitted; all slides are required except for the quiz questions and appendix slides which are optional</a:t>
            </a:r>
          </a:p>
          <a:p>
            <a:pPr marL="285750" indent="-285750" algn="l" rtl="0" fontAlgn="base">
              <a:buFont typeface="Arial" panose="020B0604020202020204" pitchFamily="34" charset="0"/>
              <a:buChar char="•"/>
            </a:pPr>
            <a:r>
              <a:rPr lang="en-US" b="0" i="0" u="none" strike="noStrike">
                <a:solidFill>
                  <a:srgbClr val="000000"/>
                </a:solidFill>
                <a:effectLst/>
              </a:rPr>
              <a:t>The purpose of the quiz questions is to generate discussion for the speaker. These are optional</a:t>
            </a:r>
          </a:p>
          <a:p>
            <a:pPr marL="285750" indent="-285750" algn="l" rtl="0" fontAlgn="base">
              <a:buFont typeface="Arial" panose="020B0604020202020204" pitchFamily="34" charset="0"/>
              <a:buChar char="•"/>
            </a:pPr>
            <a:r>
              <a:rPr lang="en-US" b="0" i="0" u="none" strike="noStrike">
                <a:solidFill>
                  <a:srgbClr val="000000"/>
                </a:solidFill>
                <a:effectLst/>
              </a:rPr>
              <a:t>The slides contained in the appendix section are optional</a:t>
            </a:r>
            <a:endParaRPr lang="en-US" b="0" i="0">
              <a:solidFill>
                <a:srgbClr val="444444"/>
              </a:solidFill>
              <a:effectLst/>
            </a:endParaRPr>
          </a:p>
          <a:p>
            <a:pPr algn="l" rtl="0" fontAlgn="base">
              <a:buNone/>
            </a:pPr>
            <a:r>
              <a:rPr lang="en-US" b="0" i="0">
                <a:solidFill>
                  <a:srgbClr val="444444"/>
                </a:solidFill>
                <a:effectLst/>
              </a:rPr>
              <a:t>​</a:t>
            </a:r>
          </a:p>
          <a:p>
            <a:pPr algn="l" rtl="0" fontAlgn="base"/>
            <a:r>
              <a:rPr lang="en-US" b="1" i="0" u="none" strike="noStrike">
                <a:solidFill>
                  <a:srgbClr val="000000"/>
                </a:solidFill>
                <a:effectLst/>
              </a:rPr>
              <a:t>Guidance for Distribution: </a:t>
            </a:r>
            <a:r>
              <a:rPr lang="en-US" b="0" i="0" u="none" strike="noStrike">
                <a:solidFill>
                  <a:srgbClr val="000000"/>
                </a:solidFill>
                <a:effectLst/>
              </a:rPr>
              <a:t>The distributed version must include all slides. </a:t>
            </a:r>
            <a:endParaRPr lang="en-US"/>
          </a:p>
        </p:txBody>
      </p:sp>
      <p:sp>
        <p:nvSpPr>
          <p:cNvPr id="4" name="Slide Number Placeholder 3">
            <a:extLst>
              <a:ext uri="{FF2B5EF4-FFF2-40B4-BE49-F238E27FC236}">
                <a16:creationId xmlns:a16="http://schemas.microsoft.com/office/drawing/2014/main" id="{DFD341EE-B7B5-5E99-D435-E80830193E3D}"/>
              </a:ext>
            </a:extLst>
          </p:cNvPr>
          <p:cNvSpPr>
            <a:spLocks noGrp="1"/>
          </p:cNvSpPr>
          <p:nvPr>
            <p:ph type="sldNum" sz="quarter" idx="5"/>
          </p:nvPr>
        </p:nvSpPr>
        <p:spPr/>
        <p:txBody>
          <a:bodyPr/>
          <a:lstStyle/>
          <a:p>
            <a:fld id="{16C34FB6-3346-4041-B035-848454F7CC9D}" type="slidenum">
              <a:rPr lang="en-GB" smtClean="0"/>
              <a:t>61</a:t>
            </a:fld>
            <a:endParaRPr lang="en-GB"/>
          </a:p>
        </p:txBody>
      </p:sp>
    </p:spTree>
    <p:extLst>
      <p:ext uri="{BB962C8B-B14F-4D97-AF65-F5344CB8AC3E}">
        <p14:creationId xmlns:p14="http://schemas.microsoft.com/office/powerpoint/2010/main" val="41975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slide" Target="../slides/slide4.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Master" Target="../slideMasters/slideMaster1.xml"/><Relationship Id="rId4" Type="http://schemas.openxmlformats.org/officeDocument/2006/relationships/slide" Target="../slides/slide1.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Master" Target="../slideMasters/slideMaster1.xml"/><Relationship Id="rId5" Type="http://schemas.openxmlformats.org/officeDocument/2006/relationships/slide" Target="../slides/slide1.xml"/><Relationship Id="rId4" Type="http://schemas.openxmlformats.org/officeDocument/2006/relationships/slide" Target="../slides/slide29.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Master" Target="../slideMasters/slideMaster1.xml"/><Relationship Id="rId6" Type="http://schemas.openxmlformats.org/officeDocument/2006/relationships/slide" Target="../slides/slide1.xml"/><Relationship Id="rId5" Type="http://schemas.openxmlformats.org/officeDocument/2006/relationships/slide" Target="../slides/slide30.xml"/><Relationship Id="rId4" Type="http://schemas.openxmlformats.org/officeDocument/2006/relationships/slide" Target="../slides/slide29.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5.xml"/><Relationship Id="rId7" Type="http://schemas.openxmlformats.org/officeDocument/2006/relationships/slide" Target="../slides/slide1.xml"/><Relationship Id="rId2" Type="http://schemas.openxmlformats.org/officeDocument/2006/relationships/slide" Target="../slides/slide4.xml"/><Relationship Id="rId1" Type="http://schemas.openxmlformats.org/officeDocument/2006/relationships/slideMaster" Target="../slideMasters/slideMaster1.xml"/><Relationship Id="rId6" Type="http://schemas.openxmlformats.org/officeDocument/2006/relationships/slide" Target="../slides/slide33.xml"/><Relationship Id="rId5" Type="http://schemas.openxmlformats.org/officeDocument/2006/relationships/slide" Target="../slides/slide30.xml"/><Relationship Id="rId4" Type="http://schemas.openxmlformats.org/officeDocument/2006/relationships/slide" Target="../slides/slide29.xml"/></Relationships>
</file>

<file path=ppt/slideLayouts/_rels/slideLayout10.xml.rels><?xml version="1.0" encoding="UTF-8" standalone="yes"?>
<Relationships xmlns="http://schemas.openxmlformats.org/package/2006/relationships"><Relationship Id="rId8" Type="http://schemas.openxmlformats.org/officeDocument/2006/relationships/slide" Target="../slides/slide1.xml"/><Relationship Id="rId3" Type="http://schemas.openxmlformats.org/officeDocument/2006/relationships/slide" Target="../slides/slide5.xml"/><Relationship Id="rId7" Type="http://schemas.openxmlformats.org/officeDocument/2006/relationships/slide" Target="../slides/slide35.xml"/><Relationship Id="rId2" Type="http://schemas.openxmlformats.org/officeDocument/2006/relationships/slide" Target="../slides/slide4.xml"/><Relationship Id="rId1" Type="http://schemas.openxmlformats.org/officeDocument/2006/relationships/slideMaster" Target="../slideMasters/slideMaster1.xml"/><Relationship Id="rId6" Type="http://schemas.openxmlformats.org/officeDocument/2006/relationships/slide" Target="../slides/slide33.xml"/><Relationship Id="rId5" Type="http://schemas.openxmlformats.org/officeDocument/2006/relationships/slide" Target="../slides/slide30.xml"/><Relationship Id="rId4" Type="http://schemas.openxmlformats.org/officeDocument/2006/relationships/slide" Target="../slides/slide29.xml"/></Relationships>
</file>

<file path=ppt/slideLayouts/_rels/slideLayout11.xml.rels><?xml version="1.0" encoding="UTF-8" standalone="yes"?>
<Relationships xmlns="http://schemas.openxmlformats.org/package/2006/relationships"><Relationship Id="rId8" Type="http://schemas.openxmlformats.org/officeDocument/2006/relationships/slide" Target="../slides/slide38.xml"/><Relationship Id="rId3" Type="http://schemas.openxmlformats.org/officeDocument/2006/relationships/slide" Target="../slides/slide5.xml"/><Relationship Id="rId7" Type="http://schemas.openxmlformats.org/officeDocument/2006/relationships/slide" Target="../slides/slide35.xml"/><Relationship Id="rId2" Type="http://schemas.openxmlformats.org/officeDocument/2006/relationships/slide" Target="../slides/slide4.xml"/><Relationship Id="rId1" Type="http://schemas.openxmlformats.org/officeDocument/2006/relationships/slideMaster" Target="../slideMasters/slideMaster1.xml"/><Relationship Id="rId6" Type="http://schemas.openxmlformats.org/officeDocument/2006/relationships/slide" Target="../slides/slide33.xml"/><Relationship Id="rId5" Type="http://schemas.openxmlformats.org/officeDocument/2006/relationships/slide" Target="../slides/slide30.xml"/><Relationship Id="rId4" Type="http://schemas.openxmlformats.org/officeDocument/2006/relationships/slide" Target="../slides/slide29.xml"/><Relationship Id="rId9" Type="http://schemas.openxmlformats.org/officeDocument/2006/relationships/slide" Target="../slides/slide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Curve">
            <a:extLst>
              <a:ext uri="{FF2B5EF4-FFF2-40B4-BE49-F238E27FC236}">
                <a16:creationId xmlns:a16="http://schemas.microsoft.com/office/drawing/2014/main" id="{3C359C4F-410A-EC2A-4B6B-1EC63EC3C3CA}"/>
              </a:ext>
            </a:extLst>
          </p:cNvPr>
          <p:cNvSpPr/>
          <p:nvPr userDrawn="1"/>
        </p:nvSpPr>
        <p:spPr>
          <a:xfrm>
            <a:off x="0" y="-12700"/>
            <a:ext cx="1879247" cy="6870700"/>
          </a:xfrm>
          <a:custGeom>
            <a:avLst/>
            <a:gdLst>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752" h="6870700">
                <a:moveTo>
                  <a:pt x="0" y="12700"/>
                </a:moveTo>
                <a:lnTo>
                  <a:pt x="1680752" y="0"/>
                </a:lnTo>
                <a:cubicBezTo>
                  <a:pt x="439550" y="1200150"/>
                  <a:pt x="218085" y="4470400"/>
                  <a:pt x="1452152" y="6870700"/>
                </a:cubicBezTo>
                <a:lnTo>
                  <a:pt x="0" y="6870700"/>
                </a:lnTo>
                <a:lnTo>
                  <a:pt x="0" y="12700"/>
                </a:lnTo>
                <a:close/>
              </a:path>
            </a:pathLst>
          </a:custGeom>
          <a:solidFill>
            <a:srgbClr val="121E3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2" name="Title 1">
            <a:extLst>
              <a:ext uri="{FF2B5EF4-FFF2-40B4-BE49-F238E27FC236}">
                <a16:creationId xmlns:a16="http://schemas.microsoft.com/office/drawing/2014/main" id="{9C708C8E-F4F0-39AE-9244-119E23B3C69F}"/>
              </a:ext>
            </a:extLst>
          </p:cNvPr>
          <p:cNvSpPr>
            <a:spLocks noGrp="1"/>
          </p:cNvSpPr>
          <p:nvPr>
            <p:ph type="ctrTitle"/>
          </p:nvPr>
        </p:nvSpPr>
        <p:spPr>
          <a:xfrm>
            <a:off x="1366520" y="1442085"/>
            <a:ext cx="10080000" cy="1813877"/>
          </a:xfrm>
        </p:spPr>
        <p:txBody>
          <a:bodyPr anchor="b"/>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6EA52A85-72AB-C862-A4EA-FDB9113FF6A8}"/>
              </a:ext>
            </a:extLst>
          </p:cNvPr>
          <p:cNvSpPr>
            <a:spLocks noGrp="1"/>
          </p:cNvSpPr>
          <p:nvPr>
            <p:ph type="subTitle" idx="1"/>
          </p:nvPr>
        </p:nvSpPr>
        <p:spPr>
          <a:xfrm>
            <a:off x="1366520" y="3602038"/>
            <a:ext cx="10080000" cy="1655762"/>
          </a:xfrm>
        </p:spPr>
        <p:txBody>
          <a:bodyPr/>
          <a:lstStyle>
            <a:lvl1pPr marL="0" indent="0" algn="l">
              <a:buNone/>
              <a:defRPr sz="24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47F9ED-FD60-DBE3-A6A0-D02F7825AE8D}"/>
              </a:ext>
            </a:extLst>
          </p:cNvPr>
          <p:cNvSpPr>
            <a:spLocks noGrp="1"/>
          </p:cNvSpPr>
          <p:nvPr>
            <p:ph type="dt" sz="half" idx="10"/>
          </p:nvPr>
        </p:nvSpPr>
        <p:spPr>
          <a:xfrm>
            <a:off x="838200" y="6356350"/>
            <a:ext cx="2743200" cy="365125"/>
          </a:xfrm>
          <a:prstGeom prst="rect">
            <a:avLst/>
          </a:prstGeom>
        </p:spPr>
        <p:txBody>
          <a:bodyPr/>
          <a:lstStyle/>
          <a:p>
            <a:fld id="{C0E5EACF-E3A7-45A8-8D3F-7217E723A4B3}" type="datetimeFigureOut">
              <a:rPr lang="en-US" smtClean="0"/>
              <a:t>10/19/2026</a:t>
            </a:fld>
            <a:endParaRPr lang="en-US"/>
          </a:p>
        </p:txBody>
      </p:sp>
      <p:sp>
        <p:nvSpPr>
          <p:cNvPr id="5" name="Footer Placeholder 4">
            <a:extLst>
              <a:ext uri="{FF2B5EF4-FFF2-40B4-BE49-F238E27FC236}">
                <a16:creationId xmlns:a16="http://schemas.microsoft.com/office/drawing/2014/main" id="{B600959B-7F13-A071-1082-966C66B2A9D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372D790-52AD-A955-4ED9-1A518696D513}"/>
              </a:ext>
            </a:extLst>
          </p:cNvPr>
          <p:cNvSpPr>
            <a:spLocks noGrp="1"/>
          </p:cNvSpPr>
          <p:nvPr>
            <p:ph type="sldNum" sz="quarter" idx="12"/>
          </p:nvPr>
        </p:nvSpPr>
        <p:spPr>
          <a:xfrm>
            <a:off x="8610600" y="6356350"/>
            <a:ext cx="2743200" cy="365125"/>
          </a:xfrm>
          <a:prstGeom prst="rect">
            <a:avLst/>
          </a:prstGeom>
        </p:spPr>
        <p:txBody>
          <a:bodyPr/>
          <a:lstStyle/>
          <a:p>
            <a:fld id="{70384A79-53AF-435F-B175-41B48CCCBD8E}" type="slidenum">
              <a:rPr lang="en-US" smtClean="0"/>
              <a:t>‹#›</a:t>
            </a:fld>
            <a:endParaRPr lang="en-US"/>
          </a:p>
        </p:txBody>
      </p:sp>
    </p:spTree>
    <p:extLst>
      <p:ext uri="{BB962C8B-B14F-4D97-AF65-F5344CB8AC3E}">
        <p14:creationId xmlns:p14="http://schemas.microsoft.com/office/powerpoint/2010/main" val="2103169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6D32B-09FE-FC1F-0793-519E134FC3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15084B-93D8-E0BE-F535-62EB5868B2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7DBABE-1537-593B-BEF9-9DE72D2F091A}"/>
              </a:ext>
            </a:extLst>
          </p:cNvPr>
          <p:cNvSpPr>
            <a:spLocks noGrp="1"/>
          </p:cNvSpPr>
          <p:nvPr>
            <p:ph type="dt" sz="half" idx="10"/>
          </p:nvPr>
        </p:nvSpPr>
        <p:spPr>
          <a:xfrm>
            <a:off x="838200" y="6356350"/>
            <a:ext cx="2743200" cy="365125"/>
          </a:xfrm>
          <a:prstGeom prst="rect">
            <a:avLst/>
          </a:prstGeom>
        </p:spPr>
        <p:txBody>
          <a:bodyPr/>
          <a:lstStyle/>
          <a:p>
            <a:fld id="{C0E5EACF-E3A7-45A8-8D3F-7217E723A4B3}" type="datetimeFigureOut">
              <a:rPr lang="en-US" smtClean="0"/>
              <a:t>10/19/2026</a:t>
            </a:fld>
            <a:endParaRPr lang="en-US"/>
          </a:p>
        </p:txBody>
      </p:sp>
      <p:sp>
        <p:nvSpPr>
          <p:cNvPr id="5" name="Footer Placeholder 4">
            <a:extLst>
              <a:ext uri="{FF2B5EF4-FFF2-40B4-BE49-F238E27FC236}">
                <a16:creationId xmlns:a16="http://schemas.microsoft.com/office/drawing/2014/main" id="{D8E1C3F7-E573-95B6-87F7-A5101FF00F9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93E8CDA-A100-663F-68A3-F5A4772EAB44}"/>
              </a:ext>
            </a:extLst>
          </p:cNvPr>
          <p:cNvSpPr>
            <a:spLocks noGrp="1"/>
          </p:cNvSpPr>
          <p:nvPr>
            <p:ph type="sldNum" sz="quarter" idx="12"/>
          </p:nvPr>
        </p:nvSpPr>
        <p:spPr>
          <a:xfrm>
            <a:off x="8610600" y="6356350"/>
            <a:ext cx="2743200" cy="365125"/>
          </a:xfrm>
          <a:prstGeom prst="rect">
            <a:avLst/>
          </a:prstGeom>
        </p:spPr>
        <p:txBody>
          <a:bodyPr/>
          <a:lstStyle/>
          <a:p>
            <a:fld id="{70384A79-53AF-435F-B175-41B48CCCBD8E}" type="slidenum">
              <a:rPr lang="en-US" smtClean="0"/>
              <a:t>‹#›</a:t>
            </a:fld>
            <a:endParaRPr lang="en-US"/>
          </a:p>
        </p:txBody>
      </p:sp>
    </p:spTree>
    <p:extLst>
      <p:ext uri="{BB962C8B-B14F-4D97-AF65-F5344CB8AC3E}">
        <p14:creationId xmlns:p14="http://schemas.microsoft.com/office/powerpoint/2010/main" val="4174665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No Se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F3548-7D61-A232-552A-5773752FBA9F}"/>
              </a:ext>
            </a:extLst>
          </p:cNvPr>
          <p:cNvSpPr>
            <a:spLocks noGrp="1"/>
          </p:cNvSpPr>
          <p:nvPr>
            <p:ph type="title"/>
          </p:nvPr>
        </p:nvSpPr>
        <p:spPr>
          <a:xfrm>
            <a:off x="1743075" y="177891"/>
            <a:ext cx="10249022" cy="533205"/>
          </a:xfrm>
        </p:spPr>
        <p:txBody>
          <a:bodyPr lIns="0" tIns="72000" rIns="72000" bIns="72000">
            <a:noAutofit/>
          </a:bodyPr>
          <a:lstStyle>
            <a:lvl1pPr>
              <a:defRPr sz="2800"/>
            </a:lvl1pPr>
          </a:lstStyle>
          <a:p>
            <a:r>
              <a:rPr lang="en-US"/>
              <a:t>Click to edit Master title style</a:t>
            </a:r>
          </a:p>
        </p:txBody>
      </p:sp>
      <p:sp>
        <p:nvSpPr>
          <p:cNvPr id="6" name="!!Bottom Stripe">
            <a:extLst>
              <a:ext uri="{FF2B5EF4-FFF2-40B4-BE49-F238E27FC236}">
                <a16:creationId xmlns:a16="http://schemas.microsoft.com/office/drawing/2014/main" id="{4075778F-4F76-145C-E1AA-63ADF5C85752}"/>
              </a:ext>
            </a:extLst>
          </p:cNvPr>
          <p:cNvSpPr/>
          <p:nvPr userDrawn="1"/>
        </p:nvSpPr>
        <p:spPr>
          <a:xfrm>
            <a:off x="1148080" y="5897183"/>
            <a:ext cx="11043920" cy="648000"/>
          </a:xfrm>
          <a:prstGeom prst="rect">
            <a:avLst/>
          </a:prstGeom>
          <a:gradFill flip="none" rotWithShape="1">
            <a:gsLst>
              <a:gs pos="0">
                <a:schemeClr val="accent2">
                  <a:lumMod val="20000"/>
                  <a:lumOff val="80000"/>
                  <a:alpha val="0"/>
                </a:schemeClr>
              </a:gs>
              <a:gs pos="75000">
                <a:schemeClr val="accent2">
                  <a:lumMod val="20000"/>
                  <a:lumOff val="80000"/>
                </a:schemeClr>
              </a:gs>
            </a:gsLst>
            <a:lin ang="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0" rIns="2736000" rtlCol="0" anchor="ctr"/>
          <a:lstStyle/>
          <a:p>
            <a:pPr marL="5461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717074"/>
              </a:solidFill>
              <a:effectLst/>
              <a:uLnTx/>
              <a:uFillTx/>
              <a:latin typeface="Arial"/>
              <a:ea typeface="+mn-ea"/>
              <a:cs typeface="+mn-cs"/>
            </a:endParaRPr>
          </a:p>
        </p:txBody>
      </p:sp>
      <p:sp>
        <p:nvSpPr>
          <p:cNvPr id="7" name="Curve">
            <a:extLst>
              <a:ext uri="{FF2B5EF4-FFF2-40B4-BE49-F238E27FC236}">
                <a16:creationId xmlns:a16="http://schemas.microsoft.com/office/drawing/2014/main" id="{904AA997-A65B-A12B-7580-7906FDF266D5}"/>
              </a:ext>
            </a:extLst>
          </p:cNvPr>
          <p:cNvSpPr/>
          <p:nvPr userDrawn="1"/>
        </p:nvSpPr>
        <p:spPr>
          <a:xfrm>
            <a:off x="0" y="-12700"/>
            <a:ext cx="1879247" cy="6870700"/>
          </a:xfrm>
          <a:custGeom>
            <a:avLst/>
            <a:gdLst>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752" h="6870700">
                <a:moveTo>
                  <a:pt x="0" y="12700"/>
                </a:moveTo>
                <a:lnTo>
                  <a:pt x="1680752" y="0"/>
                </a:lnTo>
                <a:cubicBezTo>
                  <a:pt x="439550" y="1200150"/>
                  <a:pt x="218085" y="4470400"/>
                  <a:pt x="1452152" y="6870700"/>
                </a:cubicBezTo>
                <a:lnTo>
                  <a:pt x="0" y="6870700"/>
                </a:lnTo>
                <a:lnTo>
                  <a:pt x="0" y="12700"/>
                </a:lnTo>
                <a:close/>
              </a:path>
            </a:pathLst>
          </a:custGeom>
          <a:solidFill>
            <a:srgbClr val="121E3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grpSp>
        <p:nvGrpSpPr>
          <p:cNvPr id="34" name="!!Home BTN">
            <a:extLst>
              <a:ext uri="{FF2B5EF4-FFF2-40B4-BE49-F238E27FC236}">
                <a16:creationId xmlns:a16="http://schemas.microsoft.com/office/drawing/2014/main" id="{02A1E751-6EB6-DDB5-755A-825F6B05850C}"/>
              </a:ext>
            </a:extLst>
          </p:cNvPr>
          <p:cNvGrpSpPr/>
          <p:nvPr userDrawn="1"/>
        </p:nvGrpSpPr>
        <p:grpSpPr>
          <a:xfrm>
            <a:off x="10424476" y="5987183"/>
            <a:ext cx="468000" cy="468000"/>
            <a:chOff x="10493988" y="5969183"/>
            <a:chExt cx="432000" cy="432000"/>
          </a:xfrm>
        </p:grpSpPr>
        <p:sp>
          <p:nvSpPr>
            <p:cNvPr id="35" name="Home">
              <a:extLst>
                <a:ext uri="{FF2B5EF4-FFF2-40B4-BE49-F238E27FC236}">
                  <a16:creationId xmlns:a16="http://schemas.microsoft.com/office/drawing/2014/main" id="{78FF5338-71E4-10B0-27FC-6CB29968F408}"/>
                </a:ext>
              </a:extLst>
            </p:cNvPr>
            <p:cNvSpPr>
              <a:spLocks noChangeAspect="1"/>
            </p:cNvSpPr>
            <p:nvPr/>
          </p:nvSpPr>
          <p:spPr>
            <a:xfrm>
              <a:off x="10493988" y="5969183"/>
              <a:ext cx="432000" cy="432000"/>
            </a:xfrm>
            <a:prstGeom prst="ellipse">
              <a:avLst/>
            </a:prstGeom>
            <a:solidFill>
              <a:srgbClr val="203661"/>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C376B52A-8E95-C532-70D2-0000C1495760}"/>
                </a:ext>
              </a:extLst>
            </p:cNvPr>
            <p:cNvSpPr/>
            <p:nvPr/>
          </p:nvSpPr>
          <p:spPr>
            <a:xfrm>
              <a:off x="10595519" y="6052692"/>
              <a:ext cx="228938" cy="114468"/>
            </a:xfrm>
            <a:custGeom>
              <a:avLst/>
              <a:gdLst>
                <a:gd name="connsiteX0" fmla="*/ 0 w 285019"/>
                <a:gd name="connsiteY0" fmla="*/ 142510 h 142509"/>
                <a:gd name="connsiteX1" fmla="*/ 142510 w 285019"/>
                <a:gd name="connsiteY1" fmla="*/ 0 h 142509"/>
                <a:gd name="connsiteX2" fmla="*/ 285019 w 285019"/>
                <a:gd name="connsiteY2" fmla="*/ 142510 h 142509"/>
              </a:gdLst>
              <a:ahLst/>
              <a:cxnLst>
                <a:cxn ang="0">
                  <a:pos x="connsiteX0" y="connsiteY0"/>
                </a:cxn>
                <a:cxn ang="0">
                  <a:pos x="connsiteX1" y="connsiteY1"/>
                </a:cxn>
                <a:cxn ang="0">
                  <a:pos x="connsiteX2" y="connsiteY2"/>
                </a:cxn>
              </a:cxnLst>
              <a:rect l="l" t="t" r="r" b="b"/>
              <a:pathLst>
                <a:path w="285019" h="142509">
                  <a:moveTo>
                    <a:pt x="0" y="142510"/>
                  </a:moveTo>
                  <a:lnTo>
                    <a:pt x="142510" y="0"/>
                  </a:lnTo>
                  <a:lnTo>
                    <a:pt x="285019" y="142510"/>
                  </a:lnTo>
                </a:path>
              </a:pathLst>
            </a:custGeom>
            <a:noFill/>
            <a:ln w="12700" cap="rnd">
              <a:solidFill>
                <a:schemeClr val="accent3"/>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FD6A5D1F-3A4F-E5FD-F282-AD30047EB949}"/>
                </a:ext>
              </a:extLst>
            </p:cNvPr>
            <p:cNvSpPr/>
            <p:nvPr/>
          </p:nvSpPr>
          <p:spPr>
            <a:xfrm>
              <a:off x="10614593" y="6148086"/>
              <a:ext cx="190767" cy="133542"/>
            </a:xfrm>
            <a:custGeom>
              <a:avLst/>
              <a:gdLst>
                <a:gd name="connsiteX0" fmla="*/ 0 w 237498"/>
                <a:gd name="connsiteY0" fmla="*/ 0 h 166256"/>
                <a:gd name="connsiteX1" fmla="*/ 0 w 237498"/>
                <a:gd name="connsiteY1" fmla="*/ 166257 h 166256"/>
                <a:gd name="connsiteX2" fmla="*/ 237499 w 237498"/>
                <a:gd name="connsiteY2" fmla="*/ 166257 h 166256"/>
                <a:gd name="connsiteX3" fmla="*/ 237499 w 237498"/>
                <a:gd name="connsiteY3" fmla="*/ 0 h 166256"/>
              </a:gdLst>
              <a:ahLst/>
              <a:cxnLst>
                <a:cxn ang="0">
                  <a:pos x="connsiteX0" y="connsiteY0"/>
                </a:cxn>
                <a:cxn ang="0">
                  <a:pos x="connsiteX1" y="connsiteY1"/>
                </a:cxn>
                <a:cxn ang="0">
                  <a:pos x="connsiteX2" y="connsiteY2"/>
                </a:cxn>
                <a:cxn ang="0">
                  <a:pos x="connsiteX3" y="connsiteY3"/>
                </a:cxn>
              </a:cxnLst>
              <a:rect l="l" t="t" r="r" b="b"/>
              <a:pathLst>
                <a:path w="237498" h="166256">
                  <a:moveTo>
                    <a:pt x="0" y="0"/>
                  </a:moveTo>
                  <a:lnTo>
                    <a:pt x="0" y="166257"/>
                  </a:lnTo>
                  <a:lnTo>
                    <a:pt x="237499" y="166257"/>
                  </a:lnTo>
                  <a:lnTo>
                    <a:pt x="237499" y="0"/>
                  </a:lnTo>
                </a:path>
              </a:pathLst>
            </a:custGeom>
            <a:noFill/>
            <a:ln w="12700" cap="rnd">
              <a:solidFill>
                <a:schemeClr val="accent3"/>
              </a:solidFill>
              <a:prstDash val="solid"/>
              <a:round/>
            </a:ln>
          </p:spPr>
          <p:txBody>
            <a:bodyPr rtlCol="0" anchor="ctr"/>
            <a:lstStyle/>
            <a:p>
              <a:endParaRPr lang="en-US"/>
            </a:p>
          </p:txBody>
        </p:sp>
        <p:sp>
          <p:nvSpPr>
            <p:cNvPr id="38" name="Freeform: Shape 37">
              <a:extLst>
                <a:ext uri="{FF2B5EF4-FFF2-40B4-BE49-F238E27FC236}">
                  <a16:creationId xmlns:a16="http://schemas.microsoft.com/office/drawing/2014/main" id="{C5E22996-5F5F-7337-F17B-8BFFA5285405}"/>
                </a:ext>
              </a:extLst>
            </p:cNvPr>
            <p:cNvSpPr/>
            <p:nvPr/>
          </p:nvSpPr>
          <p:spPr>
            <a:xfrm>
              <a:off x="10680151" y="6190764"/>
              <a:ext cx="59697" cy="90863"/>
            </a:xfrm>
            <a:custGeom>
              <a:avLst/>
              <a:gdLst>
                <a:gd name="connsiteX0" fmla="*/ 0 w 74320"/>
                <a:gd name="connsiteY0" fmla="*/ 113123 h 113122"/>
                <a:gd name="connsiteX1" fmla="*/ 0 w 74320"/>
                <a:gd name="connsiteY1" fmla="*/ 0 h 113122"/>
                <a:gd name="connsiteX2" fmla="*/ 74320 w 74320"/>
                <a:gd name="connsiteY2" fmla="*/ 0 h 113122"/>
                <a:gd name="connsiteX3" fmla="*/ 74320 w 74320"/>
                <a:gd name="connsiteY3" fmla="*/ 113123 h 113122"/>
              </a:gdLst>
              <a:ahLst/>
              <a:cxnLst>
                <a:cxn ang="0">
                  <a:pos x="connsiteX0" y="connsiteY0"/>
                </a:cxn>
                <a:cxn ang="0">
                  <a:pos x="connsiteX1" y="connsiteY1"/>
                </a:cxn>
                <a:cxn ang="0">
                  <a:pos x="connsiteX2" y="connsiteY2"/>
                </a:cxn>
                <a:cxn ang="0">
                  <a:pos x="connsiteX3" y="connsiteY3"/>
                </a:cxn>
              </a:cxnLst>
              <a:rect l="l" t="t" r="r" b="b"/>
              <a:pathLst>
                <a:path w="74320" h="113122">
                  <a:moveTo>
                    <a:pt x="0" y="113123"/>
                  </a:moveTo>
                  <a:lnTo>
                    <a:pt x="0" y="0"/>
                  </a:lnTo>
                  <a:lnTo>
                    <a:pt x="74320" y="0"/>
                  </a:lnTo>
                  <a:lnTo>
                    <a:pt x="74320" y="113123"/>
                  </a:lnTo>
                </a:path>
              </a:pathLst>
            </a:custGeom>
            <a:noFill/>
            <a:ln w="12700" cap="rnd">
              <a:solidFill>
                <a:schemeClr val="accent3"/>
              </a:solidFill>
              <a:prstDash val="solid"/>
              <a:round/>
            </a:ln>
          </p:spPr>
          <p:txBody>
            <a:bodyPr rtlCol="0" anchor="ctr"/>
            <a:lstStyle/>
            <a:p>
              <a:endParaRPr lang="en-US"/>
            </a:p>
          </p:txBody>
        </p:sp>
        <p:sp>
          <p:nvSpPr>
            <p:cNvPr id="39" name="Hitbox">
              <a:extLst>
                <a:ext uri="{FF2B5EF4-FFF2-40B4-BE49-F238E27FC236}">
                  <a16:creationId xmlns:a16="http://schemas.microsoft.com/office/drawing/2014/main" id="{E7A8514E-83E0-9456-9B7A-C4A0926BA652}"/>
                </a:ext>
              </a:extLst>
            </p:cNvPr>
            <p:cNvSpPr>
              <a:spLocks noChangeAspect="1"/>
            </p:cNvSpPr>
            <p:nvPr/>
          </p:nvSpPr>
          <p:spPr>
            <a:xfrm>
              <a:off x="10493988" y="5969183"/>
              <a:ext cx="432000" cy="432000"/>
            </a:xfrm>
            <a:prstGeom prst="ellipse">
              <a:avLst/>
            </a:prstGeom>
            <a:solidFill>
              <a:srgbClr val="FF00FF">
                <a:alpha val="0"/>
              </a:srgbClr>
            </a:solidFill>
            <a:ln w="28575">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grpSp>
      <p:sp>
        <p:nvSpPr>
          <p:cNvPr id="41" name="!!Back BTN">
            <a:hlinkClick r:id="" action="ppaction://hlinkshowjump?jump=previousslide"/>
            <a:extLst>
              <a:ext uri="{FF2B5EF4-FFF2-40B4-BE49-F238E27FC236}">
                <a16:creationId xmlns:a16="http://schemas.microsoft.com/office/drawing/2014/main" id="{A03D9DC5-8D10-616D-C61A-93892AE512AA}"/>
              </a:ext>
            </a:extLst>
          </p:cNvPr>
          <p:cNvSpPr/>
          <p:nvPr userDrawn="1"/>
        </p:nvSpPr>
        <p:spPr>
          <a:xfrm rot="16200000">
            <a:off x="9686446" y="5628113"/>
            <a:ext cx="432000" cy="1186141"/>
          </a:xfrm>
          <a:custGeom>
            <a:avLst/>
            <a:gdLst>
              <a:gd name="connsiteX0" fmla="*/ 432000 w 432000"/>
              <a:gd name="connsiteY0" fmla="*/ 216000 h 1186141"/>
              <a:gd name="connsiteX1" fmla="*/ 432000 w 432000"/>
              <a:gd name="connsiteY1" fmla="*/ 1186085 h 1186141"/>
              <a:gd name="connsiteX2" fmla="*/ 408057 w 432000"/>
              <a:gd name="connsiteY2" fmla="*/ 1157067 h 1186141"/>
              <a:gd name="connsiteX3" fmla="*/ 216023 w 432000"/>
              <a:gd name="connsiteY3" fmla="*/ 1077523 h 1186141"/>
              <a:gd name="connsiteX4" fmla="*/ 23988 w 432000"/>
              <a:gd name="connsiteY4" fmla="*/ 1157067 h 1186141"/>
              <a:gd name="connsiteX5" fmla="*/ 0 w 432000"/>
              <a:gd name="connsiteY5" fmla="*/ 1186141 h 1186141"/>
              <a:gd name="connsiteX6" fmla="*/ 0 w 432000"/>
              <a:gd name="connsiteY6" fmla="*/ 216000 h 1186141"/>
              <a:gd name="connsiteX7" fmla="*/ 216000 w 432000"/>
              <a:gd name="connsiteY7" fmla="*/ 0 h 1186141"/>
              <a:gd name="connsiteX8" fmla="*/ 432000 w 432000"/>
              <a:gd name="connsiteY8" fmla="*/ 216000 h 118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000" h="1186141">
                <a:moveTo>
                  <a:pt x="432000" y="216000"/>
                </a:moveTo>
                <a:lnTo>
                  <a:pt x="432000" y="1186085"/>
                </a:lnTo>
                <a:lnTo>
                  <a:pt x="408057" y="1157067"/>
                </a:lnTo>
                <a:cubicBezTo>
                  <a:pt x="358911" y="1107921"/>
                  <a:pt x="291017" y="1077523"/>
                  <a:pt x="216023" y="1077523"/>
                </a:cubicBezTo>
                <a:cubicBezTo>
                  <a:pt x="141029" y="1077523"/>
                  <a:pt x="73134" y="1107921"/>
                  <a:pt x="23988" y="1157067"/>
                </a:cubicBezTo>
                <a:lnTo>
                  <a:pt x="0" y="1186141"/>
                </a:lnTo>
                <a:lnTo>
                  <a:pt x="0" y="216000"/>
                </a:lnTo>
                <a:cubicBezTo>
                  <a:pt x="0" y="96706"/>
                  <a:pt x="96706" y="0"/>
                  <a:pt x="216000" y="0"/>
                </a:cubicBezTo>
                <a:cubicBezTo>
                  <a:pt x="335294" y="0"/>
                  <a:pt x="432000" y="96706"/>
                  <a:pt x="432000" y="216000"/>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b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r>
              <a:rPr kumimoji="0" lang="en-US" sz="1600" b="0"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 </a:t>
            </a:r>
            <a:r>
              <a:rPr kumimoji="0" lang="en-US" sz="1600" b="0" i="0" u="none" strike="noStrike" kern="1200" cap="none" spc="0" normalizeH="0" baseline="0" noProof="0">
                <a:ln>
                  <a:noFill/>
                </a:ln>
                <a:solidFill>
                  <a:prstClr val="white"/>
                </a:solidFill>
                <a:effectLst/>
                <a:uLnTx/>
                <a:uFillTx/>
                <a:latin typeface="Arial"/>
                <a:ea typeface="+mn-ea"/>
                <a:cs typeface="+mn-cs"/>
              </a:rPr>
              <a:t>BACK</a:t>
            </a:r>
          </a:p>
        </p:txBody>
      </p:sp>
      <p:sp>
        <p:nvSpPr>
          <p:cNvPr id="42" name="!!Next BTN">
            <a:hlinkClick r:id="" action="ppaction://hlinkshowjump?jump=nextslide"/>
            <a:extLst>
              <a:ext uri="{FF2B5EF4-FFF2-40B4-BE49-F238E27FC236}">
                <a16:creationId xmlns:a16="http://schemas.microsoft.com/office/drawing/2014/main" id="{4C079F7D-2E3F-1F18-BA11-3A272B488E30}"/>
              </a:ext>
            </a:extLst>
          </p:cNvPr>
          <p:cNvSpPr/>
          <p:nvPr userDrawn="1"/>
        </p:nvSpPr>
        <p:spPr>
          <a:xfrm rot="16200000">
            <a:off x="11198507" y="5628112"/>
            <a:ext cx="432000" cy="1186142"/>
          </a:xfrm>
          <a:custGeom>
            <a:avLst/>
            <a:gdLst>
              <a:gd name="connsiteX0" fmla="*/ 432000 w 432000"/>
              <a:gd name="connsiteY0" fmla="*/ 56 h 1186142"/>
              <a:gd name="connsiteX1" fmla="*/ 432000 w 432000"/>
              <a:gd name="connsiteY1" fmla="*/ 970142 h 1186142"/>
              <a:gd name="connsiteX2" fmla="*/ 216000 w 432000"/>
              <a:gd name="connsiteY2" fmla="*/ 1186142 h 1186142"/>
              <a:gd name="connsiteX3" fmla="*/ 0 w 432000"/>
              <a:gd name="connsiteY3" fmla="*/ 970142 h 1186142"/>
              <a:gd name="connsiteX4" fmla="*/ 0 w 432000"/>
              <a:gd name="connsiteY4" fmla="*/ 0 h 1186142"/>
              <a:gd name="connsiteX5" fmla="*/ 23989 w 432000"/>
              <a:gd name="connsiteY5" fmla="*/ 29075 h 1186142"/>
              <a:gd name="connsiteX6" fmla="*/ 216023 w 432000"/>
              <a:gd name="connsiteY6" fmla="*/ 108618 h 1186142"/>
              <a:gd name="connsiteX7" fmla="*/ 408058 w 432000"/>
              <a:gd name="connsiteY7" fmla="*/ 29075 h 118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2000" h="1186142">
                <a:moveTo>
                  <a:pt x="432000" y="56"/>
                </a:moveTo>
                <a:lnTo>
                  <a:pt x="432000" y="970142"/>
                </a:lnTo>
                <a:cubicBezTo>
                  <a:pt x="432000" y="1089436"/>
                  <a:pt x="335294" y="1186142"/>
                  <a:pt x="216000" y="1186142"/>
                </a:cubicBezTo>
                <a:cubicBezTo>
                  <a:pt x="96706" y="1186142"/>
                  <a:pt x="0" y="1089436"/>
                  <a:pt x="0" y="970142"/>
                </a:cubicBezTo>
                <a:lnTo>
                  <a:pt x="0" y="0"/>
                </a:lnTo>
                <a:lnTo>
                  <a:pt x="23989" y="29075"/>
                </a:lnTo>
                <a:cubicBezTo>
                  <a:pt x="73135" y="78221"/>
                  <a:pt x="141029" y="108618"/>
                  <a:pt x="216023" y="108618"/>
                </a:cubicBezTo>
                <a:cubicBezTo>
                  <a:pt x="291017" y="108618"/>
                  <a:pt x="358912" y="78221"/>
                  <a:pt x="408058" y="29075"/>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t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mn-cs"/>
              </a:rPr>
              <a:t>NEXT </a:t>
            </a: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endParaRPr kumimoji="0" lang="en-US" sz="1600" b="0" i="0" u="none" strike="noStrike" kern="1200" cap="none" spc="0" normalizeH="0" baseline="0" noProof="0">
              <a:ln>
                <a:noFill/>
              </a:ln>
              <a:solidFill>
                <a:schemeClr val="accent3"/>
              </a:solidFill>
              <a:effectLst/>
              <a:uLnTx/>
              <a:uFillTx/>
              <a:latin typeface="Arial"/>
              <a:ea typeface="+mn-ea"/>
              <a:cs typeface="+mn-cs"/>
            </a:endParaRPr>
          </a:p>
        </p:txBody>
      </p:sp>
      <p:sp>
        <p:nvSpPr>
          <p:cNvPr id="55" name="Text Placeholder 54">
            <a:extLst>
              <a:ext uri="{FF2B5EF4-FFF2-40B4-BE49-F238E27FC236}">
                <a16:creationId xmlns:a16="http://schemas.microsoft.com/office/drawing/2014/main" id="{113CBD78-A37B-AAE0-5440-170C535D1CCA}"/>
              </a:ext>
            </a:extLst>
          </p:cNvPr>
          <p:cNvSpPr>
            <a:spLocks noGrp="1"/>
          </p:cNvSpPr>
          <p:nvPr>
            <p:ph type="body" sz="quarter" idx="12"/>
          </p:nvPr>
        </p:nvSpPr>
        <p:spPr>
          <a:xfrm>
            <a:off x="1562100" y="5933183"/>
            <a:ext cx="7562850" cy="576000"/>
          </a:xfrm>
        </p:spPr>
        <p:txBody>
          <a:bodyPr anchor="ctr">
            <a:noAutofit/>
          </a:bodyPr>
          <a:lstStyle>
            <a:lvl1pPr marL="0" indent="0">
              <a:spcAft>
                <a:spcPts val="300"/>
              </a:spcAft>
              <a:buNone/>
              <a:defRPr sz="1000">
                <a:solidFill>
                  <a:schemeClr val="accent2">
                    <a:lumMod val="60000"/>
                    <a:lumOff val="40000"/>
                  </a:schemeClr>
                </a:solidFill>
              </a:defRPr>
            </a:lvl1pPr>
          </a:lstStyle>
          <a:p>
            <a:pPr lvl="0"/>
            <a:r>
              <a:rPr lang="en-US"/>
              <a:t>Click to edit Master text styles</a:t>
            </a:r>
          </a:p>
        </p:txBody>
      </p:sp>
      <p:sp>
        <p:nvSpPr>
          <p:cNvPr id="4" name="Oval 3">
            <a:hlinkClick r:id="rId2" action="ppaction://hlinksldjump"/>
            <a:extLst>
              <a:ext uri="{FF2B5EF4-FFF2-40B4-BE49-F238E27FC236}">
                <a16:creationId xmlns:a16="http://schemas.microsoft.com/office/drawing/2014/main" id="{C1E8518D-6D38-9218-3446-E6EA08DF386C}"/>
              </a:ext>
            </a:extLst>
          </p:cNvPr>
          <p:cNvSpPr/>
          <p:nvPr userDrawn="1"/>
        </p:nvSpPr>
        <p:spPr>
          <a:xfrm>
            <a:off x="10429668" y="5999593"/>
            <a:ext cx="467999" cy="467999"/>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8323332"/>
      </p:ext>
    </p:extLst>
  </p:cSld>
  <p:clrMapOvr>
    <a:masterClrMapping/>
  </p:clrMapOvr>
  <p:extLst>
    <p:ext uri="{DCECCB84-F9BA-43D5-87BE-67443E8EF086}">
      <p15:sldGuideLst xmlns:p15="http://schemas.microsoft.com/office/powerpoint/2012/main">
        <p15:guide id="1" orient="horz" pos="2205">
          <p15:clr>
            <a:srgbClr val="A4A3A4"/>
          </p15:clr>
        </p15:guide>
        <p15:guide id="2" orient="horz" pos="845">
          <p15:clr>
            <a:srgbClr val="5ACBF0"/>
          </p15:clr>
        </p15:guide>
        <p15:guide id="3" orient="horz" pos="3566">
          <p15:clr>
            <a:srgbClr val="5ACBF0"/>
          </p15:clr>
        </p15:guide>
        <p15:guide id="4" pos="2094">
          <p15:clr>
            <a:srgbClr val="5ACBF0"/>
          </p15:clr>
        </p15:guide>
        <p15:guide id="5" pos="7559">
          <p15:clr>
            <a:srgbClr val="5ACBF0"/>
          </p15:clr>
        </p15:guide>
        <p15:guide id="6" pos="4815">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Indica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F3548-7D61-A232-552A-5773752FBA9F}"/>
              </a:ext>
            </a:extLst>
          </p:cNvPr>
          <p:cNvSpPr>
            <a:spLocks noGrp="1"/>
          </p:cNvSpPr>
          <p:nvPr>
            <p:ph type="title"/>
          </p:nvPr>
        </p:nvSpPr>
        <p:spPr>
          <a:xfrm>
            <a:off x="3352097" y="177891"/>
            <a:ext cx="8640000" cy="533205"/>
          </a:xfrm>
        </p:spPr>
        <p:txBody>
          <a:bodyPr lIns="0" tIns="72000" rIns="72000" bIns="72000">
            <a:noAutofit/>
          </a:bodyPr>
          <a:lstStyle>
            <a:lvl1pPr>
              <a:defRPr sz="2800"/>
            </a:lvl1pPr>
          </a:lstStyle>
          <a:p>
            <a:r>
              <a:rPr lang="en-US"/>
              <a:t>Click to edit Master title style</a:t>
            </a:r>
          </a:p>
        </p:txBody>
      </p:sp>
      <p:sp>
        <p:nvSpPr>
          <p:cNvPr id="6" name="!!Bottom Stripe">
            <a:extLst>
              <a:ext uri="{FF2B5EF4-FFF2-40B4-BE49-F238E27FC236}">
                <a16:creationId xmlns:a16="http://schemas.microsoft.com/office/drawing/2014/main" id="{4075778F-4F76-145C-E1AA-63ADF5C85752}"/>
              </a:ext>
            </a:extLst>
          </p:cNvPr>
          <p:cNvSpPr/>
          <p:nvPr userDrawn="1"/>
        </p:nvSpPr>
        <p:spPr>
          <a:xfrm>
            <a:off x="1148080" y="5897183"/>
            <a:ext cx="11043920" cy="648000"/>
          </a:xfrm>
          <a:prstGeom prst="rect">
            <a:avLst/>
          </a:prstGeom>
          <a:gradFill flip="none" rotWithShape="1">
            <a:gsLst>
              <a:gs pos="0">
                <a:schemeClr val="accent2">
                  <a:lumMod val="20000"/>
                  <a:lumOff val="80000"/>
                  <a:alpha val="0"/>
                </a:schemeClr>
              </a:gs>
              <a:gs pos="75000">
                <a:schemeClr val="accent2">
                  <a:lumMod val="20000"/>
                  <a:lumOff val="80000"/>
                </a:schemeClr>
              </a:gs>
            </a:gsLst>
            <a:lin ang="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0" rIns="2736000" rtlCol="0" anchor="ctr"/>
          <a:lstStyle/>
          <a:p>
            <a:pPr marL="5461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717074"/>
              </a:solidFill>
              <a:effectLst/>
              <a:uLnTx/>
              <a:uFillTx/>
              <a:latin typeface="Arial"/>
              <a:ea typeface="+mn-ea"/>
              <a:cs typeface="+mn-cs"/>
            </a:endParaRPr>
          </a:p>
        </p:txBody>
      </p:sp>
      <p:sp>
        <p:nvSpPr>
          <p:cNvPr id="7" name="Curve">
            <a:extLst>
              <a:ext uri="{FF2B5EF4-FFF2-40B4-BE49-F238E27FC236}">
                <a16:creationId xmlns:a16="http://schemas.microsoft.com/office/drawing/2014/main" id="{904AA997-A65B-A12B-7580-7906FDF266D5}"/>
              </a:ext>
            </a:extLst>
          </p:cNvPr>
          <p:cNvSpPr/>
          <p:nvPr userDrawn="1"/>
        </p:nvSpPr>
        <p:spPr>
          <a:xfrm>
            <a:off x="0" y="-12700"/>
            <a:ext cx="1879247" cy="6870700"/>
          </a:xfrm>
          <a:custGeom>
            <a:avLst/>
            <a:gdLst>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752" h="6870700">
                <a:moveTo>
                  <a:pt x="0" y="12700"/>
                </a:moveTo>
                <a:lnTo>
                  <a:pt x="1680752" y="0"/>
                </a:lnTo>
                <a:cubicBezTo>
                  <a:pt x="439550" y="1200150"/>
                  <a:pt x="218085" y="4470400"/>
                  <a:pt x="1452152" y="6870700"/>
                </a:cubicBezTo>
                <a:lnTo>
                  <a:pt x="0" y="6870700"/>
                </a:lnTo>
                <a:lnTo>
                  <a:pt x="0" y="12700"/>
                </a:lnTo>
                <a:close/>
              </a:path>
            </a:pathLst>
          </a:custGeom>
          <a:solidFill>
            <a:srgbClr val="121E3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19" name="Carveout">
            <a:extLst>
              <a:ext uri="{FF2B5EF4-FFF2-40B4-BE49-F238E27FC236}">
                <a16:creationId xmlns:a16="http://schemas.microsoft.com/office/drawing/2014/main" id="{A49EACDC-0F97-423E-DDAA-A3AE4B44BDE1}"/>
              </a:ext>
            </a:extLst>
          </p:cNvPr>
          <p:cNvSpPr/>
          <p:nvPr userDrawn="1"/>
        </p:nvSpPr>
        <p:spPr>
          <a:xfrm>
            <a:off x="0" y="945000"/>
            <a:ext cx="1517650" cy="496800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20" name="Button 1">
            <a:hlinkClick r:id="rId2" action="ppaction://hlinksldjump"/>
            <a:extLst>
              <a:ext uri="{FF2B5EF4-FFF2-40B4-BE49-F238E27FC236}">
                <a16:creationId xmlns:a16="http://schemas.microsoft.com/office/drawing/2014/main" id="{19D35DB2-CF49-6866-4FD6-378C3188E856}"/>
              </a:ext>
            </a:extLst>
          </p:cNvPr>
          <p:cNvSpPr/>
          <p:nvPr userDrawn="1"/>
        </p:nvSpPr>
        <p:spPr>
          <a:xfrm>
            <a:off x="0" y="985000"/>
            <a:ext cx="1019178" cy="576000"/>
          </a:xfrm>
          <a:prstGeom prst="rect">
            <a:avLst/>
          </a:prstGeom>
          <a:gradFill>
            <a:gsLst>
              <a:gs pos="0">
                <a:schemeClr val="accent1">
                  <a:lumMod val="75000"/>
                </a:schemeClr>
              </a:gs>
              <a:gs pos="71000">
                <a:schemeClr val="accent1"/>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Arial"/>
                <a:ea typeface="+mn-ea"/>
                <a:cs typeface="+mn-cs"/>
              </a:rPr>
              <a:t>Indications </a:t>
            </a:r>
            <a:br>
              <a:rPr kumimoji="0" lang="en-US" sz="800" b="1" i="0" u="none" strike="noStrike" kern="1200" cap="none" spc="0" normalizeH="0" baseline="0" noProof="0">
                <a:ln>
                  <a:noFill/>
                </a:ln>
                <a:solidFill>
                  <a:prstClr val="white"/>
                </a:solidFill>
                <a:effectLst/>
                <a:uLnTx/>
                <a:uFillTx/>
                <a:latin typeface="Arial"/>
                <a:ea typeface="+mn-ea"/>
                <a:cs typeface="+mn-cs"/>
              </a:rPr>
            </a:br>
            <a:r>
              <a:rPr kumimoji="0" lang="en-US" sz="800" b="1" i="0" u="none" strike="noStrike" kern="1200" cap="none" spc="0" normalizeH="0" baseline="0" noProof="0">
                <a:ln>
                  <a:noFill/>
                </a:ln>
                <a:solidFill>
                  <a:prstClr val="white"/>
                </a:solidFill>
                <a:effectLst/>
                <a:uLnTx/>
                <a:uFillTx/>
                <a:latin typeface="Arial"/>
                <a:ea typeface="+mn-ea"/>
                <a:cs typeface="+mn-cs"/>
              </a:rPr>
              <a:t>&amp; Usage</a:t>
            </a:r>
          </a:p>
        </p:txBody>
      </p:sp>
      <p:sp>
        <p:nvSpPr>
          <p:cNvPr id="21" name="Button 2">
            <a:extLst>
              <a:ext uri="{FF2B5EF4-FFF2-40B4-BE49-F238E27FC236}">
                <a16:creationId xmlns:a16="http://schemas.microsoft.com/office/drawing/2014/main" id="{873BEB0F-71CF-47DF-A512-86CB7A27B67B}"/>
              </a:ext>
            </a:extLst>
          </p:cNvPr>
          <p:cNvSpPr/>
          <p:nvPr userDrawn="1"/>
        </p:nvSpPr>
        <p:spPr>
          <a:xfrm>
            <a:off x="-3" y="1601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Dosage &amp; Administration</a:t>
            </a:r>
          </a:p>
        </p:txBody>
      </p:sp>
      <p:sp>
        <p:nvSpPr>
          <p:cNvPr id="22" name="Button 4">
            <a:extLst>
              <a:ext uri="{FF2B5EF4-FFF2-40B4-BE49-F238E27FC236}">
                <a16:creationId xmlns:a16="http://schemas.microsoft.com/office/drawing/2014/main" id="{965BE99C-46EE-B619-B664-5EBD4E53B023}"/>
              </a:ext>
            </a:extLst>
          </p:cNvPr>
          <p:cNvSpPr/>
          <p:nvPr userDrawn="1"/>
        </p:nvSpPr>
        <p:spPr>
          <a:xfrm>
            <a:off x="-3" y="2217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Contra-</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indications</a:t>
            </a:r>
          </a:p>
        </p:txBody>
      </p:sp>
      <p:sp>
        <p:nvSpPr>
          <p:cNvPr id="24" name="Button 5">
            <a:extLst>
              <a:ext uri="{FF2B5EF4-FFF2-40B4-BE49-F238E27FC236}">
                <a16:creationId xmlns:a16="http://schemas.microsoft.com/office/drawing/2014/main" id="{2EE4988F-293E-9578-CBC2-ABC11BC04C11}"/>
              </a:ext>
            </a:extLst>
          </p:cNvPr>
          <p:cNvSpPr/>
          <p:nvPr userDrawn="1"/>
        </p:nvSpPr>
        <p:spPr>
          <a:xfrm>
            <a:off x="-3" y="2833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Warnings &amp; Precautions</a:t>
            </a:r>
          </a:p>
        </p:txBody>
      </p:sp>
      <p:sp>
        <p:nvSpPr>
          <p:cNvPr id="25" name="Button 6">
            <a:extLst>
              <a:ext uri="{FF2B5EF4-FFF2-40B4-BE49-F238E27FC236}">
                <a16:creationId xmlns:a16="http://schemas.microsoft.com/office/drawing/2014/main" id="{AF74D253-B12E-8704-B7DD-C9EDF8A59ECB}"/>
              </a:ext>
            </a:extLst>
          </p:cNvPr>
          <p:cNvSpPr/>
          <p:nvPr userDrawn="1"/>
        </p:nvSpPr>
        <p:spPr>
          <a:xfrm>
            <a:off x="-3" y="3449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Adverse Reactions</a:t>
            </a:r>
          </a:p>
        </p:txBody>
      </p:sp>
      <p:sp>
        <p:nvSpPr>
          <p:cNvPr id="26" name="Button 7">
            <a:extLst>
              <a:ext uri="{FF2B5EF4-FFF2-40B4-BE49-F238E27FC236}">
                <a16:creationId xmlns:a16="http://schemas.microsoft.com/office/drawing/2014/main" id="{D5E46061-629F-F904-2B07-1E1C42BE2E6D}"/>
              </a:ext>
            </a:extLst>
          </p:cNvPr>
          <p:cNvSpPr/>
          <p:nvPr userDrawn="1"/>
        </p:nvSpPr>
        <p:spPr>
          <a:xfrm>
            <a:off x="-3" y="4065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Drug Interactions</a:t>
            </a:r>
          </a:p>
        </p:txBody>
      </p:sp>
      <p:sp>
        <p:nvSpPr>
          <p:cNvPr id="27" name="Button 8">
            <a:extLst>
              <a:ext uri="{FF2B5EF4-FFF2-40B4-BE49-F238E27FC236}">
                <a16:creationId xmlns:a16="http://schemas.microsoft.com/office/drawing/2014/main" id="{DCDDDA14-78F4-8759-5237-E4B5A189C71A}"/>
              </a:ext>
            </a:extLst>
          </p:cNvPr>
          <p:cNvSpPr/>
          <p:nvPr userDrawn="1"/>
        </p:nvSpPr>
        <p:spPr>
          <a:xfrm>
            <a:off x="-3" y="4681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80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Use in Specific Populations</a:t>
            </a:r>
          </a:p>
        </p:txBody>
      </p:sp>
      <p:sp>
        <p:nvSpPr>
          <p:cNvPr id="28" name="Button 14">
            <a:extLst>
              <a:ext uri="{FF2B5EF4-FFF2-40B4-BE49-F238E27FC236}">
                <a16:creationId xmlns:a16="http://schemas.microsoft.com/office/drawing/2014/main" id="{7D99CEED-D43F-2295-692F-85CE62F47268}"/>
              </a:ext>
            </a:extLst>
          </p:cNvPr>
          <p:cNvSpPr/>
          <p:nvPr userDrawn="1"/>
        </p:nvSpPr>
        <p:spPr>
          <a:xfrm>
            <a:off x="-3" y="5297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44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Clinical Studies</a:t>
            </a:r>
          </a:p>
        </p:txBody>
      </p:sp>
      <p:grpSp>
        <p:nvGrpSpPr>
          <p:cNvPr id="34" name="!!Home BTN">
            <a:extLst>
              <a:ext uri="{FF2B5EF4-FFF2-40B4-BE49-F238E27FC236}">
                <a16:creationId xmlns:a16="http://schemas.microsoft.com/office/drawing/2014/main" id="{02A1E751-6EB6-DDB5-755A-825F6B05850C}"/>
              </a:ext>
            </a:extLst>
          </p:cNvPr>
          <p:cNvGrpSpPr/>
          <p:nvPr userDrawn="1"/>
        </p:nvGrpSpPr>
        <p:grpSpPr>
          <a:xfrm>
            <a:off x="10424476" y="5987183"/>
            <a:ext cx="468000" cy="468000"/>
            <a:chOff x="10493988" y="5969183"/>
            <a:chExt cx="432000" cy="432000"/>
          </a:xfrm>
        </p:grpSpPr>
        <p:sp>
          <p:nvSpPr>
            <p:cNvPr id="35" name="Home">
              <a:extLst>
                <a:ext uri="{FF2B5EF4-FFF2-40B4-BE49-F238E27FC236}">
                  <a16:creationId xmlns:a16="http://schemas.microsoft.com/office/drawing/2014/main" id="{78FF5338-71E4-10B0-27FC-6CB29968F408}"/>
                </a:ext>
              </a:extLst>
            </p:cNvPr>
            <p:cNvSpPr>
              <a:spLocks noChangeAspect="1"/>
            </p:cNvSpPr>
            <p:nvPr/>
          </p:nvSpPr>
          <p:spPr>
            <a:xfrm>
              <a:off x="10493988" y="5969183"/>
              <a:ext cx="432000" cy="432000"/>
            </a:xfrm>
            <a:prstGeom prst="ellipse">
              <a:avLst/>
            </a:prstGeom>
            <a:solidFill>
              <a:srgbClr val="203661"/>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C376B52A-8E95-C532-70D2-0000C1495760}"/>
                </a:ext>
              </a:extLst>
            </p:cNvPr>
            <p:cNvSpPr/>
            <p:nvPr/>
          </p:nvSpPr>
          <p:spPr>
            <a:xfrm>
              <a:off x="10595519" y="6052692"/>
              <a:ext cx="228938" cy="114468"/>
            </a:xfrm>
            <a:custGeom>
              <a:avLst/>
              <a:gdLst>
                <a:gd name="connsiteX0" fmla="*/ 0 w 285019"/>
                <a:gd name="connsiteY0" fmla="*/ 142510 h 142509"/>
                <a:gd name="connsiteX1" fmla="*/ 142510 w 285019"/>
                <a:gd name="connsiteY1" fmla="*/ 0 h 142509"/>
                <a:gd name="connsiteX2" fmla="*/ 285019 w 285019"/>
                <a:gd name="connsiteY2" fmla="*/ 142510 h 142509"/>
              </a:gdLst>
              <a:ahLst/>
              <a:cxnLst>
                <a:cxn ang="0">
                  <a:pos x="connsiteX0" y="connsiteY0"/>
                </a:cxn>
                <a:cxn ang="0">
                  <a:pos x="connsiteX1" y="connsiteY1"/>
                </a:cxn>
                <a:cxn ang="0">
                  <a:pos x="connsiteX2" y="connsiteY2"/>
                </a:cxn>
              </a:cxnLst>
              <a:rect l="l" t="t" r="r" b="b"/>
              <a:pathLst>
                <a:path w="285019" h="142509">
                  <a:moveTo>
                    <a:pt x="0" y="142510"/>
                  </a:moveTo>
                  <a:lnTo>
                    <a:pt x="142510" y="0"/>
                  </a:lnTo>
                  <a:lnTo>
                    <a:pt x="285019" y="142510"/>
                  </a:lnTo>
                </a:path>
              </a:pathLst>
            </a:custGeom>
            <a:noFill/>
            <a:ln w="12700" cap="rnd">
              <a:solidFill>
                <a:schemeClr val="accent3"/>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FD6A5D1F-3A4F-E5FD-F282-AD30047EB949}"/>
                </a:ext>
              </a:extLst>
            </p:cNvPr>
            <p:cNvSpPr/>
            <p:nvPr/>
          </p:nvSpPr>
          <p:spPr>
            <a:xfrm>
              <a:off x="10614593" y="6148086"/>
              <a:ext cx="190767" cy="133542"/>
            </a:xfrm>
            <a:custGeom>
              <a:avLst/>
              <a:gdLst>
                <a:gd name="connsiteX0" fmla="*/ 0 w 237498"/>
                <a:gd name="connsiteY0" fmla="*/ 0 h 166256"/>
                <a:gd name="connsiteX1" fmla="*/ 0 w 237498"/>
                <a:gd name="connsiteY1" fmla="*/ 166257 h 166256"/>
                <a:gd name="connsiteX2" fmla="*/ 237499 w 237498"/>
                <a:gd name="connsiteY2" fmla="*/ 166257 h 166256"/>
                <a:gd name="connsiteX3" fmla="*/ 237499 w 237498"/>
                <a:gd name="connsiteY3" fmla="*/ 0 h 166256"/>
              </a:gdLst>
              <a:ahLst/>
              <a:cxnLst>
                <a:cxn ang="0">
                  <a:pos x="connsiteX0" y="connsiteY0"/>
                </a:cxn>
                <a:cxn ang="0">
                  <a:pos x="connsiteX1" y="connsiteY1"/>
                </a:cxn>
                <a:cxn ang="0">
                  <a:pos x="connsiteX2" y="connsiteY2"/>
                </a:cxn>
                <a:cxn ang="0">
                  <a:pos x="connsiteX3" y="connsiteY3"/>
                </a:cxn>
              </a:cxnLst>
              <a:rect l="l" t="t" r="r" b="b"/>
              <a:pathLst>
                <a:path w="237498" h="166256">
                  <a:moveTo>
                    <a:pt x="0" y="0"/>
                  </a:moveTo>
                  <a:lnTo>
                    <a:pt x="0" y="166257"/>
                  </a:lnTo>
                  <a:lnTo>
                    <a:pt x="237499" y="166257"/>
                  </a:lnTo>
                  <a:lnTo>
                    <a:pt x="237499" y="0"/>
                  </a:lnTo>
                </a:path>
              </a:pathLst>
            </a:custGeom>
            <a:noFill/>
            <a:ln w="12700" cap="rnd">
              <a:solidFill>
                <a:schemeClr val="accent3"/>
              </a:solidFill>
              <a:prstDash val="solid"/>
              <a:round/>
            </a:ln>
          </p:spPr>
          <p:txBody>
            <a:bodyPr rtlCol="0" anchor="ctr"/>
            <a:lstStyle/>
            <a:p>
              <a:endParaRPr lang="en-US"/>
            </a:p>
          </p:txBody>
        </p:sp>
        <p:sp>
          <p:nvSpPr>
            <p:cNvPr id="38" name="Freeform: Shape 37">
              <a:extLst>
                <a:ext uri="{FF2B5EF4-FFF2-40B4-BE49-F238E27FC236}">
                  <a16:creationId xmlns:a16="http://schemas.microsoft.com/office/drawing/2014/main" id="{C5E22996-5F5F-7337-F17B-8BFFA5285405}"/>
                </a:ext>
              </a:extLst>
            </p:cNvPr>
            <p:cNvSpPr/>
            <p:nvPr/>
          </p:nvSpPr>
          <p:spPr>
            <a:xfrm>
              <a:off x="10680151" y="6190764"/>
              <a:ext cx="59697" cy="90863"/>
            </a:xfrm>
            <a:custGeom>
              <a:avLst/>
              <a:gdLst>
                <a:gd name="connsiteX0" fmla="*/ 0 w 74320"/>
                <a:gd name="connsiteY0" fmla="*/ 113123 h 113122"/>
                <a:gd name="connsiteX1" fmla="*/ 0 w 74320"/>
                <a:gd name="connsiteY1" fmla="*/ 0 h 113122"/>
                <a:gd name="connsiteX2" fmla="*/ 74320 w 74320"/>
                <a:gd name="connsiteY2" fmla="*/ 0 h 113122"/>
                <a:gd name="connsiteX3" fmla="*/ 74320 w 74320"/>
                <a:gd name="connsiteY3" fmla="*/ 113123 h 113122"/>
              </a:gdLst>
              <a:ahLst/>
              <a:cxnLst>
                <a:cxn ang="0">
                  <a:pos x="connsiteX0" y="connsiteY0"/>
                </a:cxn>
                <a:cxn ang="0">
                  <a:pos x="connsiteX1" y="connsiteY1"/>
                </a:cxn>
                <a:cxn ang="0">
                  <a:pos x="connsiteX2" y="connsiteY2"/>
                </a:cxn>
                <a:cxn ang="0">
                  <a:pos x="connsiteX3" y="connsiteY3"/>
                </a:cxn>
              </a:cxnLst>
              <a:rect l="l" t="t" r="r" b="b"/>
              <a:pathLst>
                <a:path w="74320" h="113122">
                  <a:moveTo>
                    <a:pt x="0" y="113123"/>
                  </a:moveTo>
                  <a:lnTo>
                    <a:pt x="0" y="0"/>
                  </a:lnTo>
                  <a:lnTo>
                    <a:pt x="74320" y="0"/>
                  </a:lnTo>
                  <a:lnTo>
                    <a:pt x="74320" y="113123"/>
                  </a:lnTo>
                </a:path>
              </a:pathLst>
            </a:custGeom>
            <a:noFill/>
            <a:ln w="12700" cap="rnd">
              <a:solidFill>
                <a:schemeClr val="accent3"/>
              </a:solidFill>
              <a:prstDash val="solid"/>
              <a:round/>
            </a:ln>
          </p:spPr>
          <p:txBody>
            <a:bodyPr rtlCol="0" anchor="ctr"/>
            <a:lstStyle/>
            <a:p>
              <a:endParaRPr lang="en-US"/>
            </a:p>
          </p:txBody>
        </p:sp>
        <p:sp>
          <p:nvSpPr>
            <p:cNvPr id="39" name="Hitbox">
              <a:extLst>
                <a:ext uri="{FF2B5EF4-FFF2-40B4-BE49-F238E27FC236}">
                  <a16:creationId xmlns:a16="http://schemas.microsoft.com/office/drawing/2014/main" id="{E7A8514E-83E0-9456-9B7A-C4A0926BA652}"/>
                </a:ext>
              </a:extLst>
            </p:cNvPr>
            <p:cNvSpPr>
              <a:spLocks noChangeAspect="1"/>
            </p:cNvSpPr>
            <p:nvPr/>
          </p:nvSpPr>
          <p:spPr>
            <a:xfrm>
              <a:off x="10493988" y="5969183"/>
              <a:ext cx="432000" cy="432000"/>
            </a:xfrm>
            <a:prstGeom prst="ellipse">
              <a:avLst/>
            </a:prstGeom>
            <a:solidFill>
              <a:srgbClr val="FF00FF">
                <a:alpha val="0"/>
              </a:srgbClr>
            </a:solidFill>
            <a:ln w="28575">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grpSp>
      <p:sp>
        <p:nvSpPr>
          <p:cNvPr id="41" name="!!Back BTN">
            <a:hlinkClick r:id="" action="ppaction://hlinkshowjump?jump=previousslide"/>
            <a:extLst>
              <a:ext uri="{FF2B5EF4-FFF2-40B4-BE49-F238E27FC236}">
                <a16:creationId xmlns:a16="http://schemas.microsoft.com/office/drawing/2014/main" id="{A03D9DC5-8D10-616D-C61A-93892AE512AA}"/>
              </a:ext>
            </a:extLst>
          </p:cNvPr>
          <p:cNvSpPr/>
          <p:nvPr userDrawn="1"/>
        </p:nvSpPr>
        <p:spPr>
          <a:xfrm rot="16200000">
            <a:off x="9686446" y="5628113"/>
            <a:ext cx="432000" cy="1186141"/>
          </a:xfrm>
          <a:custGeom>
            <a:avLst/>
            <a:gdLst>
              <a:gd name="connsiteX0" fmla="*/ 432000 w 432000"/>
              <a:gd name="connsiteY0" fmla="*/ 216000 h 1186141"/>
              <a:gd name="connsiteX1" fmla="*/ 432000 w 432000"/>
              <a:gd name="connsiteY1" fmla="*/ 1186085 h 1186141"/>
              <a:gd name="connsiteX2" fmla="*/ 408057 w 432000"/>
              <a:gd name="connsiteY2" fmla="*/ 1157067 h 1186141"/>
              <a:gd name="connsiteX3" fmla="*/ 216023 w 432000"/>
              <a:gd name="connsiteY3" fmla="*/ 1077523 h 1186141"/>
              <a:gd name="connsiteX4" fmla="*/ 23988 w 432000"/>
              <a:gd name="connsiteY4" fmla="*/ 1157067 h 1186141"/>
              <a:gd name="connsiteX5" fmla="*/ 0 w 432000"/>
              <a:gd name="connsiteY5" fmla="*/ 1186141 h 1186141"/>
              <a:gd name="connsiteX6" fmla="*/ 0 w 432000"/>
              <a:gd name="connsiteY6" fmla="*/ 216000 h 1186141"/>
              <a:gd name="connsiteX7" fmla="*/ 216000 w 432000"/>
              <a:gd name="connsiteY7" fmla="*/ 0 h 1186141"/>
              <a:gd name="connsiteX8" fmla="*/ 432000 w 432000"/>
              <a:gd name="connsiteY8" fmla="*/ 216000 h 118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000" h="1186141">
                <a:moveTo>
                  <a:pt x="432000" y="216000"/>
                </a:moveTo>
                <a:lnTo>
                  <a:pt x="432000" y="1186085"/>
                </a:lnTo>
                <a:lnTo>
                  <a:pt x="408057" y="1157067"/>
                </a:lnTo>
                <a:cubicBezTo>
                  <a:pt x="358911" y="1107921"/>
                  <a:pt x="291017" y="1077523"/>
                  <a:pt x="216023" y="1077523"/>
                </a:cubicBezTo>
                <a:cubicBezTo>
                  <a:pt x="141029" y="1077523"/>
                  <a:pt x="73134" y="1107921"/>
                  <a:pt x="23988" y="1157067"/>
                </a:cubicBezTo>
                <a:lnTo>
                  <a:pt x="0" y="1186141"/>
                </a:lnTo>
                <a:lnTo>
                  <a:pt x="0" y="216000"/>
                </a:lnTo>
                <a:cubicBezTo>
                  <a:pt x="0" y="96706"/>
                  <a:pt x="96706" y="0"/>
                  <a:pt x="216000" y="0"/>
                </a:cubicBezTo>
                <a:cubicBezTo>
                  <a:pt x="335294" y="0"/>
                  <a:pt x="432000" y="96706"/>
                  <a:pt x="432000" y="216000"/>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b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r>
              <a:rPr kumimoji="0" lang="en-US" sz="1600" b="0"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 </a:t>
            </a:r>
            <a:r>
              <a:rPr kumimoji="0" lang="en-US" sz="1600" b="0" i="0" u="none" strike="noStrike" kern="1200" cap="none" spc="0" normalizeH="0" baseline="0" noProof="0">
                <a:ln>
                  <a:noFill/>
                </a:ln>
                <a:solidFill>
                  <a:prstClr val="white"/>
                </a:solidFill>
                <a:effectLst/>
                <a:uLnTx/>
                <a:uFillTx/>
                <a:latin typeface="Arial"/>
                <a:ea typeface="+mn-ea"/>
                <a:cs typeface="+mn-cs"/>
              </a:rPr>
              <a:t>BACK</a:t>
            </a:r>
          </a:p>
        </p:txBody>
      </p:sp>
      <p:sp>
        <p:nvSpPr>
          <p:cNvPr id="42" name="!!Next BTN">
            <a:hlinkClick r:id="" action="ppaction://hlinkshowjump?jump=nextslide"/>
            <a:extLst>
              <a:ext uri="{FF2B5EF4-FFF2-40B4-BE49-F238E27FC236}">
                <a16:creationId xmlns:a16="http://schemas.microsoft.com/office/drawing/2014/main" id="{4C079F7D-2E3F-1F18-BA11-3A272B488E30}"/>
              </a:ext>
            </a:extLst>
          </p:cNvPr>
          <p:cNvSpPr/>
          <p:nvPr userDrawn="1"/>
        </p:nvSpPr>
        <p:spPr>
          <a:xfrm rot="16200000">
            <a:off x="11198507" y="5628112"/>
            <a:ext cx="432000" cy="1186142"/>
          </a:xfrm>
          <a:custGeom>
            <a:avLst/>
            <a:gdLst>
              <a:gd name="connsiteX0" fmla="*/ 432000 w 432000"/>
              <a:gd name="connsiteY0" fmla="*/ 56 h 1186142"/>
              <a:gd name="connsiteX1" fmla="*/ 432000 w 432000"/>
              <a:gd name="connsiteY1" fmla="*/ 970142 h 1186142"/>
              <a:gd name="connsiteX2" fmla="*/ 216000 w 432000"/>
              <a:gd name="connsiteY2" fmla="*/ 1186142 h 1186142"/>
              <a:gd name="connsiteX3" fmla="*/ 0 w 432000"/>
              <a:gd name="connsiteY3" fmla="*/ 970142 h 1186142"/>
              <a:gd name="connsiteX4" fmla="*/ 0 w 432000"/>
              <a:gd name="connsiteY4" fmla="*/ 0 h 1186142"/>
              <a:gd name="connsiteX5" fmla="*/ 23989 w 432000"/>
              <a:gd name="connsiteY5" fmla="*/ 29075 h 1186142"/>
              <a:gd name="connsiteX6" fmla="*/ 216023 w 432000"/>
              <a:gd name="connsiteY6" fmla="*/ 108618 h 1186142"/>
              <a:gd name="connsiteX7" fmla="*/ 408058 w 432000"/>
              <a:gd name="connsiteY7" fmla="*/ 29075 h 118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2000" h="1186142">
                <a:moveTo>
                  <a:pt x="432000" y="56"/>
                </a:moveTo>
                <a:lnTo>
                  <a:pt x="432000" y="970142"/>
                </a:lnTo>
                <a:cubicBezTo>
                  <a:pt x="432000" y="1089436"/>
                  <a:pt x="335294" y="1186142"/>
                  <a:pt x="216000" y="1186142"/>
                </a:cubicBezTo>
                <a:cubicBezTo>
                  <a:pt x="96706" y="1186142"/>
                  <a:pt x="0" y="1089436"/>
                  <a:pt x="0" y="970142"/>
                </a:cubicBezTo>
                <a:lnTo>
                  <a:pt x="0" y="0"/>
                </a:lnTo>
                <a:lnTo>
                  <a:pt x="23989" y="29075"/>
                </a:lnTo>
                <a:cubicBezTo>
                  <a:pt x="73135" y="78221"/>
                  <a:pt x="141029" y="108618"/>
                  <a:pt x="216023" y="108618"/>
                </a:cubicBezTo>
                <a:cubicBezTo>
                  <a:pt x="291017" y="108618"/>
                  <a:pt x="358912" y="78221"/>
                  <a:pt x="408058" y="29075"/>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t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mn-cs"/>
              </a:rPr>
              <a:t>NEXT </a:t>
            </a: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endParaRPr kumimoji="0" lang="en-US" sz="1600" b="0" i="0" u="none" strike="noStrike" kern="1200" cap="none" spc="0" normalizeH="0" baseline="0" noProof="0">
              <a:ln>
                <a:noFill/>
              </a:ln>
              <a:solidFill>
                <a:schemeClr val="accent3"/>
              </a:solidFill>
              <a:effectLst/>
              <a:uLnTx/>
              <a:uFillTx/>
              <a:latin typeface="Arial"/>
              <a:ea typeface="+mn-ea"/>
              <a:cs typeface="+mn-cs"/>
            </a:endParaRPr>
          </a:p>
        </p:txBody>
      </p:sp>
      <p:sp>
        <p:nvSpPr>
          <p:cNvPr id="55" name="Text Placeholder 54">
            <a:extLst>
              <a:ext uri="{FF2B5EF4-FFF2-40B4-BE49-F238E27FC236}">
                <a16:creationId xmlns:a16="http://schemas.microsoft.com/office/drawing/2014/main" id="{113CBD78-A37B-AAE0-5440-170C535D1CCA}"/>
              </a:ext>
            </a:extLst>
          </p:cNvPr>
          <p:cNvSpPr>
            <a:spLocks noGrp="1"/>
          </p:cNvSpPr>
          <p:nvPr>
            <p:ph type="body" sz="quarter" idx="12"/>
          </p:nvPr>
        </p:nvSpPr>
        <p:spPr>
          <a:xfrm>
            <a:off x="1562100" y="5933183"/>
            <a:ext cx="7562850" cy="576000"/>
          </a:xfrm>
        </p:spPr>
        <p:txBody>
          <a:bodyPr anchor="ctr">
            <a:noAutofit/>
          </a:bodyPr>
          <a:lstStyle>
            <a:lvl1pPr marL="0" indent="0">
              <a:spcAft>
                <a:spcPts val="300"/>
              </a:spcAft>
              <a:buNone/>
              <a:defRPr sz="1000">
                <a:solidFill>
                  <a:schemeClr val="accent2">
                    <a:lumMod val="60000"/>
                    <a:lumOff val="40000"/>
                  </a:schemeClr>
                </a:solidFill>
              </a:defRPr>
            </a:lvl1pPr>
          </a:lstStyle>
          <a:p>
            <a:pPr lvl="0"/>
            <a:r>
              <a:rPr lang="en-US"/>
              <a:t>Click to edit Master text styles</a:t>
            </a:r>
          </a:p>
        </p:txBody>
      </p:sp>
      <p:sp>
        <p:nvSpPr>
          <p:cNvPr id="51" name="Picture Placeholder 50">
            <a:extLst>
              <a:ext uri="{FF2B5EF4-FFF2-40B4-BE49-F238E27FC236}">
                <a16:creationId xmlns:a16="http://schemas.microsoft.com/office/drawing/2014/main" id="{C3E26C14-8D2F-4F7D-1B90-63FA0A4BCF06}"/>
              </a:ext>
            </a:extLst>
          </p:cNvPr>
          <p:cNvSpPr>
            <a:spLocks noGrp="1" noChangeAspect="1"/>
          </p:cNvSpPr>
          <p:nvPr>
            <p:ph type="pic" sz="quarter" idx="11"/>
          </p:nvPr>
        </p:nvSpPr>
        <p:spPr>
          <a:xfrm>
            <a:off x="337983" y="801905"/>
            <a:ext cx="3679620" cy="4824000"/>
          </a:xfrm>
          <a:ln w="6350">
            <a:solidFill>
              <a:schemeClr val="bg2">
                <a:lumMod val="90000"/>
              </a:scheme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txBody>
          <a:bodyPr/>
          <a:lstStyle/>
          <a:p>
            <a:endParaRPr lang="en-GB"/>
          </a:p>
        </p:txBody>
      </p:sp>
      <p:sp>
        <p:nvSpPr>
          <p:cNvPr id="3" name="Oval 2">
            <a:hlinkClick r:id="rId3" action="ppaction://hlinksldjump"/>
            <a:extLst>
              <a:ext uri="{FF2B5EF4-FFF2-40B4-BE49-F238E27FC236}">
                <a16:creationId xmlns:a16="http://schemas.microsoft.com/office/drawing/2014/main" id="{B24C2355-E821-B2C3-9671-5B86A869D1FC}"/>
              </a:ext>
            </a:extLst>
          </p:cNvPr>
          <p:cNvSpPr/>
          <p:nvPr userDrawn="1"/>
        </p:nvSpPr>
        <p:spPr>
          <a:xfrm>
            <a:off x="10429668" y="5999593"/>
            <a:ext cx="467999" cy="467999"/>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9481101"/>
      </p:ext>
    </p:extLst>
  </p:cSld>
  <p:clrMapOvr>
    <a:masterClrMapping/>
  </p:clrMapOvr>
  <p:extLst>
    <p:ext uri="{DCECCB84-F9BA-43D5-87BE-67443E8EF086}">
      <p15:sldGuideLst xmlns:p15="http://schemas.microsoft.com/office/powerpoint/2012/main">
        <p15:guide id="1" orient="horz" pos="2205" userDrawn="1">
          <p15:clr>
            <a:srgbClr val="A4A3A4"/>
          </p15:clr>
        </p15:guide>
        <p15:guide id="2" orient="horz" pos="845" userDrawn="1">
          <p15:clr>
            <a:srgbClr val="5ACBF0"/>
          </p15:clr>
        </p15:guide>
        <p15:guide id="3" orient="horz" pos="3566" userDrawn="1">
          <p15:clr>
            <a:srgbClr val="5ACBF0"/>
          </p15:clr>
        </p15:guide>
        <p15:guide id="4" pos="2094" userDrawn="1">
          <p15:clr>
            <a:srgbClr val="5ACBF0"/>
          </p15:clr>
        </p15:guide>
        <p15:guide id="5" pos="7559" userDrawn="1">
          <p15:clr>
            <a:srgbClr val="5ACBF0"/>
          </p15:clr>
        </p15:guide>
        <p15:guide id="6" pos="4815" userDrawn="1">
          <p15:clr>
            <a:srgbClr val="A4A3A4"/>
          </p15:clr>
        </p15:guide>
        <p15:guide id="7" pos="642"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2 Dosing &amp; Adm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F3548-7D61-A232-552A-5773752FBA9F}"/>
              </a:ext>
            </a:extLst>
          </p:cNvPr>
          <p:cNvSpPr>
            <a:spLocks noGrp="1"/>
          </p:cNvSpPr>
          <p:nvPr>
            <p:ph type="title"/>
          </p:nvPr>
        </p:nvSpPr>
        <p:spPr>
          <a:xfrm>
            <a:off x="3352097" y="177891"/>
            <a:ext cx="8640000" cy="533205"/>
          </a:xfrm>
        </p:spPr>
        <p:txBody>
          <a:bodyPr lIns="0" tIns="72000" rIns="72000" bIns="72000">
            <a:noAutofit/>
          </a:bodyPr>
          <a:lstStyle>
            <a:lvl1pPr>
              <a:defRPr sz="2800"/>
            </a:lvl1pPr>
          </a:lstStyle>
          <a:p>
            <a:r>
              <a:rPr lang="en-US"/>
              <a:t>Click to edit Master title style</a:t>
            </a:r>
          </a:p>
        </p:txBody>
      </p:sp>
      <p:sp>
        <p:nvSpPr>
          <p:cNvPr id="6" name="!!Bottom Stripe">
            <a:extLst>
              <a:ext uri="{FF2B5EF4-FFF2-40B4-BE49-F238E27FC236}">
                <a16:creationId xmlns:a16="http://schemas.microsoft.com/office/drawing/2014/main" id="{4075778F-4F76-145C-E1AA-63ADF5C85752}"/>
              </a:ext>
            </a:extLst>
          </p:cNvPr>
          <p:cNvSpPr/>
          <p:nvPr userDrawn="1"/>
        </p:nvSpPr>
        <p:spPr>
          <a:xfrm>
            <a:off x="1148080" y="5897183"/>
            <a:ext cx="11043920" cy="648000"/>
          </a:xfrm>
          <a:prstGeom prst="rect">
            <a:avLst/>
          </a:prstGeom>
          <a:gradFill flip="none" rotWithShape="1">
            <a:gsLst>
              <a:gs pos="0">
                <a:schemeClr val="accent2">
                  <a:lumMod val="20000"/>
                  <a:lumOff val="80000"/>
                  <a:alpha val="0"/>
                </a:schemeClr>
              </a:gs>
              <a:gs pos="75000">
                <a:schemeClr val="accent2">
                  <a:lumMod val="20000"/>
                  <a:lumOff val="80000"/>
                </a:schemeClr>
              </a:gs>
            </a:gsLst>
            <a:lin ang="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0" rIns="2736000" rtlCol="0" anchor="ctr"/>
          <a:lstStyle/>
          <a:p>
            <a:pPr marL="5461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717074"/>
              </a:solidFill>
              <a:effectLst/>
              <a:uLnTx/>
              <a:uFillTx/>
              <a:latin typeface="Arial"/>
              <a:ea typeface="+mn-ea"/>
              <a:cs typeface="+mn-cs"/>
            </a:endParaRPr>
          </a:p>
        </p:txBody>
      </p:sp>
      <p:sp>
        <p:nvSpPr>
          <p:cNvPr id="7" name="Curve">
            <a:extLst>
              <a:ext uri="{FF2B5EF4-FFF2-40B4-BE49-F238E27FC236}">
                <a16:creationId xmlns:a16="http://schemas.microsoft.com/office/drawing/2014/main" id="{904AA997-A65B-A12B-7580-7906FDF266D5}"/>
              </a:ext>
            </a:extLst>
          </p:cNvPr>
          <p:cNvSpPr/>
          <p:nvPr userDrawn="1"/>
        </p:nvSpPr>
        <p:spPr>
          <a:xfrm>
            <a:off x="0" y="-12700"/>
            <a:ext cx="1879247" cy="6870700"/>
          </a:xfrm>
          <a:custGeom>
            <a:avLst/>
            <a:gdLst>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752" h="6870700">
                <a:moveTo>
                  <a:pt x="0" y="12700"/>
                </a:moveTo>
                <a:lnTo>
                  <a:pt x="1680752" y="0"/>
                </a:lnTo>
                <a:cubicBezTo>
                  <a:pt x="439550" y="1200150"/>
                  <a:pt x="218085" y="4470400"/>
                  <a:pt x="1452152" y="6870700"/>
                </a:cubicBezTo>
                <a:lnTo>
                  <a:pt x="0" y="6870700"/>
                </a:lnTo>
                <a:lnTo>
                  <a:pt x="0" y="12700"/>
                </a:lnTo>
                <a:close/>
              </a:path>
            </a:pathLst>
          </a:custGeom>
          <a:solidFill>
            <a:srgbClr val="121E3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3" name="Carveout">
            <a:extLst>
              <a:ext uri="{FF2B5EF4-FFF2-40B4-BE49-F238E27FC236}">
                <a16:creationId xmlns:a16="http://schemas.microsoft.com/office/drawing/2014/main" id="{F44634F2-FD01-D730-0C5E-706080E7C4B2}"/>
              </a:ext>
            </a:extLst>
          </p:cNvPr>
          <p:cNvSpPr/>
          <p:nvPr userDrawn="1"/>
        </p:nvSpPr>
        <p:spPr>
          <a:xfrm>
            <a:off x="0" y="945000"/>
            <a:ext cx="1517650" cy="496800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4" name="Button 1">
            <a:hlinkClick r:id="rId2" action="ppaction://hlinksldjump"/>
            <a:extLst>
              <a:ext uri="{FF2B5EF4-FFF2-40B4-BE49-F238E27FC236}">
                <a16:creationId xmlns:a16="http://schemas.microsoft.com/office/drawing/2014/main" id="{2D5EF9D9-0C2E-AF0F-C2D6-05559EE9914B}"/>
              </a:ext>
            </a:extLst>
          </p:cNvPr>
          <p:cNvSpPr/>
          <p:nvPr userDrawn="1"/>
        </p:nvSpPr>
        <p:spPr>
          <a:xfrm>
            <a:off x="0" y="985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Indications </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&amp; Usage</a:t>
            </a:r>
          </a:p>
        </p:txBody>
      </p:sp>
      <p:sp>
        <p:nvSpPr>
          <p:cNvPr id="5" name="Button 2">
            <a:extLst>
              <a:ext uri="{FF2B5EF4-FFF2-40B4-BE49-F238E27FC236}">
                <a16:creationId xmlns:a16="http://schemas.microsoft.com/office/drawing/2014/main" id="{3E0BDE2D-4513-B6BC-FC51-09B09C85B5D9}"/>
              </a:ext>
            </a:extLst>
          </p:cNvPr>
          <p:cNvSpPr/>
          <p:nvPr userDrawn="1"/>
        </p:nvSpPr>
        <p:spPr>
          <a:xfrm>
            <a:off x="-3" y="1601000"/>
            <a:ext cx="1019178" cy="576000"/>
          </a:xfrm>
          <a:prstGeom prst="rect">
            <a:avLst/>
          </a:prstGeom>
          <a:gradFill>
            <a:gsLst>
              <a:gs pos="0">
                <a:schemeClr val="accent1">
                  <a:lumMod val="75000"/>
                </a:schemeClr>
              </a:gs>
              <a:gs pos="71000">
                <a:schemeClr val="accent1"/>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bg1"/>
                </a:solidFill>
                <a:effectLst/>
                <a:uLnTx/>
                <a:uFillTx/>
                <a:latin typeface="Arial"/>
                <a:ea typeface="+mn-ea"/>
                <a:cs typeface="+mn-cs"/>
              </a:rPr>
              <a:t>Dosage &amp; Administration</a:t>
            </a:r>
          </a:p>
        </p:txBody>
      </p:sp>
      <p:sp>
        <p:nvSpPr>
          <p:cNvPr id="8" name="Button 4">
            <a:extLst>
              <a:ext uri="{FF2B5EF4-FFF2-40B4-BE49-F238E27FC236}">
                <a16:creationId xmlns:a16="http://schemas.microsoft.com/office/drawing/2014/main" id="{874B966E-1AA2-5719-CDA0-21D50003A56D}"/>
              </a:ext>
            </a:extLst>
          </p:cNvPr>
          <p:cNvSpPr/>
          <p:nvPr userDrawn="1"/>
        </p:nvSpPr>
        <p:spPr>
          <a:xfrm>
            <a:off x="-3" y="2217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Contra-</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indications</a:t>
            </a:r>
          </a:p>
        </p:txBody>
      </p:sp>
      <p:sp>
        <p:nvSpPr>
          <p:cNvPr id="9" name="Button 5">
            <a:extLst>
              <a:ext uri="{FF2B5EF4-FFF2-40B4-BE49-F238E27FC236}">
                <a16:creationId xmlns:a16="http://schemas.microsoft.com/office/drawing/2014/main" id="{8A8165D5-4EFE-A9A7-A952-5EA2E345DE07}"/>
              </a:ext>
            </a:extLst>
          </p:cNvPr>
          <p:cNvSpPr/>
          <p:nvPr userDrawn="1"/>
        </p:nvSpPr>
        <p:spPr>
          <a:xfrm>
            <a:off x="-3" y="2833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Warnings &amp; Precautions</a:t>
            </a:r>
          </a:p>
        </p:txBody>
      </p:sp>
      <p:sp>
        <p:nvSpPr>
          <p:cNvPr id="10" name="Button 6">
            <a:extLst>
              <a:ext uri="{FF2B5EF4-FFF2-40B4-BE49-F238E27FC236}">
                <a16:creationId xmlns:a16="http://schemas.microsoft.com/office/drawing/2014/main" id="{093B6E89-9BC3-42EB-BF6E-E6630FD7C5D9}"/>
              </a:ext>
            </a:extLst>
          </p:cNvPr>
          <p:cNvSpPr/>
          <p:nvPr userDrawn="1"/>
        </p:nvSpPr>
        <p:spPr>
          <a:xfrm>
            <a:off x="-3" y="3449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Adverse Reactions</a:t>
            </a:r>
          </a:p>
        </p:txBody>
      </p:sp>
      <p:sp>
        <p:nvSpPr>
          <p:cNvPr id="11" name="Button 7">
            <a:extLst>
              <a:ext uri="{FF2B5EF4-FFF2-40B4-BE49-F238E27FC236}">
                <a16:creationId xmlns:a16="http://schemas.microsoft.com/office/drawing/2014/main" id="{B64F68EB-4CD3-6F43-BB2E-F23E1EDB64E8}"/>
              </a:ext>
            </a:extLst>
          </p:cNvPr>
          <p:cNvSpPr/>
          <p:nvPr userDrawn="1"/>
        </p:nvSpPr>
        <p:spPr>
          <a:xfrm>
            <a:off x="-3" y="4065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Drug Interactions</a:t>
            </a:r>
          </a:p>
        </p:txBody>
      </p:sp>
      <p:sp>
        <p:nvSpPr>
          <p:cNvPr id="12" name="Button 8">
            <a:extLst>
              <a:ext uri="{FF2B5EF4-FFF2-40B4-BE49-F238E27FC236}">
                <a16:creationId xmlns:a16="http://schemas.microsoft.com/office/drawing/2014/main" id="{2F3A0D55-5DFA-292C-C072-3B096AF03462}"/>
              </a:ext>
            </a:extLst>
          </p:cNvPr>
          <p:cNvSpPr/>
          <p:nvPr userDrawn="1"/>
        </p:nvSpPr>
        <p:spPr>
          <a:xfrm>
            <a:off x="-3" y="4681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80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Use in Specific Populations</a:t>
            </a:r>
          </a:p>
        </p:txBody>
      </p:sp>
      <p:sp>
        <p:nvSpPr>
          <p:cNvPr id="13" name="Button 14">
            <a:extLst>
              <a:ext uri="{FF2B5EF4-FFF2-40B4-BE49-F238E27FC236}">
                <a16:creationId xmlns:a16="http://schemas.microsoft.com/office/drawing/2014/main" id="{7FF254E8-A468-83D0-BE7D-75AA35282F10}"/>
              </a:ext>
            </a:extLst>
          </p:cNvPr>
          <p:cNvSpPr/>
          <p:nvPr userDrawn="1"/>
        </p:nvSpPr>
        <p:spPr>
          <a:xfrm>
            <a:off x="-3" y="5297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44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Clinical Studies</a:t>
            </a:r>
          </a:p>
        </p:txBody>
      </p:sp>
      <p:grpSp>
        <p:nvGrpSpPr>
          <p:cNvPr id="34" name="!!Home BTN">
            <a:extLst>
              <a:ext uri="{FF2B5EF4-FFF2-40B4-BE49-F238E27FC236}">
                <a16:creationId xmlns:a16="http://schemas.microsoft.com/office/drawing/2014/main" id="{02A1E751-6EB6-DDB5-755A-825F6B05850C}"/>
              </a:ext>
            </a:extLst>
          </p:cNvPr>
          <p:cNvGrpSpPr/>
          <p:nvPr userDrawn="1"/>
        </p:nvGrpSpPr>
        <p:grpSpPr>
          <a:xfrm>
            <a:off x="10424476" y="5987183"/>
            <a:ext cx="468000" cy="468000"/>
            <a:chOff x="10493988" y="5969183"/>
            <a:chExt cx="432000" cy="432000"/>
          </a:xfrm>
        </p:grpSpPr>
        <p:sp>
          <p:nvSpPr>
            <p:cNvPr id="35" name="Home">
              <a:extLst>
                <a:ext uri="{FF2B5EF4-FFF2-40B4-BE49-F238E27FC236}">
                  <a16:creationId xmlns:a16="http://schemas.microsoft.com/office/drawing/2014/main" id="{78FF5338-71E4-10B0-27FC-6CB29968F408}"/>
                </a:ext>
              </a:extLst>
            </p:cNvPr>
            <p:cNvSpPr>
              <a:spLocks noChangeAspect="1"/>
            </p:cNvSpPr>
            <p:nvPr/>
          </p:nvSpPr>
          <p:spPr>
            <a:xfrm>
              <a:off x="10493988" y="5969183"/>
              <a:ext cx="432000" cy="432000"/>
            </a:xfrm>
            <a:prstGeom prst="ellipse">
              <a:avLst/>
            </a:prstGeom>
            <a:solidFill>
              <a:srgbClr val="203661"/>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C376B52A-8E95-C532-70D2-0000C1495760}"/>
                </a:ext>
              </a:extLst>
            </p:cNvPr>
            <p:cNvSpPr/>
            <p:nvPr/>
          </p:nvSpPr>
          <p:spPr>
            <a:xfrm>
              <a:off x="10595519" y="6052692"/>
              <a:ext cx="228938" cy="114468"/>
            </a:xfrm>
            <a:custGeom>
              <a:avLst/>
              <a:gdLst>
                <a:gd name="connsiteX0" fmla="*/ 0 w 285019"/>
                <a:gd name="connsiteY0" fmla="*/ 142510 h 142509"/>
                <a:gd name="connsiteX1" fmla="*/ 142510 w 285019"/>
                <a:gd name="connsiteY1" fmla="*/ 0 h 142509"/>
                <a:gd name="connsiteX2" fmla="*/ 285019 w 285019"/>
                <a:gd name="connsiteY2" fmla="*/ 142510 h 142509"/>
              </a:gdLst>
              <a:ahLst/>
              <a:cxnLst>
                <a:cxn ang="0">
                  <a:pos x="connsiteX0" y="connsiteY0"/>
                </a:cxn>
                <a:cxn ang="0">
                  <a:pos x="connsiteX1" y="connsiteY1"/>
                </a:cxn>
                <a:cxn ang="0">
                  <a:pos x="connsiteX2" y="connsiteY2"/>
                </a:cxn>
              </a:cxnLst>
              <a:rect l="l" t="t" r="r" b="b"/>
              <a:pathLst>
                <a:path w="285019" h="142509">
                  <a:moveTo>
                    <a:pt x="0" y="142510"/>
                  </a:moveTo>
                  <a:lnTo>
                    <a:pt x="142510" y="0"/>
                  </a:lnTo>
                  <a:lnTo>
                    <a:pt x="285019" y="142510"/>
                  </a:lnTo>
                </a:path>
              </a:pathLst>
            </a:custGeom>
            <a:noFill/>
            <a:ln w="12700" cap="rnd">
              <a:solidFill>
                <a:schemeClr val="accent3"/>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FD6A5D1F-3A4F-E5FD-F282-AD30047EB949}"/>
                </a:ext>
              </a:extLst>
            </p:cNvPr>
            <p:cNvSpPr/>
            <p:nvPr/>
          </p:nvSpPr>
          <p:spPr>
            <a:xfrm>
              <a:off x="10614593" y="6148086"/>
              <a:ext cx="190767" cy="133542"/>
            </a:xfrm>
            <a:custGeom>
              <a:avLst/>
              <a:gdLst>
                <a:gd name="connsiteX0" fmla="*/ 0 w 237498"/>
                <a:gd name="connsiteY0" fmla="*/ 0 h 166256"/>
                <a:gd name="connsiteX1" fmla="*/ 0 w 237498"/>
                <a:gd name="connsiteY1" fmla="*/ 166257 h 166256"/>
                <a:gd name="connsiteX2" fmla="*/ 237499 w 237498"/>
                <a:gd name="connsiteY2" fmla="*/ 166257 h 166256"/>
                <a:gd name="connsiteX3" fmla="*/ 237499 w 237498"/>
                <a:gd name="connsiteY3" fmla="*/ 0 h 166256"/>
              </a:gdLst>
              <a:ahLst/>
              <a:cxnLst>
                <a:cxn ang="0">
                  <a:pos x="connsiteX0" y="connsiteY0"/>
                </a:cxn>
                <a:cxn ang="0">
                  <a:pos x="connsiteX1" y="connsiteY1"/>
                </a:cxn>
                <a:cxn ang="0">
                  <a:pos x="connsiteX2" y="connsiteY2"/>
                </a:cxn>
                <a:cxn ang="0">
                  <a:pos x="connsiteX3" y="connsiteY3"/>
                </a:cxn>
              </a:cxnLst>
              <a:rect l="l" t="t" r="r" b="b"/>
              <a:pathLst>
                <a:path w="237498" h="166256">
                  <a:moveTo>
                    <a:pt x="0" y="0"/>
                  </a:moveTo>
                  <a:lnTo>
                    <a:pt x="0" y="166257"/>
                  </a:lnTo>
                  <a:lnTo>
                    <a:pt x="237499" y="166257"/>
                  </a:lnTo>
                  <a:lnTo>
                    <a:pt x="237499" y="0"/>
                  </a:lnTo>
                </a:path>
              </a:pathLst>
            </a:custGeom>
            <a:noFill/>
            <a:ln w="12700" cap="rnd">
              <a:solidFill>
                <a:schemeClr val="accent3"/>
              </a:solidFill>
              <a:prstDash val="solid"/>
              <a:round/>
            </a:ln>
          </p:spPr>
          <p:txBody>
            <a:bodyPr rtlCol="0" anchor="ctr"/>
            <a:lstStyle/>
            <a:p>
              <a:endParaRPr lang="en-US"/>
            </a:p>
          </p:txBody>
        </p:sp>
        <p:sp>
          <p:nvSpPr>
            <p:cNvPr id="38" name="Freeform: Shape 37">
              <a:extLst>
                <a:ext uri="{FF2B5EF4-FFF2-40B4-BE49-F238E27FC236}">
                  <a16:creationId xmlns:a16="http://schemas.microsoft.com/office/drawing/2014/main" id="{C5E22996-5F5F-7337-F17B-8BFFA5285405}"/>
                </a:ext>
              </a:extLst>
            </p:cNvPr>
            <p:cNvSpPr/>
            <p:nvPr/>
          </p:nvSpPr>
          <p:spPr>
            <a:xfrm>
              <a:off x="10680151" y="6190764"/>
              <a:ext cx="59697" cy="90863"/>
            </a:xfrm>
            <a:custGeom>
              <a:avLst/>
              <a:gdLst>
                <a:gd name="connsiteX0" fmla="*/ 0 w 74320"/>
                <a:gd name="connsiteY0" fmla="*/ 113123 h 113122"/>
                <a:gd name="connsiteX1" fmla="*/ 0 w 74320"/>
                <a:gd name="connsiteY1" fmla="*/ 0 h 113122"/>
                <a:gd name="connsiteX2" fmla="*/ 74320 w 74320"/>
                <a:gd name="connsiteY2" fmla="*/ 0 h 113122"/>
                <a:gd name="connsiteX3" fmla="*/ 74320 w 74320"/>
                <a:gd name="connsiteY3" fmla="*/ 113123 h 113122"/>
              </a:gdLst>
              <a:ahLst/>
              <a:cxnLst>
                <a:cxn ang="0">
                  <a:pos x="connsiteX0" y="connsiteY0"/>
                </a:cxn>
                <a:cxn ang="0">
                  <a:pos x="connsiteX1" y="connsiteY1"/>
                </a:cxn>
                <a:cxn ang="0">
                  <a:pos x="connsiteX2" y="connsiteY2"/>
                </a:cxn>
                <a:cxn ang="0">
                  <a:pos x="connsiteX3" y="connsiteY3"/>
                </a:cxn>
              </a:cxnLst>
              <a:rect l="l" t="t" r="r" b="b"/>
              <a:pathLst>
                <a:path w="74320" h="113122">
                  <a:moveTo>
                    <a:pt x="0" y="113123"/>
                  </a:moveTo>
                  <a:lnTo>
                    <a:pt x="0" y="0"/>
                  </a:lnTo>
                  <a:lnTo>
                    <a:pt x="74320" y="0"/>
                  </a:lnTo>
                  <a:lnTo>
                    <a:pt x="74320" y="113123"/>
                  </a:lnTo>
                </a:path>
              </a:pathLst>
            </a:custGeom>
            <a:noFill/>
            <a:ln w="12700" cap="rnd">
              <a:solidFill>
                <a:schemeClr val="accent3"/>
              </a:solidFill>
              <a:prstDash val="solid"/>
              <a:round/>
            </a:ln>
          </p:spPr>
          <p:txBody>
            <a:bodyPr rtlCol="0" anchor="ctr"/>
            <a:lstStyle/>
            <a:p>
              <a:endParaRPr lang="en-US"/>
            </a:p>
          </p:txBody>
        </p:sp>
        <p:sp>
          <p:nvSpPr>
            <p:cNvPr id="39" name="Hitbox">
              <a:extLst>
                <a:ext uri="{FF2B5EF4-FFF2-40B4-BE49-F238E27FC236}">
                  <a16:creationId xmlns:a16="http://schemas.microsoft.com/office/drawing/2014/main" id="{E7A8514E-83E0-9456-9B7A-C4A0926BA652}"/>
                </a:ext>
              </a:extLst>
            </p:cNvPr>
            <p:cNvSpPr>
              <a:spLocks noChangeAspect="1"/>
            </p:cNvSpPr>
            <p:nvPr/>
          </p:nvSpPr>
          <p:spPr>
            <a:xfrm>
              <a:off x="10493988" y="5969183"/>
              <a:ext cx="432000" cy="432000"/>
            </a:xfrm>
            <a:prstGeom prst="ellipse">
              <a:avLst/>
            </a:prstGeom>
            <a:solidFill>
              <a:srgbClr val="FF00FF">
                <a:alpha val="0"/>
              </a:srgbClr>
            </a:solidFill>
            <a:ln w="28575">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grpSp>
      <p:sp>
        <p:nvSpPr>
          <p:cNvPr id="41" name="!!Back BTN">
            <a:hlinkClick r:id="" action="ppaction://hlinkshowjump?jump=previousslide"/>
            <a:extLst>
              <a:ext uri="{FF2B5EF4-FFF2-40B4-BE49-F238E27FC236}">
                <a16:creationId xmlns:a16="http://schemas.microsoft.com/office/drawing/2014/main" id="{A03D9DC5-8D10-616D-C61A-93892AE512AA}"/>
              </a:ext>
            </a:extLst>
          </p:cNvPr>
          <p:cNvSpPr/>
          <p:nvPr userDrawn="1"/>
        </p:nvSpPr>
        <p:spPr>
          <a:xfrm rot="16200000">
            <a:off x="9686446" y="5628113"/>
            <a:ext cx="432000" cy="1186141"/>
          </a:xfrm>
          <a:custGeom>
            <a:avLst/>
            <a:gdLst>
              <a:gd name="connsiteX0" fmla="*/ 432000 w 432000"/>
              <a:gd name="connsiteY0" fmla="*/ 216000 h 1186141"/>
              <a:gd name="connsiteX1" fmla="*/ 432000 w 432000"/>
              <a:gd name="connsiteY1" fmla="*/ 1186085 h 1186141"/>
              <a:gd name="connsiteX2" fmla="*/ 408057 w 432000"/>
              <a:gd name="connsiteY2" fmla="*/ 1157067 h 1186141"/>
              <a:gd name="connsiteX3" fmla="*/ 216023 w 432000"/>
              <a:gd name="connsiteY3" fmla="*/ 1077523 h 1186141"/>
              <a:gd name="connsiteX4" fmla="*/ 23988 w 432000"/>
              <a:gd name="connsiteY4" fmla="*/ 1157067 h 1186141"/>
              <a:gd name="connsiteX5" fmla="*/ 0 w 432000"/>
              <a:gd name="connsiteY5" fmla="*/ 1186141 h 1186141"/>
              <a:gd name="connsiteX6" fmla="*/ 0 w 432000"/>
              <a:gd name="connsiteY6" fmla="*/ 216000 h 1186141"/>
              <a:gd name="connsiteX7" fmla="*/ 216000 w 432000"/>
              <a:gd name="connsiteY7" fmla="*/ 0 h 1186141"/>
              <a:gd name="connsiteX8" fmla="*/ 432000 w 432000"/>
              <a:gd name="connsiteY8" fmla="*/ 216000 h 118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000" h="1186141">
                <a:moveTo>
                  <a:pt x="432000" y="216000"/>
                </a:moveTo>
                <a:lnTo>
                  <a:pt x="432000" y="1186085"/>
                </a:lnTo>
                <a:lnTo>
                  <a:pt x="408057" y="1157067"/>
                </a:lnTo>
                <a:cubicBezTo>
                  <a:pt x="358911" y="1107921"/>
                  <a:pt x="291017" y="1077523"/>
                  <a:pt x="216023" y="1077523"/>
                </a:cubicBezTo>
                <a:cubicBezTo>
                  <a:pt x="141029" y="1077523"/>
                  <a:pt x="73134" y="1107921"/>
                  <a:pt x="23988" y="1157067"/>
                </a:cubicBezTo>
                <a:lnTo>
                  <a:pt x="0" y="1186141"/>
                </a:lnTo>
                <a:lnTo>
                  <a:pt x="0" y="216000"/>
                </a:lnTo>
                <a:cubicBezTo>
                  <a:pt x="0" y="96706"/>
                  <a:pt x="96706" y="0"/>
                  <a:pt x="216000" y="0"/>
                </a:cubicBezTo>
                <a:cubicBezTo>
                  <a:pt x="335294" y="0"/>
                  <a:pt x="432000" y="96706"/>
                  <a:pt x="432000" y="216000"/>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b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r>
              <a:rPr kumimoji="0" lang="en-US" sz="1600" b="0"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 </a:t>
            </a:r>
            <a:r>
              <a:rPr kumimoji="0" lang="en-US" sz="1600" b="0" i="0" u="none" strike="noStrike" kern="1200" cap="none" spc="0" normalizeH="0" baseline="0" noProof="0">
                <a:ln>
                  <a:noFill/>
                </a:ln>
                <a:solidFill>
                  <a:prstClr val="white"/>
                </a:solidFill>
                <a:effectLst/>
                <a:uLnTx/>
                <a:uFillTx/>
                <a:latin typeface="Arial"/>
                <a:ea typeface="+mn-ea"/>
                <a:cs typeface="+mn-cs"/>
              </a:rPr>
              <a:t>BACK</a:t>
            </a:r>
          </a:p>
        </p:txBody>
      </p:sp>
      <p:sp>
        <p:nvSpPr>
          <p:cNvPr id="42" name="!!Next BTN">
            <a:hlinkClick r:id="" action="ppaction://hlinkshowjump?jump=nextslide"/>
            <a:extLst>
              <a:ext uri="{FF2B5EF4-FFF2-40B4-BE49-F238E27FC236}">
                <a16:creationId xmlns:a16="http://schemas.microsoft.com/office/drawing/2014/main" id="{4C079F7D-2E3F-1F18-BA11-3A272B488E30}"/>
              </a:ext>
            </a:extLst>
          </p:cNvPr>
          <p:cNvSpPr/>
          <p:nvPr userDrawn="1"/>
        </p:nvSpPr>
        <p:spPr>
          <a:xfrm rot="16200000">
            <a:off x="11198507" y="5628112"/>
            <a:ext cx="432000" cy="1186142"/>
          </a:xfrm>
          <a:custGeom>
            <a:avLst/>
            <a:gdLst>
              <a:gd name="connsiteX0" fmla="*/ 432000 w 432000"/>
              <a:gd name="connsiteY0" fmla="*/ 56 h 1186142"/>
              <a:gd name="connsiteX1" fmla="*/ 432000 w 432000"/>
              <a:gd name="connsiteY1" fmla="*/ 970142 h 1186142"/>
              <a:gd name="connsiteX2" fmla="*/ 216000 w 432000"/>
              <a:gd name="connsiteY2" fmla="*/ 1186142 h 1186142"/>
              <a:gd name="connsiteX3" fmla="*/ 0 w 432000"/>
              <a:gd name="connsiteY3" fmla="*/ 970142 h 1186142"/>
              <a:gd name="connsiteX4" fmla="*/ 0 w 432000"/>
              <a:gd name="connsiteY4" fmla="*/ 0 h 1186142"/>
              <a:gd name="connsiteX5" fmla="*/ 23989 w 432000"/>
              <a:gd name="connsiteY5" fmla="*/ 29075 h 1186142"/>
              <a:gd name="connsiteX6" fmla="*/ 216023 w 432000"/>
              <a:gd name="connsiteY6" fmla="*/ 108618 h 1186142"/>
              <a:gd name="connsiteX7" fmla="*/ 408058 w 432000"/>
              <a:gd name="connsiteY7" fmla="*/ 29075 h 118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2000" h="1186142">
                <a:moveTo>
                  <a:pt x="432000" y="56"/>
                </a:moveTo>
                <a:lnTo>
                  <a:pt x="432000" y="970142"/>
                </a:lnTo>
                <a:cubicBezTo>
                  <a:pt x="432000" y="1089436"/>
                  <a:pt x="335294" y="1186142"/>
                  <a:pt x="216000" y="1186142"/>
                </a:cubicBezTo>
                <a:cubicBezTo>
                  <a:pt x="96706" y="1186142"/>
                  <a:pt x="0" y="1089436"/>
                  <a:pt x="0" y="970142"/>
                </a:cubicBezTo>
                <a:lnTo>
                  <a:pt x="0" y="0"/>
                </a:lnTo>
                <a:lnTo>
                  <a:pt x="23989" y="29075"/>
                </a:lnTo>
                <a:cubicBezTo>
                  <a:pt x="73135" y="78221"/>
                  <a:pt x="141029" y="108618"/>
                  <a:pt x="216023" y="108618"/>
                </a:cubicBezTo>
                <a:cubicBezTo>
                  <a:pt x="291017" y="108618"/>
                  <a:pt x="358912" y="78221"/>
                  <a:pt x="408058" y="29075"/>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t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mn-cs"/>
              </a:rPr>
              <a:t>NEXT </a:t>
            </a: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endParaRPr kumimoji="0" lang="en-US" sz="1600" b="0" i="0" u="none" strike="noStrike" kern="1200" cap="none" spc="0" normalizeH="0" baseline="0" noProof="0">
              <a:ln>
                <a:noFill/>
              </a:ln>
              <a:solidFill>
                <a:schemeClr val="accent3"/>
              </a:solidFill>
              <a:effectLst/>
              <a:uLnTx/>
              <a:uFillTx/>
              <a:latin typeface="Arial"/>
              <a:ea typeface="+mn-ea"/>
              <a:cs typeface="+mn-cs"/>
            </a:endParaRPr>
          </a:p>
        </p:txBody>
      </p:sp>
      <p:sp>
        <p:nvSpPr>
          <p:cNvPr id="55" name="Text Placeholder 54">
            <a:extLst>
              <a:ext uri="{FF2B5EF4-FFF2-40B4-BE49-F238E27FC236}">
                <a16:creationId xmlns:a16="http://schemas.microsoft.com/office/drawing/2014/main" id="{113CBD78-A37B-AAE0-5440-170C535D1CCA}"/>
              </a:ext>
            </a:extLst>
          </p:cNvPr>
          <p:cNvSpPr>
            <a:spLocks noGrp="1"/>
          </p:cNvSpPr>
          <p:nvPr>
            <p:ph type="body" sz="quarter" idx="12"/>
          </p:nvPr>
        </p:nvSpPr>
        <p:spPr>
          <a:xfrm>
            <a:off x="1562100" y="5933183"/>
            <a:ext cx="7562850" cy="576000"/>
          </a:xfrm>
        </p:spPr>
        <p:txBody>
          <a:bodyPr anchor="ctr">
            <a:noAutofit/>
          </a:bodyPr>
          <a:lstStyle>
            <a:lvl1pPr marL="0" indent="0">
              <a:spcAft>
                <a:spcPts val="300"/>
              </a:spcAft>
              <a:buNone/>
              <a:defRPr sz="1000">
                <a:solidFill>
                  <a:schemeClr val="accent2">
                    <a:lumMod val="60000"/>
                    <a:lumOff val="40000"/>
                  </a:schemeClr>
                </a:solidFill>
              </a:defRPr>
            </a:lvl1pPr>
          </a:lstStyle>
          <a:p>
            <a:pPr lvl="0"/>
            <a:r>
              <a:rPr lang="en-US"/>
              <a:t>Click to edit Master text styles</a:t>
            </a:r>
          </a:p>
        </p:txBody>
      </p:sp>
      <p:sp>
        <p:nvSpPr>
          <p:cNvPr id="14" name="Picture Placeholder 50">
            <a:extLst>
              <a:ext uri="{FF2B5EF4-FFF2-40B4-BE49-F238E27FC236}">
                <a16:creationId xmlns:a16="http://schemas.microsoft.com/office/drawing/2014/main" id="{65042F1C-8524-2C0A-A75B-DECCFD81798C}"/>
              </a:ext>
            </a:extLst>
          </p:cNvPr>
          <p:cNvSpPr>
            <a:spLocks noGrp="1" noChangeAspect="1"/>
          </p:cNvSpPr>
          <p:nvPr>
            <p:ph type="pic" sz="quarter" idx="11"/>
          </p:nvPr>
        </p:nvSpPr>
        <p:spPr>
          <a:xfrm>
            <a:off x="337983" y="801905"/>
            <a:ext cx="3679620" cy="4824000"/>
          </a:xfrm>
          <a:ln w="6350">
            <a:solidFill>
              <a:schemeClr val="bg2">
                <a:lumMod val="90000"/>
              </a:scheme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txBody>
          <a:bodyPr/>
          <a:lstStyle/>
          <a:p>
            <a:endParaRPr lang="en-GB"/>
          </a:p>
        </p:txBody>
      </p:sp>
      <p:sp>
        <p:nvSpPr>
          <p:cNvPr id="15" name="Oval 14">
            <a:hlinkClick r:id="rId3" action="ppaction://hlinksldjump"/>
            <a:extLst>
              <a:ext uri="{FF2B5EF4-FFF2-40B4-BE49-F238E27FC236}">
                <a16:creationId xmlns:a16="http://schemas.microsoft.com/office/drawing/2014/main" id="{FF4AECC4-68F1-5F4B-6537-852D1B32DC87}"/>
              </a:ext>
            </a:extLst>
          </p:cNvPr>
          <p:cNvSpPr/>
          <p:nvPr userDrawn="1"/>
        </p:nvSpPr>
        <p:spPr>
          <a:xfrm>
            <a:off x="10429668" y="5999593"/>
            <a:ext cx="467999" cy="467999"/>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2166151"/>
      </p:ext>
    </p:extLst>
  </p:cSld>
  <p:clrMapOvr>
    <a:masterClrMapping/>
  </p:clrMapOvr>
  <p:extLst>
    <p:ext uri="{DCECCB84-F9BA-43D5-87BE-67443E8EF086}">
      <p15:sldGuideLst xmlns:p15="http://schemas.microsoft.com/office/powerpoint/2012/main">
        <p15:guide id="1" orient="horz" pos="2205" userDrawn="1">
          <p15:clr>
            <a:srgbClr val="A4A3A4"/>
          </p15:clr>
        </p15:guide>
        <p15:guide id="2" orient="horz" pos="845" userDrawn="1">
          <p15:clr>
            <a:srgbClr val="5ACBF0"/>
          </p15:clr>
        </p15:guide>
        <p15:guide id="3" orient="horz" pos="3566" userDrawn="1">
          <p15:clr>
            <a:srgbClr val="5ACBF0"/>
          </p15:clr>
        </p15:guide>
        <p15:guide id="4" pos="2094" userDrawn="1">
          <p15:clr>
            <a:srgbClr val="5ACBF0"/>
          </p15:clr>
        </p15:guide>
        <p15:guide id="5" pos="7559" userDrawn="1">
          <p15:clr>
            <a:srgbClr val="5ACBF0"/>
          </p15:clr>
        </p15:guide>
        <p15:guide id="6" pos="4815" userDrawn="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3 Contraindications">
    <p:spTree>
      <p:nvGrpSpPr>
        <p:cNvPr id="1" name=""/>
        <p:cNvGrpSpPr/>
        <p:nvPr/>
      </p:nvGrpSpPr>
      <p:grpSpPr>
        <a:xfrm>
          <a:off x="0" y="0"/>
          <a:ext cx="0" cy="0"/>
          <a:chOff x="0" y="0"/>
          <a:chExt cx="0" cy="0"/>
        </a:xfrm>
      </p:grpSpPr>
      <p:sp>
        <p:nvSpPr>
          <p:cNvPr id="7" name="Curve">
            <a:extLst>
              <a:ext uri="{FF2B5EF4-FFF2-40B4-BE49-F238E27FC236}">
                <a16:creationId xmlns:a16="http://schemas.microsoft.com/office/drawing/2014/main" id="{904AA997-A65B-A12B-7580-7906FDF266D5}"/>
              </a:ext>
            </a:extLst>
          </p:cNvPr>
          <p:cNvSpPr/>
          <p:nvPr userDrawn="1"/>
        </p:nvSpPr>
        <p:spPr>
          <a:xfrm>
            <a:off x="0" y="-12700"/>
            <a:ext cx="1879247" cy="6870700"/>
          </a:xfrm>
          <a:custGeom>
            <a:avLst/>
            <a:gdLst>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752" h="6870700">
                <a:moveTo>
                  <a:pt x="0" y="12700"/>
                </a:moveTo>
                <a:lnTo>
                  <a:pt x="1680752" y="0"/>
                </a:lnTo>
                <a:cubicBezTo>
                  <a:pt x="439550" y="1200150"/>
                  <a:pt x="218085" y="4470400"/>
                  <a:pt x="1452152" y="6870700"/>
                </a:cubicBezTo>
                <a:lnTo>
                  <a:pt x="0" y="6870700"/>
                </a:lnTo>
                <a:lnTo>
                  <a:pt x="0" y="12700"/>
                </a:lnTo>
                <a:close/>
              </a:path>
            </a:pathLst>
          </a:custGeom>
          <a:solidFill>
            <a:srgbClr val="121E3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2" name="Title 1">
            <a:extLst>
              <a:ext uri="{FF2B5EF4-FFF2-40B4-BE49-F238E27FC236}">
                <a16:creationId xmlns:a16="http://schemas.microsoft.com/office/drawing/2014/main" id="{88DF3548-7D61-A232-552A-5773752FBA9F}"/>
              </a:ext>
            </a:extLst>
          </p:cNvPr>
          <p:cNvSpPr>
            <a:spLocks noGrp="1"/>
          </p:cNvSpPr>
          <p:nvPr>
            <p:ph type="title"/>
          </p:nvPr>
        </p:nvSpPr>
        <p:spPr>
          <a:xfrm>
            <a:off x="3352097" y="177891"/>
            <a:ext cx="8640000" cy="533205"/>
          </a:xfrm>
        </p:spPr>
        <p:txBody>
          <a:bodyPr lIns="0" tIns="72000" rIns="72000" bIns="72000">
            <a:noAutofit/>
          </a:bodyPr>
          <a:lstStyle>
            <a:lvl1pPr>
              <a:defRPr sz="2800"/>
            </a:lvl1pPr>
          </a:lstStyle>
          <a:p>
            <a:r>
              <a:rPr lang="en-US"/>
              <a:t>Click to edit Master title style</a:t>
            </a:r>
          </a:p>
        </p:txBody>
      </p:sp>
      <p:sp>
        <p:nvSpPr>
          <p:cNvPr id="6" name="!!Bottom Stripe">
            <a:extLst>
              <a:ext uri="{FF2B5EF4-FFF2-40B4-BE49-F238E27FC236}">
                <a16:creationId xmlns:a16="http://schemas.microsoft.com/office/drawing/2014/main" id="{4075778F-4F76-145C-E1AA-63ADF5C85752}"/>
              </a:ext>
            </a:extLst>
          </p:cNvPr>
          <p:cNvSpPr/>
          <p:nvPr userDrawn="1"/>
        </p:nvSpPr>
        <p:spPr>
          <a:xfrm>
            <a:off x="1148080" y="5897183"/>
            <a:ext cx="11043920" cy="648000"/>
          </a:xfrm>
          <a:prstGeom prst="rect">
            <a:avLst/>
          </a:prstGeom>
          <a:gradFill flip="none" rotWithShape="1">
            <a:gsLst>
              <a:gs pos="0">
                <a:schemeClr val="accent2">
                  <a:lumMod val="20000"/>
                  <a:lumOff val="80000"/>
                  <a:alpha val="0"/>
                </a:schemeClr>
              </a:gs>
              <a:gs pos="75000">
                <a:schemeClr val="accent2">
                  <a:lumMod val="20000"/>
                  <a:lumOff val="80000"/>
                </a:schemeClr>
              </a:gs>
            </a:gsLst>
            <a:lin ang="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0" rIns="2736000" rtlCol="0" anchor="ctr"/>
          <a:lstStyle/>
          <a:p>
            <a:pPr marL="5461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717074"/>
              </a:solidFill>
              <a:effectLst/>
              <a:uLnTx/>
              <a:uFillTx/>
              <a:latin typeface="Arial"/>
              <a:ea typeface="+mn-ea"/>
              <a:cs typeface="+mn-cs"/>
            </a:endParaRPr>
          </a:p>
        </p:txBody>
      </p:sp>
      <p:sp>
        <p:nvSpPr>
          <p:cNvPr id="8" name="Carveout">
            <a:extLst>
              <a:ext uri="{FF2B5EF4-FFF2-40B4-BE49-F238E27FC236}">
                <a16:creationId xmlns:a16="http://schemas.microsoft.com/office/drawing/2014/main" id="{2AAE1FC9-1EB3-5880-AD20-729A0EB30FC4}"/>
              </a:ext>
            </a:extLst>
          </p:cNvPr>
          <p:cNvSpPr/>
          <p:nvPr userDrawn="1"/>
        </p:nvSpPr>
        <p:spPr>
          <a:xfrm>
            <a:off x="0" y="945000"/>
            <a:ext cx="1517650" cy="496800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9" name="Button 1">
            <a:hlinkClick r:id="rId2" action="ppaction://hlinksldjump"/>
            <a:extLst>
              <a:ext uri="{FF2B5EF4-FFF2-40B4-BE49-F238E27FC236}">
                <a16:creationId xmlns:a16="http://schemas.microsoft.com/office/drawing/2014/main" id="{DABEC95A-BCC3-E214-A46C-0F39370CA1FD}"/>
              </a:ext>
            </a:extLst>
          </p:cNvPr>
          <p:cNvSpPr/>
          <p:nvPr userDrawn="1"/>
        </p:nvSpPr>
        <p:spPr>
          <a:xfrm>
            <a:off x="0" y="985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Indications </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&amp; Usage</a:t>
            </a:r>
          </a:p>
        </p:txBody>
      </p:sp>
      <p:sp>
        <p:nvSpPr>
          <p:cNvPr id="12" name="Button 2">
            <a:hlinkClick r:id="rId3" action="ppaction://hlinksldjump"/>
            <a:extLst>
              <a:ext uri="{FF2B5EF4-FFF2-40B4-BE49-F238E27FC236}">
                <a16:creationId xmlns:a16="http://schemas.microsoft.com/office/drawing/2014/main" id="{4F907139-0437-AECA-2BD5-F10F40F8FEBE}"/>
              </a:ext>
            </a:extLst>
          </p:cNvPr>
          <p:cNvSpPr/>
          <p:nvPr userDrawn="1"/>
        </p:nvSpPr>
        <p:spPr>
          <a:xfrm>
            <a:off x="-3" y="1601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Dosage &amp; Administration</a:t>
            </a:r>
          </a:p>
        </p:txBody>
      </p:sp>
      <p:sp>
        <p:nvSpPr>
          <p:cNvPr id="13" name="Button 4">
            <a:extLst>
              <a:ext uri="{FF2B5EF4-FFF2-40B4-BE49-F238E27FC236}">
                <a16:creationId xmlns:a16="http://schemas.microsoft.com/office/drawing/2014/main" id="{FEAB3CA2-EE50-5519-53CF-2DFA794F47A6}"/>
              </a:ext>
            </a:extLst>
          </p:cNvPr>
          <p:cNvSpPr/>
          <p:nvPr userDrawn="1"/>
        </p:nvSpPr>
        <p:spPr>
          <a:xfrm>
            <a:off x="-3" y="2217000"/>
            <a:ext cx="1019178" cy="576000"/>
          </a:xfrm>
          <a:prstGeom prst="rect">
            <a:avLst/>
          </a:prstGeom>
          <a:gradFill>
            <a:gsLst>
              <a:gs pos="0">
                <a:schemeClr val="accent1">
                  <a:lumMod val="75000"/>
                </a:schemeClr>
              </a:gs>
              <a:gs pos="71000">
                <a:schemeClr val="accent1"/>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Arial"/>
                <a:ea typeface="+mn-ea"/>
                <a:cs typeface="+mn-cs"/>
              </a:rPr>
              <a:t>Contra-</a:t>
            </a:r>
            <a:br>
              <a:rPr kumimoji="0" lang="en-US" sz="800" b="1" i="0" u="none" strike="noStrike" kern="1200" cap="none" spc="0" normalizeH="0" baseline="0" noProof="0">
                <a:ln>
                  <a:noFill/>
                </a:ln>
                <a:solidFill>
                  <a:prstClr val="white"/>
                </a:solidFill>
                <a:effectLst/>
                <a:uLnTx/>
                <a:uFillTx/>
                <a:latin typeface="Arial"/>
                <a:ea typeface="+mn-ea"/>
                <a:cs typeface="+mn-cs"/>
              </a:rPr>
            </a:br>
            <a:r>
              <a:rPr kumimoji="0" lang="en-US" sz="800" b="1" i="0" u="none" strike="noStrike" kern="1200" cap="none" spc="0" normalizeH="0" baseline="0" noProof="0">
                <a:ln>
                  <a:noFill/>
                </a:ln>
                <a:solidFill>
                  <a:prstClr val="white"/>
                </a:solidFill>
                <a:effectLst/>
                <a:uLnTx/>
                <a:uFillTx/>
                <a:latin typeface="Arial"/>
                <a:ea typeface="+mn-ea"/>
                <a:cs typeface="+mn-cs"/>
              </a:rPr>
              <a:t>indications</a:t>
            </a:r>
          </a:p>
        </p:txBody>
      </p:sp>
      <p:sp>
        <p:nvSpPr>
          <p:cNvPr id="14" name="Button 5">
            <a:extLst>
              <a:ext uri="{FF2B5EF4-FFF2-40B4-BE49-F238E27FC236}">
                <a16:creationId xmlns:a16="http://schemas.microsoft.com/office/drawing/2014/main" id="{18223762-C97F-69A6-E372-2D828F9DAAA6}"/>
              </a:ext>
            </a:extLst>
          </p:cNvPr>
          <p:cNvSpPr/>
          <p:nvPr userDrawn="1"/>
        </p:nvSpPr>
        <p:spPr>
          <a:xfrm>
            <a:off x="-3" y="2833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Warnings &amp; Precautions</a:t>
            </a:r>
          </a:p>
        </p:txBody>
      </p:sp>
      <p:sp>
        <p:nvSpPr>
          <p:cNvPr id="15" name="Button 6">
            <a:extLst>
              <a:ext uri="{FF2B5EF4-FFF2-40B4-BE49-F238E27FC236}">
                <a16:creationId xmlns:a16="http://schemas.microsoft.com/office/drawing/2014/main" id="{14596C42-6B15-7FDE-5042-321EC9F87019}"/>
              </a:ext>
            </a:extLst>
          </p:cNvPr>
          <p:cNvSpPr/>
          <p:nvPr userDrawn="1"/>
        </p:nvSpPr>
        <p:spPr>
          <a:xfrm>
            <a:off x="-3" y="3449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Adverse Reactions</a:t>
            </a:r>
          </a:p>
        </p:txBody>
      </p:sp>
      <p:sp>
        <p:nvSpPr>
          <p:cNvPr id="16" name="Button 7">
            <a:extLst>
              <a:ext uri="{FF2B5EF4-FFF2-40B4-BE49-F238E27FC236}">
                <a16:creationId xmlns:a16="http://schemas.microsoft.com/office/drawing/2014/main" id="{11A69FC7-1B1F-6EE6-484C-4C9362B114E8}"/>
              </a:ext>
            </a:extLst>
          </p:cNvPr>
          <p:cNvSpPr/>
          <p:nvPr userDrawn="1"/>
        </p:nvSpPr>
        <p:spPr>
          <a:xfrm>
            <a:off x="-3" y="4065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Drug Interactions</a:t>
            </a:r>
          </a:p>
        </p:txBody>
      </p:sp>
      <p:sp>
        <p:nvSpPr>
          <p:cNvPr id="17" name="Button 8">
            <a:extLst>
              <a:ext uri="{FF2B5EF4-FFF2-40B4-BE49-F238E27FC236}">
                <a16:creationId xmlns:a16="http://schemas.microsoft.com/office/drawing/2014/main" id="{AF75F8C1-F410-F46A-098F-252C3358E828}"/>
              </a:ext>
            </a:extLst>
          </p:cNvPr>
          <p:cNvSpPr/>
          <p:nvPr userDrawn="1"/>
        </p:nvSpPr>
        <p:spPr>
          <a:xfrm>
            <a:off x="-3" y="4681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80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Use in Specific Populations</a:t>
            </a:r>
          </a:p>
        </p:txBody>
      </p:sp>
      <p:sp>
        <p:nvSpPr>
          <p:cNvPr id="18" name="Button 14">
            <a:extLst>
              <a:ext uri="{FF2B5EF4-FFF2-40B4-BE49-F238E27FC236}">
                <a16:creationId xmlns:a16="http://schemas.microsoft.com/office/drawing/2014/main" id="{8CD300A5-F5A0-FC1C-90D8-2FD5C110184D}"/>
              </a:ext>
            </a:extLst>
          </p:cNvPr>
          <p:cNvSpPr/>
          <p:nvPr userDrawn="1"/>
        </p:nvSpPr>
        <p:spPr>
          <a:xfrm>
            <a:off x="-3" y="5297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44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Clinical Studies</a:t>
            </a:r>
          </a:p>
        </p:txBody>
      </p:sp>
      <p:grpSp>
        <p:nvGrpSpPr>
          <p:cNvPr id="34" name="!!Home BTN">
            <a:extLst>
              <a:ext uri="{FF2B5EF4-FFF2-40B4-BE49-F238E27FC236}">
                <a16:creationId xmlns:a16="http://schemas.microsoft.com/office/drawing/2014/main" id="{02A1E751-6EB6-DDB5-755A-825F6B05850C}"/>
              </a:ext>
            </a:extLst>
          </p:cNvPr>
          <p:cNvGrpSpPr/>
          <p:nvPr userDrawn="1"/>
        </p:nvGrpSpPr>
        <p:grpSpPr>
          <a:xfrm>
            <a:off x="10424476" y="5987183"/>
            <a:ext cx="468000" cy="468000"/>
            <a:chOff x="10493988" y="5969183"/>
            <a:chExt cx="432000" cy="432000"/>
          </a:xfrm>
        </p:grpSpPr>
        <p:sp>
          <p:nvSpPr>
            <p:cNvPr id="35" name="Home">
              <a:extLst>
                <a:ext uri="{FF2B5EF4-FFF2-40B4-BE49-F238E27FC236}">
                  <a16:creationId xmlns:a16="http://schemas.microsoft.com/office/drawing/2014/main" id="{78FF5338-71E4-10B0-27FC-6CB29968F408}"/>
                </a:ext>
              </a:extLst>
            </p:cNvPr>
            <p:cNvSpPr>
              <a:spLocks noChangeAspect="1"/>
            </p:cNvSpPr>
            <p:nvPr/>
          </p:nvSpPr>
          <p:spPr>
            <a:xfrm>
              <a:off x="10493988" y="5969183"/>
              <a:ext cx="432000" cy="432000"/>
            </a:xfrm>
            <a:prstGeom prst="ellipse">
              <a:avLst/>
            </a:prstGeom>
            <a:solidFill>
              <a:srgbClr val="203661"/>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C376B52A-8E95-C532-70D2-0000C1495760}"/>
                </a:ext>
              </a:extLst>
            </p:cNvPr>
            <p:cNvSpPr/>
            <p:nvPr/>
          </p:nvSpPr>
          <p:spPr>
            <a:xfrm>
              <a:off x="10595519" y="6052692"/>
              <a:ext cx="228938" cy="114468"/>
            </a:xfrm>
            <a:custGeom>
              <a:avLst/>
              <a:gdLst>
                <a:gd name="connsiteX0" fmla="*/ 0 w 285019"/>
                <a:gd name="connsiteY0" fmla="*/ 142510 h 142509"/>
                <a:gd name="connsiteX1" fmla="*/ 142510 w 285019"/>
                <a:gd name="connsiteY1" fmla="*/ 0 h 142509"/>
                <a:gd name="connsiteX2" fmla="*/ 285019 w 285019"/>
                <a:gd name="connsiteY2" fmla="*/ 142510 h 142509"/>
              </a:gdLst>
              <a:ahLst/>
              <a:cxnLst>
                <a:cxn ang="0">
                  <a:pos x="connsiteX0" y="connsiteY0"/>
                </a:cxn>
                <a:cxn ang="0">
                  <a:pos x="connsiteX1" y="connsiteY1"/>
                </a:cxn>
                <a:cxn ang="0">
                  <a:pos x="connsiteX2" y="connsiteY2"/>
                </a:cxn>
              </a:cxnLst>
              <a:rect l="l" t="t" r="r" b="b"/>
              <a:pathLst>
                <a:path w="285019" h="142509">
                  <a:moveTo>
                    <a:pt x="0" y="142510"/>
                  </a:moveTo>
                  <a:lnTo>
                    <a:pt x="142510" y="0"/>
                  </a:lnTo>
                  <a:lnTo>
                    <a:pt x="285019" y="142510"/>
                  </a:lnTo>
                </a:path>
              </a:pathLst>
            </a:custGeom>
            <a:noFill/>
            <a:ln w="12700" cap="rnd">
              <a:solidFill>
                <a:schemeClr val="accent3"/>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FD6A5D1F-3A4F-E5FD-F282-AD30047EB949}"/>
                </a:ext>
              </a:extLst>
            </p:cNvPr>
            <p:cNvSpPr/>
            <p:nvPr/>
          </p:nvSpPr>
          <p:spPr>
            <a:xfrm>
              <a:off x="10614593" y="6148086"/>
              <a:ext cx="190767" cy="133542"/>
            </a:xfrm>
            <a:custGeom>
              <a:avLst/>
              <a:gdLst>
                <a:gd name="connsiteX0" fmla="*/ 0 w 237498"/>
                <a:gd name="connsiteY0" fmla="*/ 0 h 166256"/>
                <a:gd name="connsiteX1" fmla="*/ 0 w 237498"/>
                <a:gd name="connsiteY1" fmla="*/ 166257 h 166256"/>
                <a:gd name="connsiteX2" fmla="*/ 237499 w 237498"/>
                <a:gd name="connsiteY2" fmla="*/ 166257 h 166256"/>
                <a:gd name="connsiteX3" fmla="*/ 237499 w 237498"/>
                <a:gd name="connsiteY3" fmla="*/ 0 h 166256"/>
              </a:gdLst>
              <a:ahLst/>
              <a:cxnLst>
                <a:cxn ang="0">
                  <a:pos x="connsiteX0" y="connsiteY0"/>
                </a:cxn>
                <a:cxn ang="0">
                  <a:pos x="connsiteX1" y="connsiteY1"/>
                </a:cxn>
                <a:cxn ang="0">
                  <a:pos x="connsiteX2" y="connsiteY2"/>
                </a:cxn>
                <a:cxn ang="0">
                  <a:pos x="connsiteX3" y="connsiteY3"/>
                </a:cxn>
              </a:cxnLst>
              <a:rect l="l" t="t" r="r" b="b"/>
              <a:pathLst>
                <a:path w="237498" h="166256">
                  <a:moveTo>
                    <a:pt x="0" y="0"/>
                  </a:moveTo>
                  <a:lnTo>
                    <a:pt x="0" y="166257"/>
                  </a:lnTo>
                  <a:lnTo>
                    <a:pt x="237499" y="166257"/>
                  </a:lnTo>
                  <a:lnTo>
                    <a:pt x="237499" y="0"/>
                  </a:lnTo>
                </a:path>
              </a:pathLst>
            </a:custGeom>
            <a:noFill/>
            <a:ln w="12700" cap="rnd">
              <a:solidFill>
                <a:schemeClr val="accent3"/>
              </a:solidFill>
              <a:prstDash val="solid"/>
              <a:round/>
            </a:ln>
          </p:spPr>
          <p:txBody>
            <a:bodyPr rtlCol="0" anchor="ctr"/>
            <a:lstStyle/>
            <a:p>
              <a:endParaRPr lang="en-US"/>
            </a:p>
          </p:txBody>
        </p:sp>
        <p:sp>
          <p:nvSpPr>
            <p:cNvPr id="38" name="Freeform: Shape 37">
              <a:extLst>
                <a:ext uri="{FF2B5EF4-FFF2-40B4-BE49-F238E27FC236}">
                  <a16:creationId xmlns:a16="http://schemas.microsoft.com/office/drawing/2014/main" id="{C5E22996-5F5F-7337-F17B-8BFFA5285405}"/>
                </a:ext>
              </a:extLst>
            </p:cNvPr>
            <p:cNvSpPr/>
            <p:nvPr/>
          </p:nvSpPr>
          <p:spPr>
            <a:xfrm>
              <a:off x="10680151" y="6190764"/>
              <a:ext cx="59697" cy="90863"/>
            </a:xfrm>
            <a:custGeom>
              <a:avLst/>
              <a:gdLst>
                <a:gd name="connsiteX0" fmla="*/ 0 w 74320"/>
                <a:gd name="connsiteY0" fmla="*/ 113123 h 113122"/>
                <a:gd name="connsiteX1" fmla="*/ 0 w 74320"/>
                <a:gd name="connsiteY1" fmla="*/ 0 h 113122"/>
                <a:gd name="connsiteX2" fmla="*/ 74320 w 74320"/>
                <a:gd name="connsiteY2" fmla="*/ 0 h 113122"/>
                <a:gd name="connsiteX3" fmla="*/ 74320 w 74320"/>
                <a:gd name="connsiteY3" fmla="*/ 113123 h 113122"/>
              </a:gdLst>
              <a:ahLst/>
              <a:cxnLst>
                <a:cxn ang="0">
                  <a:pos x="connsiteX0" y="connsiteY0"/>
                </a:cxn>
                <a:cxn ang="0">
                  <a:pos x="connsiteX1" y="connsiteY1"/>
                </a:cxn>
                <a:cxn ang="0">
                  <a:pos x="connsiteX2" y="connsiteY2"/>
                </a:cxn>
                <a:cxn ang="0">
                  <a:pos x="connsiteX3" y="connsiteY3"/>
                </a:cxn>
              </a:cxnLst>
              <a:rect l="l" t="t" r="r" b="b"/>
              <a:pathLst>
                <a:path w="74320" h="113122">
                  <a:moveTo>
                    <a:pt x="0" y="113123"/>
                  </a:moveTo>
                  <a:lnTo>
                    <a:pt x="0" y="0"/>
                  </a:lnTo>
                  <a:lnTo>
                    <a:pt x="74320" y="0"/>
                  </a:lnTo>
                  <a:lnTo>
                    <a:pt x="74320" y="113123"/>
                  </a:lnTo>
                </a:path>
              </a:pathLst>
            </a:custGeom>
            <a:noFill/>
            <a:ln w="12700" cap="rnd">
              <a:solidFill>
                <a:schemeClr val="accent3"/>
              </a:solidFill>
              <a:prstDash val="solid"/>
              <a:round/>
            </a:ln>
          </p:spPr>
          <p:txBody>
            <a:bodyPr rtlCol="0" anchor="ctr"/>
            <a:lstStyle/>
            <a:p>
              <a:endParaRPr lang="en-US"/>
            </a:p>
          </p:txBody>
        </p:sp>
        <p:sp>
          <p:nvSpPr>
            <p:cNvPr id="39" name="Hitbox">
              <a:extLst>
                <a:ext uri="{FF2B5EF4-FFF2-40B4-BE49-F238E27FC236}">
                  <a16:creationId xmlns:a16="http://schemas.microsoft.com/office/drawing/2014/main" id="{E7A8514E-83E0-9456-9B7A-C4A0926BA652}"/>
                </a:ext>
              </a:extLst>
            </p:cNvPr>
            <p:cNvSpPr>
              <a:spLocks noChangeAspect="1"/>
            </p:cNvSpPr>
            <p:nvPr/>
          </p:nvSpPr>
          <p:spPr>
            <a:xfrm>
              <a:off x="10493988" y="5969183"/>
              <a:ext cx="432000" cy="432000"/>
            </a:xfrm>
            <a:prstGeom prst="ellipse">
              <a:avLst/>
            </a:prstGeom>
            <a:solidFill>
              <a:srgbClr val="FF00FF">
                <a:alpha val="0"/>
              </a:srgbClr>
            </a:solidFill>
            <a:ln w="28575">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grpSp>
      <p:sp>
        <p:nvSpPr>
          <p:cNvPr id="41" name="!!Back BTN">
            <a:hlinkClick r:id="" action="ppaction://hlinkshowjump?jump=previousslide"/>
            <a:extLst>
              <a:ext uri="{FF2B5EF4-FFF2-40B4-BE49-F238E27FC236}">
                <a16:creationId xmlns:a16="http://schemas.microsoft.com/office/drawing/2014/main" id="{A03D9DC5-8D10-616D-C61A-93892AE512AA}"/>
              </a:ext>
            </a:extLst>
          </p:cNvPr>
          <p:cNvSpPr/>
          <p:nvPr userDrawn="1"/>
        </p:nvSpPr>
        <p:spPr>
          <a:xfrm rot="16200000">
            <a:off x="9686446" y="5628113"/>
            <a:ext cx="432000" cy="1186141"/>
          </a:xfrm>
          <a:custGeom>
            <a:avLst/>
            <a:gdLst>
              <a:gd name="connsiteX0" fmla="*/ 432000 w 432000"/>
              <a:gd name="connsiteY0" fmla="*/ 216000 h 1186141"/>
              <a:gd name="connsiteX1" fmla="*/ 432000 w 432000"/>
              <a:gd name="connsiteY1" fmla="*/ 1186085 h 1186141"/>
              <a:gd name="connsiteX2" fmla="*/ 408057 w 432000"/>
              <a:gd name="connsiteY2" fmla="*/ 1157067 h 1186141"/>
              <a:gd name="connsiteX3" fmla="*/ 216023 w 432000"/>
              <a:gd name="connsiteY3" fmla="*/ 1077523 h 1186141"/>
              <a:gd name="connsiteX4" fmla="*/ 23988 w 432000"/>
              <a:gd name="connsiteY4" fmla="*/ 1157067 h 1186141"/>
              <a:gd name="connsiteX5" fmla="*/ 0 w 432000"/>
              <a:gd name="connsiteY5" fmla="*/ 1186141 h 1186141"/>
              <a:gd name="connsiteX6" fmla="*/ 0 w 432000"/>
              <a:gd name="connsiteY6" fmla="*/ 216000 h 1186141"/>
              <a:gd name="connsiteX7" fmla="*/ 216000 w 432000"/>
              <a:gd name="connsiteY7" fmla="*/ 0 h 1186141"/>
              <a:gd name="connsiteX8" fmla="*/ 432000 w 432000"/>
              <a:gd name="connsiteY8" fmla="*/ 216000 h 118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000" h="1186141">
                <a:moveTo>
                  <a:pt x="432000" y="216000"/>
                </a:moveTo>
                <a:lnTo>
                  <a:pt x="432000" y="1186085"/>
                </a:lnTo>
                <a:lnTo>
                  <a:pt x="408057" y="1157067"/>
                </a:lnTo>
                <a:cubicBezTo>
                  <a:pt x="358911" y="1107921"/>
                  <a:pt x="291017" y="1077523"/>
                  <a:pt x="216023" y="1077523"/>
                </a:cubicBezTo>
                <a:cubicBezTo>
                  <a:pt x="141029" y="1077523"/>
                  <a:pt x="73134" y="1107921"/>
                  <a:pt x="23988" y="1157067"/>
                </a:cubicBezTo>
                <a:lnTo>
                  <a:pt x="0" y="1186141"/>
                </a:lnTo>
                <a:lnTo>
                  <a:pt x="0" y="216000"/>
                </a:lnTo>
                <a:cubicBezTo>
                  <a:pt x="0" y="96706"/>
                  <a:pt x="96706" y="0"/>
                  <a:pt x="216000" y="0"/>
                </a:cubicBezTo>
                <a:cubicBezTo>
                  <a:pt x="335294" y="0"/>
                  <a:pt x="432000" y="96706"/>
                  <a:pt x="432000" y="216000"/>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b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r>
              <a:rPr kumimoji="0" lang="en-US" sz="1600" b="0"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 </a:t>
            </a:r>
            <a:r>
              <a:rPr kumimoji="0" lang="en-US" sz="1600" b="0" i="0" u="none" strike="noStrike" kern="1200" cap="none" spc="0" normalizeH="0" baseline="0" noProof="0">
                <a:ln>
                  <a:noFill/>
                </a:ln>
                <a:solidFill>
                  <a:prstClr val="white"/>
                </a:solidFill>
                <a:effectLst/>
                <a:uLnTx/>
                <a:uFillTx/>
                <a:latin typeface="Arial"/>
                <a:ea typeface="+mn-ea"/>
                <a:cs typeface="+mn-cs"/>
              </a:rPr>
              <a:t>BACK</a:t>
            </a:r>
          </a:p>
        </p:txBody>
      </p:sp>
      <p:sp>
        <p:nvSpPr>
          <p:cNvPr id="42" name="!!Next BTN">
            <a:hlinkClick r:id="" action="ppaction://hlinkshowjump?jump=nextslide"/>
            <a:extLst>
              <a:ext uri="{FF2B5EF4-FFF2-40B4-BE49-F238E27FC236}">
                <a16:creationId xmlns:a16="http://schemas.microsoft.com/office/drawing/2014/main" id="{4C079F7D-2E3F-1F18-BA11-3A272B488E30}"/>
              </a:ext>
            </a:extLst>
          </p:cNvPr>
          <p:cNvSpPr/>
          <p:nvPr userDrawn="1"/>
        </p:nvSpPr>
        <p:spPr>
          <a:xfrm rot="16200000">
            <a:off x="11198507" y="5628112"/>
            <a:ext cx="432000" cy="1186142"/>
          </a:xfrm>
          <a:custGeom>
            <a:avLst/>
            <a:gdLst>
              <a:gd name="connsiteX0" fmla="*/ 432000 w 432000"/>
              <a:gd name="connsiteY0" fmla="*/ 56 h 1186142"/>
              <a:gd name="connsiteX1" fmla="*/ 432000 w 432000"/>
              <a:gd name="connsiteY1" fmla="*/ 970142 h 1186142"/>
              <a:gd name="connsiteX2" fmla="*/ 216000 w 432000"/>
              <a:gd name="connsiteY2" fmla="*/ 1186142 h 1186142"/>
              <a:gd name="connsiteX3" fmla="*/ 0 w 432000"/>
              <a:gd name="connsiteY3" fmla="*/ 970142 h 1186142"/>
              <a:gd name="connsiteX4" fmla="*/ 0 w 432000"/>
              <a:gd name="connsiteY4" fmla="*/ 0 h 1186142"/>
              <a:gd name="connsiteX5" fmla="*/ 23989 w 432000"/>
              <a:gd name="connsiteY5" fmla="*/ 29075 h 1186142"/>
              <a:gd name="connsiteX6" fmla="*/ 216023 w 432000"/>
              <a:gd name="connsiteY6" fmla="*/ 108618 h 1186142"/>
              <a:gd name="connsiteX7" fmla="*/ 408058 w 432000"/>
              <a:gd name="connsiteY7" fmla="*/ 29075 h 118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2000" h="1186142">
                <a:moveTo>
                  <a:pt x="432000" y="56"/>
                </a:moveTo>
                <a:lnTo>
                  <a:pt x="432000" y="970142"/>
                </a:lnTo>
                <a:cubicBezTo>
                  <a:pt x="432000" y="1089436"/>
                  <a:pt x="335294" y="1186142"/>
                  <a:pt x="216000" y="1186142"/>
                </a:cubicBezTo>
                <a:cubicBezTo>
                  <a:pt x="96706" y="1186142"/>
                  <a:pt x="0" y="1089436"/>
                  <a:pt x="0" y="970142"/>
                </a:cubicBezTo>
                <a:lnTo>
                  <a:pt x="0" y="0"/>
                </a:lnTo>
                <a:lnTo>
                  <a:pt x="23989" y="29075"/>
                </a:lnTo>
                <a:cubicBezTo>
                  <a:pt x="73135" y="78221"/>
                  <a:pt x="141029" y="108618"/>
                  <a:pt x="216023" y="108618"/>
                </a:cubicBezTo>
                <a:cubicBezTo>
                  <a:pt x="291017" y="108618"/>
                  <a:pt x="358912" y="78221"/>
                  <a:pt x="408058" y="29075"/>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t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mn-cs"/>
              </a:rPr>
              <a:t>NEXT </a:t>
            </a: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endParaRPr kumimoji="0" lang="en-US" sz="1600" b="0" i="0" u="none" strike="noStrike" kern="1200" cap="none" spc="0" normalizeH="0" baseline="0" noProof="0">
              <a:ln>
                <a:noFill/>
              </a:ln>
              <a:solidFill>
                <a:schemeClr val="accent3"/>
              </a:solidFill>
              <a:effectLst/>
              <a:uLnTx/>
              <a:uFillTx/>
              <a:latin typeface="Arial"/>
              <a:ea typeface="+mn-ea"/>
              <a:cs typeface="+mn-cs"/>
            </a:endParaRPr>
          </a:p>
        </p:txBody>
      </p:sp>
      <p:sp>
        <p:nvSpPr>
          <p:cNvPr id="55" name="Text Placeholder 54">
            <a:extLst>
              <a:ext uri="{FF2B5EF4-FFF2-40B4-BE49-F238E27FC236}">
                <a16:creationId xmlns:a16="http://schemas.microsoft.com/office/drawing/2014/main" id="{113CBD78-A37B-AAE0-5440-170C535D1CCA}"/>
              </a:ext>
            </a:extLst>
          </p:cNvPr>
          <p:cNvSpPr>
            <a:spLocks noGrp="1"/>
          </p:cNvSpPr>
          <p:nvPr>
            <p:ph type="body" sz="quarter" idx="12"/>
          </p:nvPr>
        </p:nvSpPr>
        <p:spPr>
          <a:xfrm>
            <a:off x="1562100" y="5933183"/>
            <a:ext cx="7562850" cy="576000"/>
          </a:xfrm>
        </p:spPr>
        <p:txBody>
          <a:bodyPr anchor="ctr">
            <a:noAutofit/>
          </a:bodyPr>
          <a:lstStyle>
            <a:lvl1pPr marL="0" indent="0">
              <a:spcAft>
                <a:spcPts val="300"/>
              </a:spcAft>
              <a:buNone/>
              <a:defRPr sz="1000">
                <a:solidFill>
                  <a:schemeClr val="accent2">
                    <a:lumMod val="60000"/>
                    <a:lumOff val="40000"/>
                  </a:schemeClr>
                </a:solidFill>
              </a:defRPr>
            </a:lvl1pPr>
          </a:lstStyle>
          <a:p>
            <a:pPr lvl="0"/>
            <a:r>
              <a:rPr lang="en-US"/>
              <a:t>Click to edit Master text styles</a:t>
            </a:r>
          </a:p>
        </p:txBody>
      </p:sp>
      <p:sp>
        <p:nvSpPr>
          <p:cNvPr id="3" name="Picture Placeholder 50">
            <a:extLst>
              <a:ext uri="{FF2B5EF4-FFF2-40B4-BE49-F238E27FC236}">
                <a16:creationId xmlns:a16="http://schemas.microsoft.com/office/drawing/2014/main" id="{3B970657-3510-5AC4-C9A4-520EF1819C0B}"/>
              </a:ext>
            </a:extLst>
          </p:cNvPr>
          <p:cNvSpPr>
            <a:spLocks noGrp="1" noChangeAspect="1"/>
          </p:cNvSpPr>
          <p:nvPr>
            <p:ph type="pic" sz="quarter" idx="11"/>
          </p:nvPr>
        </p:nvSpPr>
        <p:spPr>
          <a:xfrm>
            <a:off x="337983" y="801905"/>
            <a:ext cx="3679620" cy="4824000"/>
          </a:xfrm>
          <a:ln w="6350">
            <a:solidFill>
              <a:schemeClr val="bg2">
                <a:lumMod val="90000"/>
              </a:scheme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txBody>
          <a:bodyPr/>
          <a:lstStyle/>
          <a:p>
            <a:endParaRPr lang="en-GB"/>
          </a:p>
        </p:txBody>
      </p:sp>
      <p:sp>
        <p:nvSpPr>
          <p:cNvPr id="4" name="Oval 3">
            <a:hlinkClick r:id="rId4" action="ppaction://hlinksldjump"/>
            <a:extLst>
              <a:ext uri="{FF2B5EF4-FFF2-40B4-BE49-F238E27FC236}">
                <a16:creationId xmlns:a16="http://schemas.microsoft.com/office/drawing/2014/main" id="{FBA4232E-7566-7D01-57C4-F68B54C12170}"/>
              </a:ext>
            </a:extLst>
          </p:cNvPr>
          <p:cNvSpPr/>
          <p:nvPr userDrawn="1"/>
        </p:nvSpPr>
        <p:spPr>
          <a:xfrm>
            <a:off x="10429668" y="5999593"/>
            <a:ext cx="467999" cy="467999"/>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7534901"/>
      </p:ext>
    </p:extLst>
  </p:cSld>
  <p:clrMapOvr>
    <a:masterClrMapping/>
  </p:clrMapOvr>
  <p:extLst>
    <p:ext uri="{DCECCB84-F9BA-43D5-87BE-67443E8EF086}">
      <p15:sldGuideLst xmlns:p15="http://schemas.microsoft.com/office/powerpoint/2012/main">
        <p15:guide id="1" orient="horz" pos="2205" userDrawn="1">
          <p15:clr>
            <a:srgbClr val="A4A3A4"/>
          </p15:clr>
        </p15:guide>
        <p15:guide id="2" orient="horz" pos="845" userDrawn="1">
          <p15:clr>
            <a:srgbClr val="5ACBF0"/>
          </p15:clr>
        </p15:guide>
        <p15:guide id="3" orient="horz" pos="3566" userDrawn="1">
          <p15:clr>
            <a:srgbClr val="5ACBF0"/>
          </p15:clr>
        </p15:guide>
        <p15:guide id="4" pos="2094" userDrawn="1">
          <p15:clr>
            <a:srgbClr val="5ACBF0"/>
          </p15:clr>
        </p15:guide>
        <p15:guide id="5" pos="7559" userDrawn="1">
          <p15:clr>
            <a:srgbClr val="5ACBF0"/>
          </p15:clr>
        </p15:guide>
        <p15:guide id="6" pos="4815"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4 Warning &amp; Precautions">
    <p:spTree>
      <p:nvGrpSpPr>
        <p:cNvPr id="1" name=""/>
        <p:cNvGrpSpPr/>
        <p:nvPr/>
      </p:nvGrpSpPr>
      <p:grpSpPr>
        <a:xfrm>
          <a:off x="0" y="0"/>
          <a:ext cx="0" cy="0"/>
          <a:chOff x="0" y="0"/>
          <a:chExt cx="0" cy="0"/>
        </a:xfrm>
      </p:grpSpPr>
      <p:sp>
        <p:nvSpPr>
          <p:cNvPr id="7" name="Curve">
            <a:extLst>
              <a:ext uri="{FF2B5EF4-FFF2-40B4-BE49-F238E27FC236}">
                <a16:creationId xmlns:a16="http://schemas.microsoft.com/office/drawing/2014/main" id="{904AA997-A65B-A12B-7580-7906FDF266D5}"/>
              </a:ext>
            </a:extLst>
          </p:cNvPr>
          <p:cNvSpPr/>
          <p:nvPr userDrawn="1"/>
        </p:nvSpPr>
        <p:spPr>
          <a:xfrm>
            <a:off x="0" y="-12700"/>
            <a:ext cx="1879247" cy="6870700"/>
          </a:xfrm>
          <a:custGeom>
            <a:avLst/>
            <a:gdLst>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752" h="6870700">
                <a:moveTo>
                  <a:pt x="0" y="12700"/>
                </a:moveTo>
                <a:lnTo>
                  <a:pt x="1680752" y="0"/>
                </a:lnTo>
                <a:cubicBezTo>
                  <a:pt x="439550" y="1200150"/>
                  <a:pt x="218085" y="4470400"/>
                  <a:pt x="1452152" y="6870700"/>
                </a:cubicBezTo>
                <a:lnTo>
                  <a:pt x="0" y="6870700"/>
                </a:lnTo>
                <a:lnTo>
                  <a:pt x="0" y="12700"/>
                </a:lnTo>
                <a:close/>
              </a:path>
            </a:pathLst>
          </a:custGeom>
          <a:solidFill>
            <a:srgbClr val="121E3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2" name="Title 1">
            <a:extLst>
              <a:ext uri="{FF2B5EF4-FFF2-40B4-BE49-F238E27FC236}">
                <a16:creationId xmlns:a16="http://schemas.microsoft.com/office/drawing/2014/main" id="{88DF3548-7D61-A232-552A-5773752FBA9F}"/>
              </a:ext>
            </a:extLst>
          </p:cNvPr>
          <p:cNvSpPr>
            <a:spLocks noGrp="1"/>
          </p:cNvSpPr>
          <p:nvPr>
            <p:ph type="title"/>
          </p:nvPr>
        </p:nvSpPr>
        <p:spPr>
          <a:xfrm>
            <a:off x="3352097" y="177891"/>
            <a:ext cx="8640000" cy="533205"/>
          </a:xfrm>
        </p:spPr>
        <p:txBody>
          <a:bodyPr lIns="0" tIns="72000" rIns="72000" bIns="72000">
            <a:noAutofit/>
          </a:bodyPr>
          <a:lstStyle>
            <a:lvl1pPr>
              <a:defRPr sz="2800"/>
            </a:lvl1pPr>
          </a:lstStyle>
          <a:p>
            <a:r>
              <a:rPr lang="en-US"/>
              <a:t>Click to edit Master title style</a:t>
            </a:r>
          </a:p>
        </p:txBody>
      </p:sp>
      <p:sp>
        <p:nvSpPr>
          <p:cNvPr id="6" name="!!Bottom Stripe">
            <a:extLst>
              <a:ext uri="{FF2B5EF4-FFF2-40B4-BE49-F238E27FC236}">
                <a16:creationId xmlns:a16="http://schemas.microsoft.com/office/drawing/2014/main" id="{4075778F-4F76-145C-E1AA-63ADF5C85752}"/>
              </a:ext>
            </a:extLst>
          </p:cNvPr>
          <p:cNvSpPr/>
          <p:nvPr userDrawn="1"/>
        </p:nvSpPr>
        <p:spPr>
          <a:xfrm>
            <a:off x="1148080" y="5897183"/>
            <a:ext cx="11043920" cy="648000"/>
          </a:xfrm>
          <a:prstGeom prst="rect">
            <a:avLst/>
          </a:prstGeom>
          <a:gradFill flip="none" rotWithShape="1">
            <a:gsLst>
              <a:gs pos="0">
                <a:schemeClr val="accent2">
                  <a:lumMod val="20000"/>
                  <a:lumOff val="80000"/>
                  <a:alpha val="0"/>
                </a:schemeClr>
              </a:gs>
              <a:gs pos="75000">
                <a:schemeClr val="accent2">
                  <a:lumMod val="20000"/>
                  <a:lumOff val="80000"/>
                </a:schemeClr>
              </a:gs>
            </a:gsLst>
            <a:lin ang="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0" rIns="2736000" rtlCol="0" anchor="ctr"/>
          <a:lstStyle/>
          <a:p>
            <a:pPr marL="5461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717074"/>
              </a:solidFill>
              <a:effectLst/>
              <a:uLnTx/>
              <a:uFillTx/>
              <a:latin typeface="Arial"/>
              <a:ea typeface="+mn-ea"/>
              <a:cs typeface="+mn-cs"/>
            </a:endParaRPr>
          </a:p>
        </p:txBody>
      </p:sp>
      <p:sp>
        <p:nvSpPr>
          <p:cNvPr id="5" name="Carveout">
            <a:extLst>
              <a:ext uri="{FF2B5EF4-FFF2-40B4-BE49-F238E27FC236}">
                <a16:creationId xmlns:a16="http://schemas.microsoft.com/office/drawing/2014/main" id="{3EA9E0B7-3231-EBF5-A5A2-53D686D00673}"/>
              </a:ext>
            </a:extLst>
          </p:cNvPr>
          <p:cNvSpPr/>
          <p:nvPr userDrawn="1"/>
        </p:nvSpPr>
        <p:spPr>
          <a:xfrm>
            <a:off x="0" y="945000"/>
            <a:ext cx="1517650" cy="496800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8" name="Button 1">
            <a:hlinkClick r:id="rId2" action="ppaction://hlinksldjump"/>
            <a:extLst>
              <a:ext uri="{FF2B5EF4-FFF2-40B4-BE49-F238E27FC236}">
                <a16:creationId xmlns:a16="http://schemas.microsoft.com/office/drawing/2014/main" id="{E23D8BA6-3041-6C12-E9A7-F4B384A8CC57}"/>
              </a:ext>
            </a:extLst>
          </p:cNvPr>
          <p:cNvSpPr/>
          <p:nvPr userDrawn="1"/>
        </p:nvSpPr>
        <p:spPr>
          <a:xfrm>
            <a:off x="0" y="985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Indications </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&amp; Usage</a:t>
            </a:r>
          </a:p>
        </p:txBody>
      </p:sp>
      <p:sp>
        <p:nvSpPr>
          <p:cNvPr id="9" name="Button 2">
            <a:hlinkClick r:id="rId3" action="ppaction://hlinksldjump"/>
            <a:extLst>
              <a:ext uri="{FF2B5EF4-FFF2-40B4-BE49-F238E27FC236}">
                <a16:creationId xmlns:a16="http://schemas.microsoft.com/office/drawing/2014/main" id="{8836852E-AF85-0854-26BC-1F2F47E7EC54}"/>
              </a:ext>
            </a:extLst>
          </p:cNvPr>
          <p:cNvSpPr/>
          <p:nvPr userDrawn="1"/>
        </p:nvSpPr>
        <p:spPr>
          <a:xfrm>
            <a:off x="-3" y="1601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Dosage &amp; Administration</a:t>
            </a:r>
          </a:p>
        </p:txBody>
      </p:sp>
      <p:sp>
        <p:nvSpPr>
          <p:cNvPr id="13" name="Button 4">
            <a:hlinkClick r:id="rId4" action="ppaction://hlinksldjump"/>
            <a:extLst>
              <a:ext uri="{FF2B5EF4-FFF2-40B4-BE49-F238E27FC236}">
                <a16:creationId xmlns:a16="http://schemas.microsoft.com/office/drawing/2014/main" id="{0F39A216-24AD-560D-1161-B9FA792F5F2D}"/>
              </a:ext>
            </a:extLst>
          </p:cNvPr>
          <p:cNvSpPr/>
          <p:nvPr userDrawn="1"/>
        </p:nvSpPr>
        <p:spPr>
          <a:xfrm>
            <a:off x="-3" y="2217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Contra-</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indications</a:t>
            </a:r>
          </a:p>
        </p:txBody>
      </p:sp>
      <p:sp>
        <p:nvSpPr>
          <p:cNvPr id="14" name="Button 5">
            <a:extLst>
              <a:ext uri="{FF2B5EF4-FFF2-40B4-BE49-F238E27FC236}">
                <a16:creationId xmlns:a16="http://schemas.microsoft.com/office/drawing/2014/main" id="{152E7105-B8F5-7E73-8015-C6B429DDD197}"/>
              </a:ext>
            </a:extLst>
          </p:cNvPr>
          <p:cNvSpPr/>
          <p:nvPr userDrawn="1"/>
        </p:nvSpPr>
        <p:spPr>
          <a:xfrm>
            <a:off x="-3" y="2833000"/>
            <a:ext cx="1019178" cy="576000"/>
          </a:xfrm>
          <a:prstGeom prst="rect">
            <a:avLst/>
          </a:prstGeom>
          <a:gradFill>
            <a:gsLst>
              <a:gs pos="0">
                <a:schemeClr val="accent1">
                  <a:lumMod val="75000"/>
                </a:schemeClr>
              </a:gs>
              <a:gs pos="71000">
                <a:schemeClr val="accent1"/>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Arial"/>
                <a:ea typeface="+mn-ea"/>
                <a:cs typeface="+mn-cs"/>
              </a:rPr>
              <a:t>Warnings &amp; Precautions</a:t>
            </a:r>
          </a:p>
        </p:txBody>
      </p:sp>
      <p:sp>
        <p:nvSpPr>
          <p:cNvPr id="15" name="Button 6">
            <a:extLst>
              <a:ext uri="{FF2B5EF4-FFF2-40B4-BE49-F238E27FC236}">
                <a16:creationId xmlns:a16="http://schemas.microsoft.com/office/drawing/2014/main" id="{8C307B9A-D6A1-C099-C78E-79266C6A9515}"/>
              </a:ext>
            </a:extLst>
          </p:cNvPr>
          <p:cNvSpPr/>
          <p:nvPr userDrawn="1"/>
        </p:nvSpPr>
        <p:spPr>
          <a:xfrm>
            <a:off x="-3" y="3449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Adverse Reactions</a:t>
            </a:r>
          </a:p>
        </p:txBody>
      </p:sp>
      <p:sp>
        <p:nvSpPr>
          <p:cNvPr id="16" name="Button 7">
            <a:extLst>
              <a:ext uri="{FF2B5EF4-FFF2-40B4-BE49-F238E27FC236}">
                <a16:creationId xmlns:a16="http://schemas.microsoft.com/office/drawing/2014/main" id="{8BBDDE01-3507-6D67-8A4D-52CC2F6240B1}"/>
              </a:ext>
            </a:extLst>
          </p:cNvPr>
          <p:cNvSpPr/>
          <p:nvPr userDrawn="1"/>
        </p:nvSpPr>
        <p:spPr>
          <a:xfrm>
            <a:off x="-3" y="4065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Drug Interactions</a:t>
            </a:r>
          </a:p>
        </p:txBody>
      </p:sp>
      <p:sp>
        <p:nvSpPr>
          <p:cNvPr id="17" name="Button 8">
            <a:extLst>
              <a:ext uri="{FF2B5EF4-FFF2-40B4-BE49-F238E27FC236}">
                <a16:creationId xmlns:a16="http://schemas.microsoft.com/office/drawing/2014/main" id="{8B49DDD6-445C-7B36-76D5-19FE1B3DFDED}"/>
              </a:ext>
            </a:extLst>
          </p:cNvPr>
          <p:cNvSpPr/>
          <p:nvPr userDrawn="1"/>
        </p:nvSpPr>
        <p:spPr>
          <a:xfrm>
            <a:off x="-3" y="4681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80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Use in Specific Populations</a:t>
            </a:r>
          </a:p>
        </p:txBody>
      </p:sp>
      <p:sp>
        <p:nvSpPr>
          <p:cNvPr id="18" name="Button 14">
            <a:extLst>
              <a:ext uri="{FF2B5EF4-FFF2-40B4-BE49-F238E27FC236}">
                <a16:creationId xmlns:a16="http://schemas.microsoft.com/office/drawing/2014/main" id="{7FC47ED6-2B35-A73E-4F8E-AFED42D3B549}"/>
              </a:ext>
            </a:extLst>
          </p:cNvPr>
          <p:cNvSpPr/>
          <p:nvPr userDrawn="1"/>
        </p:nvSpPr>
        <p:spPr>
          <a:xfrm>
            <a:off x="-3" y="5297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44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Clinical Studies</a:t>
            </a:r>
          </a:p>
        </p:txBody>
      </p:sp>
      <p:grpSp>
        <p:nvGrpSpPr>
          <p:cNvPr id="34" name="!!Home BTN">
            <a:extLst>
              <a:ext uri="{FF2B5EF4-FFF2-40B4-BE49-F238E27FC236}">
                <a16:creationId xmlns:a16="http://schemas.microsoft.com/office/drawing/2014/main" id="{02A1E751-6EB6-DDB5-755A-825F6B05850C}"/>
              </a:ext>
            </a:extLst>
          </p:cNvPr>
          <p:cNvGrpSpPr/>
          <p:nvPr userDrawn="1"/>
        </p:nvGrpSpPr>
        <p:grpSpPr>
          <a:xfrm>
            <a:off x="10424476" y="5987183"/>
            <a:ext cx="468000" cy="468000"/>
            <a:chOff x="10493988" y="5969183"/>
            <a:chExt cx="432000" cy="432000"/>
          </a:xfrm>
        </p:grpSpPr>
        <p:sp>
          <p:nvSpPr>
            <p:cNvPr id="35" name="Home">
              <a:extLst>
                <a:ext uri="{FF2B5EF4-FFF2-40B4-BE49-F238E27FC236}">
                  <a16:creationId xmlns:a16="http://schemas.microsoft.com/office/drawing/2014/main" id="{78FF5338-71E4-10B0-27FC-6CB29968F408}"/>
                </a:ext>
              </a:extLst>
            </p:cNvPr>
            <p:cNvSpPr>
              <a:spLocks noChangeAspect="1"/>
            </p:cNvSpPr>
            <p:nvPr/>
          </p:nvSpPr>
          <p:spPr>
            <a:xfrm>
              <a:off x="10493988" y="5969183"/>
              <a:ext cx="432000" cy="432000"/>
            </a:xfrm>
            <a:prstGeom prst="ellipse">
              <a:avLst/>
            </a:prstGeom>
            <a:solidFill>
              <a:srgbClr val="203661"/>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C376B52A-8E95-C532-70D2-0000C1495760}"/>
                </a:ext>
              </a:extLst>
            </p:cNvPr>
            <p:cNvSpPr/>
            <p:nvPr/>
          </p:nvSpPr>
          <p:spPr>
            <a:xfrm>
              <a:off x="10595519" y="6052692"/>
              <a:ext cx="228938" cy="114468"/>
            </a:xfrm>
            <a:custGeom>
              <a:avLst/>
              <a:gdLst>
                <a:gd name="connsiteX0" fmla="*/ 0 w 285019"/>
                <a:gd name="connsiteY0" fmla="*/ 142510 h 142509"/>
                <a:gd name="connsiteX1" fmla="*/ 142510 w 285019"/>
                <a:gd name="connsiteY1" fmla="*/ 0 h 142509"/>
                <a:gd name="connsiteX2" fmla="*/ 285019 w 285019"/>
                <a:gd name="connsiteY2" fmla="*/ 142510 h 142509"/>
              </a:gdLst>
              <a:ahLst/>
              <a:cxnLst>
                <a:cxn ang="0">
                  <a:pos x="connsiteX0" y="connsiteY0"/>
                </a:cxn>
                <a:cxn ang="0">
                  <a:pos x="connsiteX1" y="connsiteY1"/>
                </a:cxn>
                <a:cxn ang="0">
                  <a:pos x="connsiteX2" y="connsiteY2"/>
                </a:cxn>
              </a:cxnLst>
              <a:rect l="l" t="t" r="r" b="b"/>
              <a:pathLst>
                <a:path w="285019" h="142509">
                  <a:moveTo>
                    <a:pt x="0" y="142510"/>
                  </a:moveTo>
                  <a:lnTo>
                    <a:pt x="142510" y="0"/>
                  </a:lnTo>
                  <a:lnTo>
                    <a:pt x="285019" y="142510"/>
                  </a:lnTo>
                </a:path>
              </a:pathLst>
            </a:custGeom>
            <a:noFill/>
            <a:ln w="12700" cap="rnd">
              <a:solidFill>
                <a:schemeClr val="accent3"/>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FD6A5D1F-3A4F-E5FD-F282-AD30047EB949}"/>
                </a:ext>
              </a:extLst>
            </p:cNvPr>
            <p:cNvSpPr/>
            <p:nvPr/>
          </p:nvSpPr>
          <p:spPr>
            <a:xfrm>
              <a:off x="10614593" y="6148086"/>
              <a:ext cx="190767" cy="133542"/>
            </a:xfrm>
            <a:custGeom>
              <a:avLst/>
              <a:gdLst>
                <a:gd name="connsiteX0" fmla="*/ 0 w 237498"/>
                <a:gd name="connsiteY0" fmla="*/ 0 h 166256"/>
                <a:gd name="connsiteX1" fmla="*/ 0 w 237498"/>
                <a:gd name="connsiteY1" fmla="*/ 166257 h 166256"/>
                <a:gd name="connsiteX2" fmla="*/ 237499 w 237498"/>
                <a:gd name="connsiteY2" fmla="*/ 166257 h 166256"/>
                <a:gd name="connsiteX3" fmla="*/ 237499 w 237498"/>
                <a:gd name="connsiteY3" fmla="*/ 0 h 166256"/>
              </a:gdLst>
              <a:ahLst/>
              <a:cxnLst>
                <a:cxn ang="0">
                  <a:pos x="connsiteX0" y="connsiteY0"/>
                </a:cxn>
                <a:cxn ang="0">
                  <a:pos x="connsiteX1" y="connsiteY1"/>
                </a:cxn>
                <a:cxn ang="0">
                  <a:pos x="connsiteX2" y="connsiteY2"/>
                </a:cxn>
                <a:cxn ang="0">
                  <a:pos x="connsiteX3" y="connsiteY3"/>
                </a:cxn>
              </a:cxnLst>
              <a:rect l="l" t="t" r="r" b="b"/>
              <a:pathLst>
                <a:path w="237498" h="166256">
                  <a:moveTo>
                    <a:pt x="0" y="0"/>
                  </a:moveTo>
                  <a:lnTo>
                    <a:pt x="0" y="166257"/>
                  </a:lnTo>
                  <a:lnTo>
                    <a:pt x="237499" y="166257"/>
                  </a:lnTo>
                  <a:lnTo>
                    <a:pt x="237499" y="0"/>
                  </a:lnTo>
                </a:path>
              </a:pathLst>
            </a:custGeom>
            <a:noFill/>
            <a:ln w="12700" cap="rnd">
              <a:solidFill>
                <a:schemeClr val="accent3"/>
              </a:solidFill>
              <a:prstDash val="solid"/>
              <a:round/>
            </a:ln>
          </p:spPr>
          <p:txBody>
            <a:bodyPr rtlCol="0" anchor="ctr"/>
            <a:lstStyle/>
            <a:p>
              <a:endParaRPr lang="en-US"/>
            </a:p>
          </p:txBody>
        </p:sp>
        <p:sp>
          <p:nvSpPr>
            <p:cNvPr id="38" name="Freeform: Shape 37">
              <a:extLst>
                <a:ext uri="{FF2B5EF4-FFF2-40B4-BE49-F238E27FC236}">
                  <a16:creationId xmlns:a16="http://schemas.microsoft.com/office/drawing/2014/main" id="{C5E22996-5F5F-7337-F17B-8BFFA5285405}"/>
                </a:ext>
              </a:extLst>
            </p:cNvPr>
            <p:cNvSpPr/>
            <p:nvPr/>
          </p:nvSpPr>
          <p:spPr>
            <a:xfrm>
              <a:off x="10680151" y="6190764"/>
              <a:ext cx="59697" cy="90863"/>
            </a:xfrm>
            <a:custGeom>
              <a:avLst/>
              <a:gdLst>
                <a:gd name="connsiteX0" fmla="*/ 0 w 74320"/>
                <a:gd name="connsiteY0" fmla="*/ 113123 h 113122"/>
                <a:gd name="connsiteX1" fmla="*/ 0 w 74320"/>
                <a:gd name="connsiteY1" fmla="*/ 0 h 113122"/>
                <a:gd name="connsiteX2" fmla="*/ 74320 w 74320"/>
                <a:gd name="connsiteY2" fmla="*/ 0 h 113122"/>
                <a:gd name="connsiteX3" fmla="*/ 74320 w 74320"/>
                <a:gd name="connsiteY3" fmla="*/ 113123 h 113122"/>
              </a:gdLst>
              <a:ahLst/>
              <a:cxnLst>
                <a:cxn ang="0">
                  <a:pos x="connsiteX0" y="connsiteY0"/>
                </a:cxn>
                <a:cxn ang="0">
                  <a:pos x="connsiteX1" y="connsiteY1"/>
                </a:cxn>
                <a:cxn ang="0">
                  <a:pos x="connsiteX2" y="connsiteY2"/>
                </a:cxn>
                <a:cxn ang="0">
                  <a:pos x="connsiteX3" y="connsiteY3"/>
                </a:cxn>
              </a:cxnLst>
              <a:rect l="l" t="t" r="r" b="b"/>
              <a:pathLst>
                <a:path w="74320" h="113122">
                  <a:moveTo>
                    <a:pt x="0" y="113123"/>
                  </a:moveTo>
                  <a:lnTo>
                    <a:pt x="0" y="0"/>
                  </a:lnTo>
                  <a:lnTo>
                    <a:pt x="74320" y="0"/>
                  </a:lnTo>
                  <a:lnTo>
                    <a:pt x="74320" y="113123"/>
                  </a:lnTo>
                </a:path>
              </a:pathLst>
            </a:custGeom>
            <a:noFill/>
            <a:ln w="12700" cap="rnd">
              <a:solidFill>
                <a:schemeClr val="accent3"/>
              </a:solidFill>
              <a:prstDash val="solid"/>
              <a:round/>
            </a:ln>
          </p:spPr>
          <p:txBody>
            <a:bodyPr rtlCol="0" anchor="ctr"/>
            <a:lstStyle/>
            <a:p>
              <a:endParaRPr lang="en-US"/>
            </a:p>
          </p:txBody>
        </p:sp>
        <p:sp>
          <p:nvSpPr>
            <p:cNvPr id="39" name="Hitbox">
              <a:extLst>
                <a:ext uri="{FF2B5EF4-FFF2-40B4-BE49-F238E27FC236}">
                  <a16:creationId xmlns:a16="http://schemas.microsoft.com/office/drawing/2014/main" id="{E7A8514E-83E0-9456-9B7A-C4A0926BA652}"/>
                </a:ext>
              </a:extLst>
            </p:cNvPr>
            <p:cNvSpPr>
              <a:spLocks noChangeAspect="1"/>
            </p:cNvSpPr>
            <p:nvPr/>
          </p:nvSpPr>
          <p:spPr>
            <a:xfrm>
              <a:off x="10493988" y="5969183"/>
              <a:ext cx="432000" cy="432000"/>
            </a:xfrm>
            <a:prstGeom prst="ellipse">
              <a:avLst/>
            </a:prstGeom>
            <a:solidFill>
              <a:srgbClr val="FF00FF">
                <a:alpha val="0"/>
              </a:srgbClr>
            </a:solidFill>
            <a:ln w="28575">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grpSp>
      <p:sp>
        <p:nvSpPr>
          <p:cNvPr id="41" name="!!Back BTN">
            <a:hlinkClick r:id="" action="ppaction://hlinkshowjump?jump=previousslide"/>
            <a:extLst>
              <a:ext uri="{FF2B5EF4-FFF2-40B4-BE49-F238E27FC236}">
                <a16:creationId xmlns:a16="http://schemas.microsoft.com/office/drawing/2014/main" id="{A03D9DC5-8D10-616D-C61A-93892AE512AA}"/>
              </a:ext>
            </a:extLst>
          </p:cNvPr>
          <p:cNvSpPr/>
          <p:nvPr userDrawn="1"/>
        </p:nvSpPr>
        <p:spPr>
          <a:xfrm rot="16200000">
            <a:off x="9686446" y="5628113"/>
            <a:ext cx="432000" cy="1186141"/>
          </a:xfrm>
          <a:custGeom>
            <a:avLst/>
            <a:gdLst>
              <a:gd name="connsiteX0" fmla="*/ 432000 w 432000"/>
              <a:gd name="connsiteY0" fmla="*/ 216000 h 1186141"/>
              <a:gd name="connsiteX1" fmla="*/ 432000 w 432000"/>
              <a:gd name="connsiteY1" fmla="*/ 1186085 h 1186141"/>
              <a:gd name="connsiteX2" fmla="*/ 408057 w 432000"/>
              <a:gd name="connsiteY2" fmla="*/ 1157067 h 1186141"/>
              <a:gd name="connsiteX3" fmla="*/ 216023 w 432000"/>
              <a:gd name="connsiteY3" fmla="*/ 1077523 h 1186141"/>
              <a:gd name="connsiteX4" fmla="*/ 23988 w 432000"/>
              <a:gd name="connsiteY4" fmla="*/ 1157067 h 1186141"/>
              <a:gd name="connsiteX5" fmla="*/ 0 w 432000"/>
              <a:gd name="connsiteY5" fmla="*/ 1186141 h 1186141"/>
              <a:gd name="connsiteX6" fmla="*/ 0 w 432000"/>
              <a:gd name="connsiteY6" fmla="*/ 216000 h 1186141"/>
              <a:gd name="connsiteX7" fmla="*/ 216000 w 432000"/>
              <a:gd name="connsiteY7" fmla="*/ 0 h 1186141"/>
              <a:gd name="connsiteX8" fmla="*/ 432000 w 432000"/>
              <a:gd name="connsiteY8" fmla="*/ 216000 h 118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000" h="1186141">
                <a:moveTo>
                  <a:pt x="432000" y="216000"/>
                </a:moveTo>
                <a:lnTo>
                  <a:pt x="432000" y="1186085"/>
                </a:lnTo>
                <a:lnTo>
                  <a:pt x="408057" y="1157067"/>
                </a:lnTo>
                <a:cubicBezTo>
                  <a:pt x="358911" y="1107921"/>
                  <a:pt x="291017" y="1077523"/>
                  <a:pt x="216023" y="1077523"/>
                </a:cubicBezTo>
                <a:cubicBezTo>
                  <a:pt x="141029" y="1077523"/>
                  <a:pt x="73134" y="1107921"/>
                  <a:pt x="23988" y="1157067"/>
                </a:cubicBezTo>
                <a:lnTo>
                  <a:pt x="0" y="1186141"/>
                </a:lnTo>
                <a:lnTo>
                  <a:pt x="0" y="216000"/>
                </a:lnTo>
                <a:cubicBezTo>
                  <a:pt x="0" y="96706"/>
                  <a:pt x="96706" y="0"/>
                  <a:pt x="216000" y="0"/>
                </a:cubicBezTo>
                <a:cubicBezTo>
                  <a:pt x="335294" y="0"/>
                  <a:pt x="432000" y="96706"/>
                  <a:pt x="432000" y="216000"/>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b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r>
              <a:rPr kumimoji="0" lang="en-US" sz="1600" b="0"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 </a:t>
            </a:r>
            <a:r>
              <a:rPr kumimoji="0" lang="en-US" sz="1600" b="0" i="0" u="none" strike="noStrike" kern="1200" cap="none" spc="0" normalizeH="0" baseline="0" noProof="0">
                <a:ln>
                  <a:noFill/>
                </a:ln>
                <a:solidFill>
                  <a:prstClr val="white"/>
                </a:solidFill>
                <a:effectLst/>
                <a:uLnTx/>
                <a:uFillTx/>
                <a:latin typeface="Arial"/>
                <a:ea typeface="+mn-ea"/>
                <a:cs typeface="+mn-cs"/>
              </a:rPr>
              <a:t>BACK</a:t>
            </a:r>
          </a:p>
        </p:txBody>
      </p:sp>
      <p:sp>
        <p:nvSpPr>
          <p:cNvPr id="42" name="!!Next BTN">
            <a:hlinkClick r:id="" action="ppaction://hlinkshowjump?jump=nextslide"/>
            <a:extLst>
              <a:ext uri="{FF2B5EF4-FFF2-40B4-BE49-F238E27FC236}">
                <a16:creationId xmlns:a16="http://schemas.microsoft.com/office/drawing/2014/main" id="{4C079F7D-2E3F-1F18-BA11-3A272B488E30}"/>
              </a:ext>
            </a:extLst>
          </p:cNvPr>
          <p:cNvSpPr/>
          <p:nvPr userDrawn="1"/>
        </p:nvSpPr>
        <p:spPr>
          <a:xfrm rot="16200000">
            <a:off x="11198507" y="5628112"/>
            <a:ext cx="432000" cy="1186142"/>
          </a:xfrm>
          <a:custGeom>
            <a:avLst/>
            <a:gdLst>
              <a:gd name="connsiteX0" fmla="*/ 432000 w 432000"/>
              <a:gd name="connsiteY0" fmla="*/ 56 h 1186142"/>
              <a:gd name="connsiteX1" fmla="*/ 432000 w 432000"/>
              <a:gd name="connsiteY1" fmla="*/ 970142 h 1186142"/>
              <a:gd name="connsiteX2" fmla="*/ 216000 w 432000"/>
              <a:gd name="connsiteY2" fmla="*/ 1186142 h 1186142"/>
              <a:gd name="connsiteX3" fmla="*/ 0 w 432000"/>
              <a:gd name="connsiteY3" fmla="*/ 970142 h 1186142"/>
              <a:gd name="connsiteX4" fmla="*/ 0 w 432000"/>
              <a:gd name="connsiteY4" fmla="*/ 0 h 1186142"/>
              <a:gd name="connsiteX5" fmla="*/ 23989 w 432000"/>
              <a:gd name="connsiteY5" fmla="*/ 29075 h 1186142"/>
              <a:gd name="connsiteX6" fmla="*/ 216023 w 432000"/>
              <a:gd name="connsiteY6" fmla="*/ 108618 h 1186142"/>
              <a:gd name="connsiteX7" fmla="*/ 408058 w 432000"/>
              <a:gd name="connsiteY7" fmla="*/ 29075 h 118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2000" h="1186142">
                <a:moveTo>
                  <a:pt x="432000" y="56"/>
                </a:moveTo>
                <a:lnTo>
                  <a:pt x="432000" y="970142"/>
                </a:lnTo>
                <a:cubicBezTo>
                  <a:pt x="432000" y="1089436"/>
                  <a:pt x="335294" y="1186142"/>
                  <a:pt x="216000" y="1186142"/>
                </a:cubicBezTo>
                <a:cubicBezTo>
                  <a:pt x="96706" y="1186142"/>
                  <a:pt x="0" y="1089436"/>
                  <a:pt x="0" y="970142"/>
                </a:cubicBezTo>
                <a:lnTo>
                  <a:pt x="0" y="0"/>
                </a:lnTo>
                <a:lnTo>
                  <a:pt x="23989" y="29075"/>
                </a:lnTo>
                <a:cubicBezTo>
                  <a:pt x="73135" y="78221"/>
                  <a:pt x="141029" y="108618"/>
                  <a:pt x="216023" y="108618"/>
                </a:cubicBezTo>
                <a:cubicBezTo>
                  <a:pt x="291017" y="108618"/>
                  <a:pt x="358912" y="78221"/>
                  <a:pt x="408058" y="29075"/>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t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mn-cs"/>
              </a:rPr>
              <a:t>NEXT </a:t>
            </a: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endParaRPr kumimoji="0" lang="en-US" sz="1600" b="0" i="0" u="none" strike="noStrike" kern="1200" cap="none" spc="0" normalizeH="0" baseline="0" noProof="0">
              <a:ln>
                <a:noFill/>
              </a:ln>
              <a:solidFill>
                <a:schemeClr val="accent3"/>
              </a:solidFill>
              <a:effectLst/>
              <a:uLnTx/>
              <a:uFillTx/>
              <a:latin typeface="Arial"/>
              <a:ea typeface="+mn-ea"/>
              <a:cs typeface="+mn-cs"/>
            </a:endParaRPr>
          </a:p>
        </p:txBody>
      </p:sp>
      <p:sp>
        <p:nvSpPr>
          <p:cNvPr id="55" name="Text Placeholder 54">
            <a:extLst>
              <a:ext uri="{FF2B5EF4-FFF2-40B4-BE49-F238E27FC236}">
                <a16:creationId xmlns:a16="http://schemas.microsoft.com/office/drawing/2014/main" id="{113CBD78-A37B-AAE0-5440-170C535D1CCA}"/>
              </a:ext>
            </a:extLst>
          </p:cNvPr>
          <p:cNvSpPr>
            <a:spLocks noGrp="1"/>
          </p:cNvSpPr>
          <p:nvPr>
            <p:ph type="body" sz="quarter" idx="12"/>
          </p:nvPr>
        </p:nvSpPr>
        <p:spPr>
          <a:xfrm>
            <a:off x="1562100" y="5933183"/>
            <a:ext cx="7562850" cy="576000"/>
          </a:xfrm>
        </p:spPr>
        <p:txBody>
          <a:bodyPr anchor="ctr">
            <a:noAutofit/>
          </a:bodyPr>
          <a:lstStyle>
            <a:lvl1pPr marL="0" indent="0">
              <a:spcAft>
                <a:spcPts val="300"/>
              </a:spcAft>
              <a:buNone/>
              <a:defRPr sz="1000">
                <a:solidFill>
                  <a:schemeClr val="accent2">
                    <a:lumMod val="60000"/>
                    <a:lumOff val="40000"/>
                  </a:schemeClr>
                </a:solidFill>
              </a:defRPr>
            </a:lvl1pPr>
          </a:lstStyle>
          <a:p>
            <a:pPr lvl="0"/>
            <a:r>
              <a:rPr lang="en-US"/>
              <a:t>Click to edit Master text styles</a:t>
            </a:r>
          </a:p>
        </p:txBody>
      </p:sp>
      <p:sp>
        <p:nvSpPr>
          <p:cNvPr id="3" name="Picture Placeholder 50">
            <a:extLst>
              <a:ext uri="{FF2B5EF4-FFF2-40B4-BE49-F238E27FC236}">
                <a16:creationId xmlns:a16="http://schemas.microsoft.com/office/drawing/2014/main" id="{EAD5AB6E-7C34-6F6A-D044-F0E059636788}"/>
              </a:ext>
            </a:extLst>
          </p:cNvPr>
          <p:cNvSpPr>
            <a:spLocks noGrp="1" noChangeAspect="1"/>
          </p:cNvSpPr>
          <p:nvPr>
            <p:ph type="pic" sz="quarter" idx="11"/>
          </p:nvPr>
        </p:nvSpPr>
        <p:spPr>
          <a:xfrm>
            <a:off x="337983" y="801905"/>
            <a:ext cx="3679620" cy="4824000"/>
          </a:xfrm>
          <a:ln w="6350">
            <a:solidFill>
              <a:schemeClr val="bg2">
                <a:lumMod val="90000"/>
              </a:scheme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txBody>
          <a:bodyPr/>
          <a:lstStyle/>
          <a:p>
            <a:endParaRPr lang="en-GB"/>
          </a:p>
        </p:txBody>
      </p:sp>
      <p:sp>
        <p:nvSpPr>
          <p:cNvPr id="4" name="Oval 3">
            <a:hlinkClick r:id="rId5" action="ppaction://hlinksldjump"/>
            <a:extLst>
              <a:ext uri="{FF2B5EF4-FFF2-40B4-BE49-F238E27FC236}">
                <a16:creationId xmlns:a16="http://schemas.microsoft.com/office/drawing/2014/main" id="{3B952194-8B2F-337E-2F35-2D5081CCDE10}"/>
              </a:ext>
            </a:extLst>
          </p:cNvPr>
          <p:cNvSpPr/>
          <p:nvPr userDrawn="1"/>
        </p:nvSpPr>
        <p:spPr>
          <a:xfrm>
            <a:off x="10429668" y="5999593"/>
            <a:ext cx="467999" cy="467999"/>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8506466"/>
      </p:ext>
    </p:extLst>
  </p:cSld>
  <p:clrMapOvr>
    <a:masterClrMapping/>
  </p:clrMapOvr>
  <p:extLst>
    <p:ext uri="{DCECCB84-F9BA-43D5-87BE-67443E8EF086}">
      <p15:sldGuideLst xmlns:p15="http://schemas.microsoft.com/office/powerpoint/2012/main">
        <p15:guide id="1" orient="horz" pos="2205" userDrawn="1">
          <p15:clr>
            <a:srgbClr val="A4A3A4"/>
          </p15:clr>
        </p15:guide>
        <p15:guide id="2" orient="horz" pos="845" userDrawn="1">
          <p15:clr>
            <a:srgbClr val="5ACBF0"/>
          </p15:clr>
        </p15:guide>
        <p15:guide id="3" orient="horz" pos="3566" userDrawn="1">
          <p15:clr>
            <a:srgbClr val="5ACBF0"/>
          </p15:clr>
        </p15:guide>
        <p15:guide id="4" pos="2094" userDrawn="1">
          <p15:clr>
            <a:srgbClr val="5ACBF0"/>
          </p15:clr>
        </p15:guide>
        <p15:guide id="5" pos="7559" userDrawn="1">
          <p15:clr>
            <a:srgbClr val="5ACBF0"/>
          </p15:clr>
        </p15:guide>
        <p15:guide id="6" pos="4815"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5 Adverse Reactions">
    <p:spTree>
      <p:nvGrpSpPr>
        <p:cNvPr id="1" name=""/>
        <p:cNvGrpSpPr/>
        <p:nvPr/>
      </p:nvGrpSpPr>
      <p:grpSpPr>
        <a:xfrm>
          <a:off x="0" y="0"/>
          <a:ext cx="0" cy="0"/>
          <a:chOff x="0" y="0"/>
          <a:chExt cx="0" cy="0"/>
        </a:xfrm>
      </p:grpSpPr>
      <p:sp>
        <p:nvSpPr>
          <p:cNvPr id="7" name="Curve">
            <a:extLst>
              <a:ext uri="{FF2B5EF4-FFF2-40B4-BE49-F238E27FC236}">
                <a16:creationId xmlns:a16="http://schemas.microsoft.com/office/drawing/2014/main" id="{904AA997-A65B-A12B-7580-7906FDF266D5}"/>
              </a:ext>
            </a:extLst>
          </p:cNvPr>
          <p:cNvSpPr/>
          <p:nvPr userDrawn="1"/>
        </p:nvSpPr>
        <p:spPr>
          <a:xfrm>
            <a:off x="0" y="-12700"/>
            <a:ext cx="1879247" cy="6870700"/>
          </a:xfrm>
          <a:custGeom>
            <a:avLst/>
            <a:gdLst>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752" h="6870700">
                <a:moveTo>
                  <a:pt x="0" y="12700"/>
                </a:moveTo>
                <a:lnTo>
                  <a:pt x="1680752" y="0"/>
                </a:lnTo>
                <a:cubicBezTo>
                  <a:pt x="439550" y="1200150"/>
                  <a:pt x="218085" y="4470400"/>
                  <a:pt x="1452152" y="6870700"/>
                </a:cubicBezTo>
                <a:lnTo>
                  <a:pt x="0" y="6870700"/>
                </a:lnTo>
                <a:lnTo>
                  <a:pt x="0" y="12700"/>
                </a:lnTo>
                <a:close/>
              </a:path>
            </a:pathLst>
          </a:custGeom>
          <a:solidFill>
            <a:srgbClr val="121E3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2" name="Title 1">
            <a:extLst>
              <a:ext uri="{FF2B5EF4-FFF2-40B4-BE49-F238E27FC236}">
                <a16:creationId xmlns:a16="http://schemas.microsoft.com/office/drawing/2014/main" id="{88DF3548-7D61-A232-552A-5773752FBA9F}"/>
              </a:ext>
            </a:extLst>
          </p:cNvPr>
          <p:cNvSpPr>
            <a:spLocks noGrp="1"/>
          </p:cNvSpPr>
          <p:nvPr>
            <p:ph type="title"/>
          </p:nvPr>
        </p:nvSpPr>
        <p:spPr>
          <a:xfrm>
            <a:off x="3352097" y="177891"/>
            <a:ext cx="8640000" cy="533205"/>
          </a:xfrm>
        </p:spPr>
        <p:txBody>
          <a:bodyPr lIns="0" tIns="72000" rIns="72000" bIns="72000">
            <a:noAutofit/>
          </a:bodyPr>
          <a:lstStyle>
            <a:lvl1pPr>
              <a:defRPr sz="2800"/>
            </a:lvl1pPr>
          </a:lstStyle>
          <a:p>
            <a:r>
              <a:rPr lang="en-US"/>
              <a:t>Click to edit Master title style</a:t>
            </a:r>
          </a:p>
        </p:txBody>
      </p:sp>
      <p:sp>
        <p:nvSpPr>
          <p:cNvPr id="6" name="!!Bottom Stripe">
            <a:extLst>
              <a:ext uri="{FF2B5EF4-FFF2-40B4-BE49-F238E27FC236}">
                <a16:creationId xmlns:a16="http://schemas.microsoft.com/office/drawing/2014/main" id="{4075778F-4F76-145C-E1AA-63ADF5C85752}"/>
              </a:ext>
            </a:extLst>
          </p:cNvPr>
          <p:cNvSpPr/>
          <p:nvPr userDrawn="1"/>
        </p:nvSpPr>
        <p:spPr>
          <a:xfrm>
            <a:off x="1148080" y="5897183"/>
            <a:ext cx="11043920" cy="648000"/>
          </a:xfrm>
          <a:prstGeom prst="rect">
            <a:avLst/>
          </a:prstGeom>
          <a:gradFill flip="none" rotWithShape="1">
            <a:gsLst>
              <a:gs pos="0">
                <a:schemeClr val="accent2">
                  <a:lumMod val="20000"/>
                  <a:lumOff val="80000"/>
                  <a:alpha val="0"/>
                </a:schemeClr>
              </a:gs>
              <a:gs pos="75000">
                <a:schemeClr val="accent2">
                  <a:lumMod val="20000"/>
                  <a:lumOff val="80000"/>
                </a:schemeClr>
              </a:gs>
            </a:gsLst>
            <a:lin ang="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0" rIns="2736000" rtlCol="0" anchor="ctr"/>
          <a:lstStyle/>
          <a:p>
            <a:pPr marL="5461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717074"/>
              </a:solidFill>
              <a:effectLst/>
              <a:uLnTx/>
              <a:uFillTx/>
              <a:latin typeface="Arial"/>
              <a:ea typeface="+mn-ea"/>
              <a:cs typeface="+mn-cs"/>
            </a:endParaRPr>
          </a:p>
        </p:txBody>
      </p:sp>
      <p:sp>
        <p:nvSpPr>
          <p:cNvPr id="8" name="Carveout">
            <a:extLst>
              <a:ext uri="{FF2B5EF4-FFF2-40B4-BE49-F238E27FC236}">
                <a16:creationId xmlns:a16="http://schemas.microsoft.com/office/drawing/2014/main" id="{2192B735-14CD-21C0-045B-BCCC1FAFA76E}"/>
              </a:ext>
            </a:extLst>
          </p:cNvPr>
          <p:cNvSpPr/>
          <p:nvPr userDrawn="1"/>
        </p:nvSpPr>
        <p:spPr>
          <a:xfrm>
            <a:off x="0" y="945000"/>
            <a:ext cx="1517650" cy="496800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10" name="Button 1">
            <a:hlinkClick r:id="rId2" action="ppaction://hlinksldjump"/>
            <a:extLst>
              <a:ext uri="{FF2B5EF4-FFF2-40B4-BE49-F238E27FC236}">
                <a16:creationId xmlns:a16="http://schemas.microsoft.com/office/drawing/2014/main" id="{BB7D784F-82AB-1498-1131-5B6C576FDB5E}"/>
              </a:ext>
            </a:extLst>
          </p:cNvPr>
          <p:cNvSpPr/>
          <p:nvPr userDrawn="1"/>
        </p:nvSpPr>
        <p:spPr>
          <a:xfrm>
            <a:off x="0" y="985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Indications </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&amp; Usage</a:t>
            </a:r>
          </a:p>
        </p:txBody>
      </p:sp>
      <p:sp>
        <p:nvSpPr>
          <p:cNvPr id="14" name="Button 2">
            <a:hlinkClick r:id="rId3" action="ppaction://hlinksldjump"/>
            <a:extLst>
              <a:ext uri="{FF2B5EF4-FFF2-40B4-BE49-F238E27FC236}">
                <a16:creationId xmlns:a16="http://schemas.microsoft.com/office/drawing/2014/main" id="{EE4858F0-E123-C5F4-356C-D417099D3208}"/>
              </a:ext>
            </a:extLst>
          </p:cNvPr>
          <p:cNvSpPr/>
          <p:nvPr userDrawn="1"/>
        </p:nvSpPr>
        <p:spPr>
          <a:xfrm>
            <a:off x="-3" y="1601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Dosage &amp; Administration</a:t>
            </a:r>
          </a:p>
        </p:txBody>
      </p:sp>
      <p:sp>
        <p:nvSpPr>
          <p:cNvPr id="15" name="Button 4">
            <a:hlinkClick r:id="rId4" action="ppaction://hlinksldjump"/>
            <a:extLst>
              <a:ext uri="{FF2B5EF4-FFF2-40B4-BE49-F238E27FC236}">
                <a16:creationId xmlns:a16="http://schemas.microsoft.com/office/drawing/2014/main" id="{AEFFC38E-CBBB-63CE-AA9B-D2DD97926FA8}"/>
              </a:ext>
            </a:extLst>
          </p:cNvPr>
          <p:cNvSpPr/>
          <p:nvPr userDrawn="1"/>
        </p:nvSpPr>
        <p:spPr>
          <a:xfrm>
            <a:off x="-3" y="2217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Contra-</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indications</a:t>
            </a:r>
          </a:p>
        </p:txBody>
      </p:sp>
      <p:sp>
        <p:nvSpPr>
          <p:cNvPr id="16" name="Button 5">
            <a:hlinkClick r:id="rId5" action="ppaction://hlinksldjump"/>
            <a:extLst>
              <a:ext uri="{FF2B5EF4-FFF2-40B4-BE49-F238E27FC236}">
                <a16:creationId xmlns:a16="http://schemas.microsoft.com/office/drawing/2014/main" id="{46260135-4D78-965B-263D-72D90B24F911}"/>
              </a:ext>
            </a:extLst>
          </p:cNvPr>
          <p:cNvSpPr/>
          <p:nvPr userDrawn="1"/>
        </p:nvSpPr>
        <p:spPr>
          <a:xfrm>
            <a:off x="-3" y="2833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Warnings &amp; Precautions</a:t>
            </a:r>
          </a:p>
        </p:txBody>
      </p:sp>
      <p:sp>
        <p:nvSpPr>
          <p:cNvPr id="17" name="Button 6">
            <a:extLst>
              <a:ext uri="{FF2B5EF4-FFF2-40B4-BE49-F238E27FC236}">
                <a16:creationId xmlns:a16="http://schemas.microsoft.com/office/drawing/2014/main" id="{138629C8-3C91-1E6A-20B9-8BFF4FECE9ED}"/>
              </a:ext>
            </a:extLst>
          </p:cNvPr>
          <p:cNvSpPr/>
          <p:nvPr userDrawn="1"/>
        </p:nvSpPr>
        <p:spPr>
          <a:xfrm>
            <a:off x="-3" y="3449000"/>
            <a:ext cx="1019178" cy="576000"/>
          </a:xfrm>
          <a:prstGeom prst="rect">
            <a:avLst/>
          </a:prstGeom>
          <a:gradFill>
            <a:gsLst>
              <a:gs pos="0">
                <a:schemeClr val="accent1">
                  <a:lumMod val="75000"/>
                </a:schemeClr>
              </a:gs>
              <a:gs pos="71000">
                <a:schemeClr val="accent1"/>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Arial"/>
                <a:ea typeface="+mn-ea"/>
                <a:cs typeface="+mn-cs"/>
              </a:rPr>
              <a:t>Adverse Reactions</a:t>
            </a:r>
          </a:p>
        </p:txBody>
      </p:sp>
      <p:sp>
        <p:nvSpPr>
          <p:cNvPr id="18" name="Button 7">
            <a:extLst>
              <a:ext uri="{FF2B5EF4-FFF2-40B4-BE49-F238E27FC236}">
                <a16:creationId xmlns:a16="http://schemas.microsoft.com/office/drawing/2014/main" id="{0A7C2CE3-AF11-E68E-4AD8-E121B8AC774E}"/>
              </a:ext>
            </a:extLst>
          </p:cNvPr>
          <p:cNvSpPr/>
          <p:nvPr userDrawn="1"/>
        </p:nvSpPr>
        <p:spPr>
          <a:xfrm>
            <a:off x="-3" y="4065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Drug Interactions</a:t>
            </a:r>
          </a:p>
        </p:txBody>
      </p:sp>
      <p:sp>
        <p:nvSpPr>
          <p:cNvPr id="19" name="Button 8">
            <a:extLst>
              <a:ext uri="{FF2B5EF4-FFF2-40B4-BE49-F238E27FC236}">
                <a16:creationId xmlns:a16="http://schemas.microsoft.com/office/drawing/2014/main" id="{48FCB8EB-74EE-23BD-5900-B531FD63D8DE}"/>
              </a:ext>
            </a:extLst>
          </p:cNvPr>
          <p:cNvSpPr/>
          <p:nvPr userDrawn="1"/>
        </p:nvSpPr>
        <p:spPr>
          <a:xfrm>
            <a:off x="-3" y="4681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80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Use in Specific Populations</a:t>
            </a:r>
          </a:p>
        </p:txBody>
      </p:sp>
      <p:sp>
        <p:nvSpPr>
          <p:cNvPr id="20" name="Button 14">
            <a:extLst>
              <a:ext uri="{FF2B5EF4-FFF2-40B4-BE49-F238E27FC236}">
                <a16:creationId xmlns:a16="http://schemas.microsoft.com/office/drawing/2014/main" id="{DBFB9A85-E280-E159-5272-90FA114E7784}"/>
              </a:ext>
            </a:extLst>
          </p:cNvPr>
          <p:cNvSpPr/>
          <p:nvPr userDrawn="1"/>
        </p:nvSpPr>
        <p:spPr>
          <a:xfrm>
            <a:off x="-3" y="5297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44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Clinical Studies</a:t>
            </a:r>
          </a:p>
        </p:txBody>
      </p:sp>
      <p:grpSp>
        <p:nvGrpSpPr>
          <p:cNvPr id="34" name="!!Home BTN">
            <a:extLst>
              <a:ext uri="{FF2B5EF4-FFF2-40B4-BE49-F238E27FC236}">
                <a16:creationId xmlns:a16="http://schemas.microsoft.com/office/drawing/2014/main" id="{02A1E751-6EB6-DDB5-755A-825F6B05850C}"/>
              </a:ext>
            </a:extLst>
          </p:cNvPr>
          <p:cNvGrpSpPr/>
          <p:nvPr userDrawn="1"/>
        </p:nvGrpSpPr>
        <p:grpSpPr>
          <a:xfrm>
            <a:off x="10424476" y="5987183"/>
            <a:ext cx="468000" cy="468000"/>
            <a:chOff x="10493988" y="5969183"/>
            <a:chExt cx="432000" cy="432000"/>
          </a:xfrm>
        </p:grpSpPr>
        <p:sp>
          <p:nvSpPr>
            <p:cNvPr id="35" name="Home">
              <a:extLst>
                <a:ext uri="{FF2B5EF4-FFF2-40B4-BE49-F238E27FC236}">
                  <a16:creationId xmlns:a16="http://schemas.microsoft.com/office/drawing/2014/main" id="{78FF5338-71E4-10B0-27FC-6CB29968F408}"/>
                </a:ext>
              </a:extLst>
            </p:cNvPr>
            <p:cNvSpPr>
              <a:spLocks noChangeAspect="1"/>
            </p:cNvSpPr>
            <p:nvPr/>
          </p:nvSpPr>
          <p:spPr>
            <a:xfrm>
              <a:off x="10493988" y="5969183"/>
              <a:ext cx="432000" cy="432000"/>
            </a:xfrm>
            <a:prstGeom prst="ellipse">
              <a:avLst/>
            </a:prstGeom>
            <a:solidFill>
              <a:srgbClr val="203661"/>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C376B52A-8E95-C532-70D2-0000C1495760}"/>
                </a:ext>
              </a:extLst>
            </p:cNvPr>
            <p:cNvSpPr/>
            <p:nvPr/>
          </p:nvSpPr>
          <p:spPr>
            <a:xfrm>
              <a:off x="10595519" y="6052692"/>
              <a:ext cx="228938" cy="114468"/>
            </a:xfrm>
            <a:custGeom>
              <a:avLst/>
              <a:gdLst>
                <a:gd name="connsiteX0" fmla="*/ 0 w 285019"/>
                <a:gd name="connsiteY0" fmla="*/ 142510 h 142509"/>
                <a:gd name="connsiteX1" fmla="*/ 142510 w 285019"/>
                <a:gd name="connsiteY1" fmla="*/ 0 h 142509"/>
                <a:gd name="connsiteX2" fmla="*/ 285019 w 285019"/>
                <a:gd name="connsiteY2" fmla="*/ 142510 h 142509"/>
              </a:gdLst>
              <a:ahLst/>
              <a:cxnLst>
                <a:cxn ang="0">
                  <a:pos x="connsiteX0" y="connsiteY0"/>
                </a:cxn>
                <a:cxn ang="0">
                  <a:pos x="connsiteX1" y="connsiteY1"/>
                </a:cxn>
                <a:cxn ang="0">
                  <a:pos x="connsiteX2" y="connsiteY2"/>
                </a:cxn>
              </a:cxnLst>
              <a:rect l="l" t="t" r="r" b="b"/>
              <a:pathLst>
                <a:path w="285019" h="142509">
                  <a:moveTo>
                    <a:pt x="0" y="142510"/>
                  </a:moveTo>
                  <a:lnTo>
                    <a:pt x="142510" y="0"/>
                  </a:lnTo>
                  <a:lnTo>
                    <a:pt x="285019" y="142510"/>
                  </a:lnTo>
                </a:path>
              </a:pathLst>
            </a:custGeom>
            <a:noFill/>
            <a:ln w="12700" cap="rnd">
              <a:solidFill>
                <a:schemeClr val="accent3"/>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FD6A5D1F-3A4F-E5FD-F282-AD30047EB949}"/>
                </a:ext>
              </a:extLst>
            </p:cNvPr>
            <p:cNvSpPr/>
            <p:nvPr/>
          </p:nvSpPr>
          <p:spPr>
            <a:xfrm>
              <a:off x="10614593" y="6148086"/>
              <a:ext cx="190767" cy="133542"/>
            </a:xfrm>
            <a:custGeom>
              <a:avLst/>
              <a:gdLst>
                <a:gd name="connsiteX0" fmla="*/ 0 w 237498"/>
                <a:gd name="connsiteY0" fmla="*/ 0 h 166256"/>
                <a:gd name="connsiteX1" fmla="*/ 0 w 237498"/>
                <a:gd name="connsiteY1" fmla="*/ 166257 h 166256"/>
                <a:gd name="connsiteX2" fmla="*/ 237499 w 237498"/>
                <a:gd name="connsiteY2" fmla="*/ 166257 h 166256"/>
                <a:gd name="connsiteX3" fmla="*/ 237499 w 237498"/>
                <a:gd name="connsiteY3" fmla="*/ 0 h 166256"/>
              </a:gdLst>
              <a:ahLst/>
              <a:cxnLst>
                <a:cxn ang="0">
                  <a:pos x="connsiteX0" y="connsiteY0"/>
                </a:cxn>
                <a:cxn ang="0">
                  <a:pos x="connsiteX1" y="connsiteY1"/>
                </a:cxn>
                <a:cxn ang="0">
                  <a:pos x="connsiteX2" y="connsiteY2"/>
                </a:cxn>
                <a:cxn ang="0">
                  <a:pos x="connsiteX3" y="connsiteY3"/>
                </a:cxn>
              </a:cxnLst>
              <a:rect l="l" t="t" r="r" b="b"/>
              <a:pathLst>
                <a:path w="237498" h="166256">
                  <a:moveTo>
                    <a:pt x="0" y="0"/>
                  </a:moveTo>
                  <a:lnTo>
                    <a:pt x="0" y="166257"/>
                  </a:lnTo>
                  <a:lnTo>
                    <a:pt x="237499" y="166257"/>
                  </a:lnTo>
                  <a:lnTo>
                    <a:pt x="237499" y="0"/>
                  </a:lnTo>
                </a:path>
              </a:pathLst>
            </a:custGeom>
            <a:noFill/>
            <a:ln w="12700" cap="rnd">
              <a:solidFill>
                <a:schemeClr val="accent3"/>
              </a:solidFill>
              <a:prstDash val="solid"/>
              <a:round/>
            </a:ln>
          </p:spPr>
          <p:txBody>
            <a:bodyPr rtlCol="0" anchor="ctr"/>
            <a:lstStyle/>
            <a:p>
              <a:endParaRPr lang="en-US"/>
            </a:p>
          </p:txBody>
        </p:sp>
        <p:sp>
          <p:nvSpPr>
            <p:cNvPr id="38" name="Freeform: Shape 37">
              <a:extLst>
                <a:ext uri="{FF2B5EF4-FFF2-40B4-BE49-F238E27FC236}">
                  <a16:creationId xmlns:a16="http://schemas.microsoft.com/office/drawing/2014/main" id="{C5E22996-5F5F-7337-F17B-8BFFA5285405}"/>
                </a:ext>
              </a:extLst>
            </p:cNvPr>
            <p:cNvSpPr/>
            <p:nvPr/>
          </p:nvSpPr>
          <p:spPr>
            <a:xfrm>
              <a:off x="10680151" y="6190764"/>
              <a:ext cx="59697" cy="90863"/>
            </a:xfrm>
            <a:custGeom>
              <a:avLst/>
              <a:gdLst>
                <a:gd name="connsiteX0" fmla="*/ 0 w 74320"/>
                <a:gd name="connsiteY0" fmla="*/ 113123 h 113122"/>
                <a:gd name="connsiteX1" fmla="*/ 0 w 74320"/>
                <a:gd name="connsiteY1" fmla="*/ 0 h 113122"/>
                <a:gd name="connsiteX2" fmla="*/ 74320 w 74320"/>
                <a:gd name="connsiteY2" fmla="*/ 0 h 113122"/>
                <a:gd name="connsiteX3" fmla="*/ 74320 w 74320"/>
                <a:gd name="connsiteY3" fmla="*/ 113123 h 113122"/>
              </a:gdLst>
              <a:ahLst/>
              <a:cxnLst>
                <a:cxn ang="0">
                  <a:pos x="connsiteX0" y="connsiteY0"/>
                </a:cxn>
                <a:cxn ang="0">
                  <a:pos x="connsiteX1" y="connsiteY1"/>
                </a:cxn>
                <a:cxn ang="0">
                  <a:pos x="connsiteX2" y="connsiteY2"/>
                </a:cxn>
                <a:cxn ang="0">
                  <a:pos x="connsiteX3" y="connsiteY3"/>
                </a:cxn>
              </a:cxnLst>
              <a:rect l="l" t="t" r="r" b="b"/>
              <a:pathLst>
                <a:path w="74320" h="113122">
                  <a:moveTo>
                    <a:pt x="0" y="113123"/>
                  </a:moveTo>
                  <a:lnTo>
                    <a:pt x="0" y="0"/>
                  </a:lnTo>
                  <a:lnTo>
                    <a:pt x="74320" y="0"/>
                  </a:lnTo>
                  <a:lnTo>
                    <a:pt x="74320" y="113123"/>
                  </a:lnTo>
                </a:path>
              </a:pathLst>
            </a:custGeom>
            <a:noFill/>
            <a:ln w="12700" cap="rnd">
              <a:solidFill>
                <a:schemeClr val="accent3"/>
              </a:solidFill>
              <a:prstDash val="solid"/>
              <a:round/>
            </a:ln>
          </p:spPr>
          <p:txBody>
            <a:bodyPr rtlCol="0" anchor="ctr"/>
            <a:lstStyle/>
            <a:p>
              <a:endParaRPr lang="en-US"/>
            </a:p>
          </p:txBody>
        </p:sp>
        <p:sp>
          <p:nvSpPr>
            <p:cNvPr id="39" name="Hitbox">
              <a:extLst>
                <a:ext uri="{FF2B5EF4-FFF2-40B4-BE49-F238E27FC236}">
                  <a16:creationId xmlns:a16="http://schemas.microsoft.com/office/drawing/2014/main" id="{E7A8514E-83E0-9456-9B7A-C4A0926BA652}"/>
                </a:ext>
              </a:extLst>
            </p:cNvPr>
            <p:cNvSpPr>
              <a:spLocks noChangeAspect="1"/>
            </p:cNvSpPr>
            <p:nvPr/>
          </p:nvSpPr>
          <p:spPr>
            <a:xfrm>
              <a:off x="10493988" y="5969183"/>
              <a:ext cx="432000" cy="432000"/>
            </a:xfrm>
            <a:prstGeom prst="ellipse">
              <a:avLst/>
            </a:prstGeom>
            <a:solidFill>
              <a:srgbClr val="FF00FF">
                <a:alpha val="0"/>
              </a:srgbClr>
            </a:solidFill>
            <a:ln w="28575">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grpSp>
      <p:sp>
        <p:nvSpPr>
          <p:cNvPr id="41" name="!!Back BTN">
            <a:hlinkClick r:id="" action="ppaction://hlinkshowjump?jump=previousslide"/>
            <a:extLst>
              <a:ext uri="{FF2B5EF4-FFF2-40B4-BE49-F238E27FC236}">
                <a16:creationId xmlns:a16="http://schemas.microsoft.com/office/drawing/2014/main" id="{A03D9DC5-8D10-616D-C61A-93892AE512AA}"/>
              </a:ext>
            </a:extLst>
          </p:cNvPr>
          <p:cNvSpPr/>
          <p:nvPr userDrawn="1"/>
        </p:nvSpPr>
        <p:spPr>
          <a:xfrm rot="16200000">
            <a:off x="9686446" y="5628113"/>
            <a:ext cx="432000" cy="1186141"/>
          </a:xfrm>
          <a:custGeom>
            <a:avLst/>
            <a:gdLst>
              <a:gd name="connsiteX0" fmla="*/ 432000 w 432000"/>
              <a:gd name="connsiteY0" fmla="*/ 216000 h 1186141"/>
              <a:gd name="connsiteX1" fmla="*/ 432000 w 432000"/>
              <a:gd name="connsiteY1" fmla="*/ 1186085 h 1186141"/>
              <a:gd name="connsiteX2" fmla="*/ 408057 w 432000"/>
              <a:gd name="connsiteY2" fmla="*/ 1157067 h 1186141"/>
              <a:gd name="connsiteX3" fmla="*/ 216023 w 432000"/>
              <a:gd name="connsiteY3" fmla="*/ 1077523 h 1186141"/>
              <a:gd name="connsiteX4" fmla="*/ 23988 w 432000"/>
              <a:gd name="connsiteY4" fmla="*/ 1157067 h 1186141"/>
              <a:gd name="connsiteX5" fmla="*/ 0 w 432000"/>
              <a:gd name="connsiteY5" fmla="*/ 1186141 h 1186141"/>
              <a:gd name="connsiteX6" fmla="*/ 0 w 432000"/>
              <a:gd name="connsiteY6" fmla="*/ 216000 h 1186141"/>
              <a:gd name="connsiteX7" fmla="*/ 216000 w 432000"/>
              <a:gd name="connsiteY7" fmla="*/ 0 h 1186141"/>
              <a:gd name="connsiteX8" fmla="*/ 432000 w 432000"/>
              <a:gd name="connsiteY8" fmla="*/ 216000 h 118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000" h="1186141">
                <a:moveTo>
                  <a:pt x="432000" y="216000"/>
                </a:moveTo>
                <a:lnTo>
                  <a:pt x="432000" y="1186085"/>
                </a:lnTo>
                <a:lnTo>
                  <a:pt x="408057" y="1157067"/>
                </a:lnTo>
                <a:cubicBezTo>
                  <a:pt x="358911" y="1107921"/>
                  <a:pt x="291017" y="1077523"/>
                  <a:pt x="216023" y="1077523"/>
                </a:cubicBezTo>
                <a:cubicBezTo>
                  <a:pt x="141029" y="1077523"/>
                  <a:pt x="73134" y="1107921"/>
                  <a:pt x="23988" y="1157067"/>
                </a:cubicBezTo>
                <a:lnTo>
                  <a:pt x="0" y="1186141"/>
                </a:lnTo>
                <a:lnTo>
                  <a:pt x="0" y="216000"/>
                </a:lnTo>
                <a:cubicBezTo>
                  <a:pt x="0" y="96706"/>
                  <a:pt x="96706" y="0"/>
                  <a:pt x="216000" y="0"/>
                </a:cubicBezTo>
                <a:cubicBezTo>
                  <a:pt x="335294" y="0"/>
                  <a:pt x="432000" y="96706"/>
                  <a:pt x="432000" y="216000"/>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b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r>
              <a:rPr kumimoji="0" lang="en-US" sz="1600" b="0"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 </a:t>
            </a:r>
            <a:r>
              <a:rPr kumimoji="0" lang="en-US" sz="1600" b="0" i="0" u="none" strike="noStrike" kern="1200" cap="none" spc="0" normalizeH="0" baseline="0" noProof="0">
                <a:ln>
                  <a:noFill/>
                </a:ln>
                <a:solidFill>
                  <a:prstClr val="white"/>
                </a:solidFill>
                <a:effectLst/>
                <a:uLnTx/>
                <a:uFillTx/>
                <a:latin typeface="Arial"/>
                <a:ea typeface="+mn-ea"/>
                <a:cs typeface="+mn-cs"/>
              </a:rPr>
              <a:t>BACK</a:t>
            </a:r>
          </a:p>
        </p:txBody>
      </p:sp>
      <p:sp>
        <p:nvSpPr>
          <p:cNvPr id="42" name="!!Next BTN">
            <a:hlinkClick r:id="" action="ppaction://hlinkshowjump?jump=nextslide"/>
            <a:extLst>
              <a:ext uri="{FF2B5EF4-FFF2-40B4-BE49-F238E27FC236}">
                <a16:creationId xmlns:a16="http://schemas.microsoft.com/office/drawing/2014/main" id="{4C079F7D-2E3F-1F18-BA11-3A272B488E30}"/>
              </a:ext>
            </a:extLst>
          </p:cNvPr>
          <p:cNvSpPr/>
          <p:nvPr userDrawn="1"/>
        </p:nvSpPr>
        <p:spPr>
          <a:xfrm rot="16200000">
            <a:off x="11198507" y="5628112"/>
            <a:ext cx="432000" cy="1186142"/>
          </a:xfrm>
          <a:custGeom>
            <a:avLst/>
            <a:gdLst>
              <a:gd name="connsiteX0" fmla="*/ 432000 w 432000"/>
              <a:gd name="connsiteY0" fmla="*/ 56 h 1186142"/>
              <a:gd name="connsiteX1" fmla="*/ 432000 w 432000"/>
              <a:gd name="connsiteY1" fmla="*/ 970142 h 1186142"/>
              <a:gd name="connsiteX2" fmla="*/ 216000 w 432000"/>
              <a:gd name="connsiteY2" fmla="*/ 1186142 h 1186142"/>
              <a:gd name="connsiteX3" fmla="*/ 0 w 432000"/>
              <a:gd name="connsiteY3" fmla="*/ 970142 h 1186142"/>
              <a:gd name="connsiteX4" fmla="*/ 0 w 432000"/>
              <a:gd name="connsiteY4" fmla="*/ 0 h 1186142"/>
              <a:gd name="connsiteX5" fmla="*/ 23989 w 432000"/>
              <a:gd name="connsiteY5" fmla="*/ 29075 h 1186142"/>
              <a:gd name="connsiteX6" fmla="*/ 216023 w 432000"/>
              <a:gd name="connsiteY6" fmla="*/ 108618 h 1186142"/>
              <a:gd name="connsiteX7" fmla="*/ 408058 w 432000"/>
              <a:gd name="connsiteY7" fmla="*/ 29075 h 118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2000" h="1186142">
                <a:moveTo>
                  <a:pt x="432000" y="56"/>
                </a:moveTo>
                <a:lnTo>
                  <a:pt x="432000" y="970142"/>
                </a:lnTo>
                <a:cubicBezTo>
                  <a:pt x="432000" y="1089436"/>
                  <a:pt x="335294" y="1186142"/>
                  <a:pt x="216000" y="1186142"/>
                </a:cubicBezTo>
                <a:cubicBezTo>
                  <a:pt x="96706" y="1186142"/>
                  <a:pt x="0" y="1089436"/>
                  <a:pt x="0" y="970142"/>
                </a:cubicBezTo>
                <a:lnTo>
                  <a:pt x="0" y="0"/>
                </a:lnTo>
                <a:lnTo>
                  <a:pt x="23989" y="29075"/>
                </a:lnTo>
                <a:cubicBezTo>
                  <a:pt x="73135" y="78221"/>
                  <a:pt x="141029" y="108618"/>
                  <a:pt x="216023" y="108618"/>
                </a:cubicBezTo>
                <a:cubicBezTo>
                  <a:pt x="291017" y="108618"/>
                  <a:pt x="358912" y="78221"/>
                  <a:pt x="408058" y="29075"/>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t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mn-cs"/>
              </a:rPr>
              <a:t>NEXT </a:t>
            </a: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endParaRPr kumimoji="0" lang="en-US" sz="1600" b="0" i="0" u="none" strike="noStrike" kern="1200" cap="none" spc="0" normalizeH="0" baseline="0" noProof="0">
              <a:ln>
                <a:noFill/>
              </a:ln>
              <a:solidFill>
                <a:schemeClr val="accent3"/>
              </a:solidFill>
              <a:effectLst/>
              <a:uLnTx/>
              <a:uFillTx/>
              <a:latin typeface="Arial"/>
              <a:ea typeface="+mn-ea"/>
              <a:cs typeface="+mn-cs"/>
            </a:endParaRPr>
          </a:p>
        </p:txBody>
      </p:sp>
      <p:sp>
        <p:nvSpPr>
          <p:cNvPr id="55" name="Text Placeholder 54">
            <a:extLst>
              <a:ext uri="{FF2B5EF4-FFF2-40B4-BE49-F238E27FC236}">
                <a16:creationId xmlns:a16="http://schemas.microsoft.com/office/drawing/2014/main" id="{113CBD78-A37B-AAE0-5440-170C535D1CCA}"/>
              </a:ext>
            </a:extLst>
          </p:cNvPr>
          <p:cNvSpPr>
            <a:spLocks noGrp="1"/>
          </p:cNvSpPr>
          <p:nvPr>
            <p:ph type="body" sz="quarter" idx="12"/>
          </p:nvPr>
        </p:nvSpPr>
        <p:spPr>
          <a:xfrm>
            <a:off x="1562100" y="5933183"/>
            <a:ext cx="7562850" cy="576000"/>
          </a:xfrm>
        </p:spPr>
        <p:txBody>
          <a:bodyPr anchor="ctr">
            <a:noAutofit/>
          </a:bodyPr>
          <a:lstStyle>
            <a:lvl1pPr marL="0" indent="0">
              <a:spcAft>
                <a:spcPts val="300"/>
              </a:spcAft>
              <a:buNone/>
              <a:defRPr sz="1000">
                <a:solidFill>
                  <a:schemeClr val="accent2">
                    <a:lumMod val="60000"/>
                    <a:lumOff val="40000"/>
                  </a:schemeClr>
                </a:solidFill>
              </a:defRPr>
            </a:lvl1pPr>
          </a:lstStyle>
          <a:p>
            <a:pPr lvl="0"/>
            <a:r>
              <a:rPr lang="en-US"/>
              <a:t>Click to edit Master text styles</a:t>
            </a:r>
          </a:p>
        </p:txBody>
      </p:sp>
      <p:sp>
        <p:nvSpPr>
          <p:cNvPr id="3" name="Picture Placeholder 50">
            <a:extLst>
              <a:ext uri="{FF2B5EF4-FFF2-40B4-BE49-F238E27FC236}">
                <a16:creationId xmlns:a16="http://schemas.microsoft.com/office/drawing/2014/main" id="{82C74B34-4BBC-8E8C-C050-D5EAA376C3EE}"/>
              </a:ext>
            </a:extLst>
          </p:cNvPr>
          <p:cNvSpPr>
            <a:spLocks noGrp="1" noChangeAspect="1"/>
          </p:cNvSpPr>
          <p:nvPr>
            <p:ph type="pic" sz="quarter" idx="11"/>
          </p:nvPr>
        </p:nvSpPr>
        <p:spPr>
          <a:xfrm>
            <a:off x="337983" y="801905"/>
            <a:ext cx="3679620" cy="4824000"/>
          </a:xfrm>
          <a:ln w="6350">
            <a:solidFill>
              <a:schemeClr val="bg2">
                <a:lumMod val="90000"/>
              </a:scheme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txBody>
          <a:bodyPr/>
          <a:lstStyle/>
          <a:p>
            <a:endParaRPr lang="en-GB"/>
          </a:p>
        </p:txBody>
      </p:sp>
      <p:sp>
        <p:nvSpPr>
          <p:cNvPr id="4" name="Oval 3">
            <a:hlinkClick r:id="rId6" action="ppaction://hlinksldjump"/>
            <a:extLst>
              <a:ext uri="{FF2B5EF4-FFF2-40B4-BE49-F238E27FC236}">
                <a16:creationId xmlns:a16="http://schemas.microsoft.com/office/drawing/2014/main" id="{07F1E54D-0807-4967-143F-75695B048919}"/>
              </a:ext>
            </a:extLst>
          </p:cNvPr>
          <p:cNvSpPr/>
          <p:nvPr userDrawn="1"/>
        </p:nvSpPr>
        <p:spPr>
          <a:xfrm>
            <a:off x="10429668" y="5999593"/>
            <a:ext cx="467999" cy="467999"/>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9542601"/>
      </p:ext>
    </p:extLst>
  </p:cSld>
  <p:clrMapOvr>
    <a:masterClrMapping/>
  </p:clrMapOvr>
  <p:extLst>
    <p:ext uri="{DCECCB84-F9BA-43D5-87BE-67443E8EF086}">
      <p15:sldGuideLst xmlns:p15="http://schemas.microsoft.com/office/powerpoint/2012/main">
        <p15:guide id="1" orient="horz" pos="2205" userDrawn="1">
          <p15:clr>
            <a:srgbClr val="A4A3A4"/>
          </p15:clr>
        </p15:guide>
        <p15:guide id="2" orient="horz" pos="845" userDrawn="1">
          <p15:clr>
            <a:srgbClr val="5ACBF0"/>
          </p15:clr>
        </p15:guide>
        <p15:guide id="3" orient="horz" pos="3566" userDrawn="1">
          <p15:clr>
            <a:srgbClr val="5ACBF0"/>
          </p15:clr>
        </p15:guide>
        <p15:guide id="4" pos="2094" userDrawn="1">
          <p15:clr>
            <a:srgbClr val="5ACBF0"/>
          </p15:clr>
        </p15:guide>
        <p15:guide id="5" pos="7559" userDrawn="1">
          <p15:clr>
            <a:srgbClr val="5ACBF0"/>
          </p15:clr>
        </p15:guide>
        <p15:guide id="6" pos="4815"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6 Drug Interactions">
    <p:spTree>
      <p:nvGrpSpPr>
        <p:cNvPr id="1" name=""/>
        <p:cNvGrpSpPr/>
        <p:nvPr/>
      </p:nvGrpSpPr>
      <p:grpSpPr>
        <a:xfrm>
          <a:off x="0" y="0"/>
          <a:ext cx="0" cy="0"/>
          <a:chOff x="0" y="0"/>
          <a:chExt cx="0" cy="0"/>
        </a:xfrm>
      </p:grpSpPr>
      <p:sp>
        <p:nvSpPr>
          <p:cNvPr id="7" name="Curve">
            <a:extLst>
              <a:ext uri="{FF2B5EF4-FFF2-40B4-BE49-F238E27FC236}">
                <a16:creationId xmlns:a16="http://schemas.microsoft.com/office/drawing/2014/main" id="{904AA997-A65B-A12B-7580-7906FDF266D5}"/>
              </a:ext>
            </a:extLst>
          </p:cNvPr>
          <p:cNvSpPr/>
          <p:nvPr userDrawn="1"/>
        </p:nvSpPr>
        <p:spPr>
          <a:xfrm>
            <a:off x="0" y="-12700"/>
            <a:ext cx="1879247" cy="6870700"/>
          </a:xfrm>
          <a:custGeom>
            <a:avLst/>
            <a:gdLst>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752" h="6870700">
                <a:moveTo>
                  <a:pt x="0" y="12700"/>
                </a:moveTo>
                <a:lnTo>
                  <a:pt x="1680752" y="0"/>
                </a:lnTo>
                <a:cubicBezTo>
                  <a:pt x="439550" y="1200150"/>
                  <a:pt x="218085" y="4470400"/>
                  <a:pt x="1452152" y="6870700"/>
                </a:cubicBezTo>
                <a:lnTo>
                  <a:pt x="0" y="6870700"/>
                </a:lnTo>
                <a:lnTo>
                  <a:pt x="0" y="12700"/>
                </a:lnTo>
                <a:close/>
              </a:path>
            </a:pathLst>
          </a:custGeom>
          <a:solidFill>
            <a:srgbClr val="121E3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2" name="Title 1">
            <a:extLst>
              <a:ext uri="{FF2B5EF4-FFF2-40B4-BE49-F238E27FC236}">
                <a16:creationId xmlns:a16="http://schemas.microsoft.com/office/drawing/2014/main" id="{88DF3548-7D61-A232-552A-5773752FBA9F}"/>
              </a:ext>
            </a:extLst>
          </p:cNvPr>
          <p:cNvSpPr>
            <a:spLocks noGrp="1"/>
          </p:cNvSpPr>
          <p:nvPr>
            <p:ph type="title"/>
          </p:nvPr>
        </p:nvSpPr>
        <p:spPr>
          <a:xfrm>
            <a:off x="3352097" y="177891"/>
            <a:ext cx="8640000" cy="533205"/>
          </a:xfrm>
        </p:spPr>
        <p:txBody>
          <a:bodyPr lIns="0" tIns="72000" rIns="72000" bIns="72000">
            <a:noAutofit/>
          </a:bodyPr>
          <a:lstStyle>
            <a:lvl1pPr>
              <a:defRPr sz="2800"/>
            </a:lvl1pPr>
          </a:lstStyle>
          <a:p>
            <a:r>
              <a:rPr lang="en-US"/>
              <a:t>Click to edit Master title style</a:t>
            </a:r>
          </a:p>
        </p:txBody>
      </p:sp>
      <p:sp>
        <p:nvSpPr>
          <p:cNvPr id="6" name="!!Bottom Stripe">
            <a:extLst>
              <a:ext uri="{FF2B5EF4-FFF2-40B4-BE49-F238E27FC236}">
                <a16:creationId xmlns:a16="http://schemas.microsoft.com/office/drawing/2014/main" id="{4075778F-4F76-145C-E1AA-63ADF5C85752}"/>
              </a:ext>
            </a:extLst>
          </p:cNvPr>
          <p:cNvSpPr/>
          <p:nvPr userDrawn="1"/>
        </p:nvSpPr>
        <p:spPr>
          <a:xfrm>
            <a:off x="1148080" y="5897183"/>
            <a:ext cx="11043920" cy="648000"/>
          </a:xfrm>
          <a:prstGeom prst="rect">
            <a:avLst/>
          </a:prstGeom>
          <a:gradFill flip="none" rotWithShape="1">
            <a:gsLst>
              <a:gs pos="0">
                <a:schemeClr val="accent2">
                  <a:lumMod val="20000"/>
                  <a:lumOff val="80000"/>
                  <a:alpha val="0"/>
                </a:schemeClr>
              </a:gs>
              <a:gs pos="75000">
                <a:schemeClr val="accent2">
                  <a:lumMod val="20000"/>
                  <a:lumOff val="80000"/>
                </a:schemeClr>
              </a:gs>
            </a:gsLst>
            <a:lin ang="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0" rIns="2736000" rtlCol="0" anchor="ctr"/>
          <a:lstStyle/>
          <a:p>
            <a:pPr marL="5461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717074"/>
              </a:solidFill>
              <a:effectLst/>
              <a:uLnTx/>
              <a:uFillTx/>
              <a:latin typeface="Arial"/>
              <a:ea typeface="+mn-ea"/>
              <a:cs typeface="+mn-cs"/>
            </a:endParaRPr>
          </a:p>
        </p:txBody>
      </p:sp>
      <p:sp>
        <p:nvSpPr>
          <p:cNvPr id="5" name="Carveout">
            <a:extLst>
              <a:ext uri="{FF2B5EF4-FFF2-40B4-BE49-F238E27FC236}">
                <a16:creationId xmlns:a16="http://schemas.microsoft.com/office/drawing/2014/main" id="{19D2CA0C-36F5-35B4-072A-CBB7DD912624}"/>
              </a:ext>
            </a:extLst>
          </p:cNvPr>
          <p:cNvSpPr/>
          <p:nvPr userDrawn="1"/>
        </p:nvSpPr>
        <p:spPr>
          <a:xfrm>
            <a:off x="0" y="945000"/>
            <a:ext cx="1517650" cy="496800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8" name="Button 1">
            <a:hlinkClick r:id="rId2" action="ppaction://hlinksldjump"/>
            <a:extLst>
              <a:ext uri="{FF2B5EF4-FFF2-40B4-BE49-F238E27FC236}">
                <a16:creationId xmlns:a16="http://schemas.microsoft.com/office/drawing/2014/main" id="{E17B61BC-CDFA-626E-F3A4-0FF14712B8D9}"/>
              </a:ext>
            </a:extLst>
          </p:cNvPr>
          <p:cNvSpPr/>
          <p:nvPr userDrawn="1"/>
        </p:nvSpPr>
        <p:spPr>
          <a:xfrm>
            <a:off x="0" y="985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Indications </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&amp; Usage</a:t>
            </a:r>
          </a:p>
        </p:txBody>
      </p:sp>
      <p:sp>
        <p:nvSpPr>
          <p:cNvPr id="9" name="Button 2">
            <a:hlinkClick r:id="rId3" action="ppaction://hlinksldjump"/>
            <a:extLst>
              <a:ext uri="{FF2B5EF4-FFF2-40B4-BE49-F238E27FC236}">
                <a16:creationId xmlns:a16="http://schemas.microsoft.com/office/drawing/2014/main" id="{4CA04E17-3532-B1E4-9163-AD9BF393EC5A}"/>
              </a:ext>
            </a:extLst>
          </p:cNvPr>
          <p:cNvSpPr/>
          <p:nvPr userDrawn="1"/>
        </p:nvSpPr>
        <p:spPr>
          <a:xfrm>
            <a:off x="-3" y="1601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Dosage &amp; Administration</a:t>
            </a:r>
          </a:p>
        </p:txBody>
      </p:sp>
      <p:sp>
        <p:nvSpPr>
          <p:cNvPr id="10" name="Button 4">
            <a:hlinkClick r:id="rId4" action="ppaction://hlinksldjump"/>
            <a:extLst>
              <a:ext uri="{FF2B5EF4-FFF2-40B4-BE49-F238E27FC236}">
                <a16:creationId xmlns:a16="http://schemas.microsoft.com/office/drawing/2014/main" id="{F4307487-7111-042C-5FEF-AC1681A2D562}"/>
              </a:ext>
            </a:extLst>
          </p:cNvPr>
          <p:cNvSpPr/>
          <p:nvPr userDrawn="1"/>
        </p:nvSpPr>
        <p:spPr>
          <a:xfrm>
            <a:off x="-3" y="2217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Contra-</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indications</a:t>
            </a:r>
          </a:p>
        </p:txBody>
      </p:sp>
      <p:sp>
        <p:nvSpPr>
          <p:cNvPr id="15" name="Button 5">
            <a:hlinkClick r:id="rId5" action="ppaction://hlinksldjump"/>
            <a:extLst>
              <a:ext uri="{FF2B5EF4-FFF2-40B4-BE49-F238E27FC236}">
                <a16:creationId xmlns:a16="http://schemas.microsoft.com/office/drawing/2014/main" id="{01F898B3-8201-73D6-A224-1B935BF5AEB9}"/>
              </a:ext>
            </a:extLst>
          </p:cNvPr>
          <p:cNvSpPr/>
          <p:nvPr userDrawn="1"/>
        </p:nvSpPr>
        <p:spPr>
          <a:xfrm>
            <a:off x="-3" y="2833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Warnings &amp; Precautions</a:t>
            </a:r>
          </a:p>
        </p:txBody>
      </p:sp>
      <p:sp>
        <p:nvSpPr>
          <p:cNvPr id="16" name="Button 6">
            <a:hlinkClick r:id="rId6" action="ppaction://hlinksldjump"/>
            <a:extLst>
              <a:ext uri="{FF2B5EF4-FFF2-40B4-BE49-F238E27FC236}">
                <a16:creationId xmlns:a16="http://schemas.microsoft.com/office/drawing/2014/main" id="{4C21946A-A618-56CE-08CE-311B8BC7843C}"/>
              </a:ext>
            </a:extLst>
          </p:cNvPr>
          <p:cNvSpPr/>
          <p:nvPr userDrawn="1"/>
        </p:nvSpPr>
        <p:spPr>
          <a:xfrm>
            <a:off x="-3" y="3449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Adverse Reactions</a:t>
            </a:r>
          </a:p>
        </p:txBody>
      </p:sp>
      <p:sp>
        <p:nvSpPr>
          <p:cNvPr id="17" name="Button 7">
            <a:extLst>
              <a:ext uri="{FF2B5EF4-FFF2-40B4-BE49-F238E27FC236}">
                <a16:creationId xmlns:a16="http://schemas.microsoft.com/office/drawing/2014/main" id="{26DD3453-FB50-AD27-80A3-62E4801C51C6}"/>
              </a:ext>
            </a:extLst>
          </p:cNvPr>
          <p:cNvSpPr/>
          <p:nvPr userDrawn="1"/>
        </p:nvSpPr>
        <p:spPr>
          <a:xfrm>
            <a:off x="-3" y="4065000"/>
            <a:ext cx="1019178" cy="576000"/>
          </a:xfrm>
          <a:prstGeom prst="rect">
            <a:avLst/>
          </a:prstGeom>
          <a:gradFill>
            <a:gsLst>
              <a:gs pos="0">
                <a:schemeClr val="accent1">
                  <a:lumMod val="75000"/>
                </a:schemeClr>
              </a:gs>
              <a:gs pos="71000">
                <a:schemeClr val="accent1"/>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R="0" lvl="0" indent="0" algn="ctr" fontAlgn="auto">
              <a:lnSpc>
                <a:spcPct val="100000"/>
              </a:lnSpc>
              <a:spcBef>
                <a:spcPts val="0"/>
              </a:spcBef>
              <a:spcAft>
                <a:spcPts val="0"/>
              </a:spcAft>
              <a:buClrTx/>
              <a:buSzTx/>
              <a:buFontTx/>
              <a:buNone/>
              <a:tabLst/>
            </a:pPr>
            <a:r>
              <a:rPr kumimoji="0" lang="en-US" sz="800" b="1" i="0" u="none" strike="noStrike" cap="none" spc="0" normalizeH="0" baseline="0" noProof="0">
                <a:ln>
                  <a:noFill/>
                </a:ln>
                <a:solidFill>
                  <a:prstClr val="white"/>
                </a:solidFill>
                <a:effectLst/>
                <a:uLnTx/>
                <a:uFillTx/>
                <a:latin typeface="Arial"/>
              </a:rPr>
              <a:t>Drug Interactions</a:t>
            </a:r>
          </a:p>
        </p:txBody>
      </p:sp>
      <p:sp>
        <p:nvSpPr>
          <p:cNvPr id="18" name="Button 8">
            <a:extLst>
              <a:ext uri="{FF2B5EF4-FFF2-40B4-BE49-F238E27FC236}">
                <a16:creationId xmlns:a16="http://schemas.microsoft.com/office/drawing/2014/main" id="{9CF50901-A61A-9DCE-E848-18AB6A7BE993}"/>
              </a:ext>
            </a:extLst>
          </p:cNvPr>
          <p:cNvSpPr/>
          <p:nvPr userDrawn="1"/>
        </p:nvSpPr>
        <p:spPr>
          <a:xfrm>
            <a:off x="-3" y="4681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80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Use in Specific Populations</a:t>
            </a:r>
          </a:p>
        </p:txBody>
      </p:sp>
      <p:sp>
        <p:nvSpPr>
          <p:cNvPr id="19" name="Button 14">
            <a:extLst>
              <a:ext uri="{FF2B5EF4-FFF2-40B4-BE49-F238E27FC236}">
                <a16:creationId xmlns:a16="http://schemas.microsoft.com/office/drawing/2014/main" id="{500A05EE-3A93-5E92-EFF8-774A9A7C6F0E}"/>
              </a:ext>
            </a:extLst>
          </p:cNvPr>
          <p:cNvSpPr/>
          <p:nvPr userDrawn="1"/>
        </p:nvSpPr>
        <p:spPr>
          <a:xfrm>
            <a:off x="-3" y="5297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44000" rtlCol="0" anchor="ctr"/>
          <a:lstStyle/>
          <a:p>
            <a:pPr marR="0" lvl="0" indent="0" algn="ctr" fontAlgn="auto">
              <a:lnSpc>
                <a:spcPct val="100000"/>
              </a:lnSpc>
              <a:spcBef>
                <a:spcPts val="0"/>
              </a:spcBef>
              <a:spcAft>
                <a:spcPts val="0"/>
              </a:spcAft>
              <a:buClrTx/>
              <a:buSzTx/>
              <a:buFontTx/>
              <a:buNone/>
              <a:tabLst/>
            </a:pPr>
            <a:r>
              <a:rPr kumimoji="0" lang="en-US" sz="800" b="0" i="0" u="none" strike="noStrike" cap="none" spc="0" normalizeH="0" baseline="0" noProof="0">
                <a:ln>
                  <a:noFill/>
                </a:ln>
                <a:solidFill>
                  <a:prstClr val="white"/>
                </a:solidFill>
                <a:effectLst/>
                <a:uLnTx/>
                <a:uFillTx/>
                <a:latin typeface="Arial"/>
              </a:rPr>
              <a:t>Clinical Studies</a:t>
            </a:r>
          </a:p>
        </p:txBody>
      </p:sp>
      <p:grpSp>
        <p:nvGrpSpPr>
          <p:cNvPr id="34" name="!!Home BTN">
            <a:extLst>
              <a:ext uri="{FF2B5EF4-FFF2-40B4-BE49-F238E27FC236}">
                <a16:creationId xmlns:a16="http://schemas.microsoft.com/office/drawing/2014/main" id="{02A1E751-6EB6-DDB5-755A-825F6B05850C}"/>
              </a:ext>
            </a:extLst>
          </p:cNvPr>
          <p:cNvGrpSpPr/>
          <p:nvPr userDrawn="1"/>
        </p:nvGrpSpPr>
        <p:grpSpPr>
          <a:xfrm>
            <a:off x="10424476" y="5987183"/>
            <a:ext cx="468000" cy="468000"/>
            <a:chOff x="10493988" y="5969183"/>
            <a:chExt cx="432000" cy="432000"/>
          </a:xfrm>
        </p:grpSpPr>
        <p:sp>
          <p:nvSpPr>
            <p:cNvPr id="35" name="Home">
              <a:extLst>
                <a:ext uri="{FF2B5EF4-FFF2-40B4-BE49-F238E27FC236}">
                  <a16:creationId xmlns:a16="http://schemas.microsoft.com/office/drawing/2014/main" id="{78FF5338-71E4-10B0-27FC-6CB29968F408}"/>
                </a:ext>
              </a:extLst>
            </p:cNvPr>
            <p:cNvSpPr>
              <a:spLocks noChangeAspect="1"/>
            </p:cNvSpPr>
            <p:nvPr/>
          </p:nvSpPr>
          <p:spPr>
            <a:xfrm>
              <a:off x="10493988" y="5969183"/>
              <a:ext cx="432000" cy="432000"/>
            </a:xfrm>
            <a:prstGeom prst="ellipse">
              <a:avLst/>
            </a:prstGeom>
            <a:solidFill>
              <a:srgbClr val="203661"/>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C376B52A-8E95-C532-70D2-0000C1495760}"/>
                </a:ext>
              </a:extLst>
            </p:cNvPr>
            <p:cNvSpPr/>
            <p:nvPr/>
          </p:nvSpPr>
          <p:spPr>
            <a:xfrm>
              <a:off x="10595519" y="6052692"/>
              <a:ext cx="228938" cy="114468"/>
            </a:xfrm>
            <a:custGeom>
              <a:avLst/>
              <a:gdLst>
                <a:gd name="connsiteX0" fmla="*/ 0 w 285019"/>
                <a:gd name="connsiteY0" fmla="*/ 142510 h 142509"/>
                <a:gd name="connsiteX1" fmla="*/ 142510 w 285019"/>
                <a:gd name="connsiteY1" fmla="*/ 0 h 142509"/>
                <a:gd name="connsiteX2" fmla="*/ 285019 w 285019"/>
                <a:gd name="connsiteY2" fmla="*/ 142510 h 142509"/>
              </a:gdLst>
              <a:ahLst/>
              <a:cxnLst>
                <a:cxn ang="0">
                  <a:pos x="connsiteX0" y="connsiteY0"/>
                </a:cxn>
                <a:cxn ang="0">
                  <a:pos x="connsiteX1" y="connsiteY1"/>
                </a:cxn>
                <a:cxn ang="0">
                  <a:pos x="connsiteX2" y="connsiteY2"/>
                </a:cxn>
              </a:cxnLst>
              <a:rect l="l" t="t" r="r" b="b"/>
              <a:pathLst>
                <a:path w="285019" h="142509">
                  <a:moveTo>
                    <a:pt x="0" y="142510"/>
                  </a:moveTo>
                  <a:lnTo>
                    <a:pt x="142510" y="0"/>
                  </a:lnTo>
                  <a:lnTo>
                    <a:pt x="285019" y="142510"/>
                  </a:lnTo>
                </a:path>
              </a:pathLst>
            </a:custGeom>
            <a:noFill/>
            <a:ln w="12700" cap="rnd">
              <a:solidFill>
                <a:schemeClr val="accent3"/>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FD6A5D1F-3A4F-E5FD-F282-AD30047EB949}"/>
                </a:ext>
              </a:extLst>
            </p:cNvPr>
            <p:cNvSpPr/>
            <p:nvPr/>
          </p:nvSpPr>
          <p:spPr>
            <a:xfrm>
              <a:off x="10614593" y="6148086"/>
              <a:ext cx="190767" cy="133542"/>
            </a:xfrm>
            <a:custGeom>
              <a:avLst/>
              <a:gdLst>
                <a:gd name="connsiteX0" fmla="*/ 0 w 237498"/>
                <a:gd name="connsiteY0" fmla="*/ 0 h 166256"/>
                <a:gd name="connsiteX1" fmla="*/ 0 w 237498"/>
                <a:gd name="connsiteY1" fmla="*/ 166257 h 166256"/>
                <a:gd name="connsiteX2" fmla="*/ 237499 w 237498"/>
                <a:gd name="connsiteY2" fmla="*/ 166257 h 166256"/>
                <a:gd name="connsiteX3" fmla="*/ 237499 w 237498"/>
                <a:gd name="connsiteY3" fmla="*/ 0 h 166256"/>
              </a:gdLst>
              <a:ahLst/>
              <a:cxnLst>
                <a:cxn ang="0">
                  <a:pos x="connsiteX0" y="connsiteY0"/>
                </a:cxn>
                <a:cxn ang="0">
                  <a:pos x="connsiteX1" y="connsiteY1"/>
                </a:cxn>
                <a:cxn ang="0">
                  <a:pos x="connsiteX2" y="connsiteY2"/>
                </a:cxn>
                <a:cxn ang="0">
                  <a:pos x="connsiteX3" y="connsiteY3"/>
                </a:cxn>
              </a:cxnLst>
              <a:rect l="l" t="t" r="r" b="b"/>
              <a:pathLst>
                <a:path w="237498" h="166256">
                  <a:moveTo>
                    <a:pt x="0" y="0"/>
                  </a:moveTo>
                  <a:lnTo>
                    <a:pt x="0" y="166257"/>
                  </a:lnTo>
                  <a:lnTo>
                    <a:pt x="237499" y="166257"/>
                  </a:lnTo>
                  <a:lnTo>
                    <a:pt x="237499" y="0"/>
                  </a:lnTo>
                </a:path>
              </a:pathLst>
            </a:custGeom>
            <a:noFill/>
            <a:ln w="12700" cap="rnd">
              <a:solidFill>
                <a:schemeClr val="accent3"/>
              </a:solidFill>
              <a:prstDash val="solid"/>
              <a:round/>
            </a:ln>
          </p:spPr>
          <p:txBody>
            <a:bodyPr rtlCol="0" anchor="ctr"/>
            <a:lstStyle/>
            <a:p>
              <a:endParaRPr lang="en-US"/>
            </a:p>
          </p:txBody>
        </p:sp>
        <p:sp>
          <p:nvSpPr>
            <p:cNvPr id="38" name="Freeform: Shape 37">
              <a:extLst>
                <a:ext uri="{FF2B5EF4-FFF2-40B4-BE49-F238E27FC236}">
                  <a16:creationId xmlns:a16="http://schemas.microsoft.com/office/drawing/2014/main" id="{C5E22996-5F5F-7337-F17B-8BFFA5285405}"/>
                </a:ext>
              </a:extLst>
            </p:cNvPr>
            <p:cNvSpPr/>
            <p:nvPr/>
          </p:nvSpPr>
          <p:spPr>
            <a:xfrm>
              <a:off x="10680151" y="6190764"/>
              <a:ext cx="59697" cy="90863"/>
            </a:xfrm>
            <a:custGeom>
              <a:avLst/>
              <a:gdLst>
                <a:gd name="connsiteX0" fmla="*/ 0 w 74320"/>
                <a:gd name="connsiteY0" fmla="*/ 113123 h 113122"/>
                <a:gd name="connsiteX1" fmla="*/ 0 w 74320"/>
                <a:gd name="connsiteY1" fmla="*/ 0 h 113122"/>
                <a:gd name="connsiteX2" fmla="*/ 74320 w 74320"/>
                <a:gd name="connsiteY2" fmla="*/ 0 h 113122"/>
                <a:gd name="connsiteX3" fmla="*/ 74320 w 74320"/>
                <a:gd name="connsiteY3" fmla="*/ 113123 h 113122"/>
              </a:gdLst>
              <a:ahLst/>
              <a:cxnLst>
                <a:cxn ang="0">
                  <a:pos x="connsiteX0" y="connsiteY0"/>
                </a:cxn>
                <a:cxn ang="0">
                  <a:pos x="connsiteX1" y="connsiteY1"/>
                </a:cxn>
                <a:cxn ang="0">
                  <a:pos x="connsiteX2" y="connsiteY2"/>
                </a:cxn>
                <a:cxn ang="0">
                  <a:pos x="connsiteX3" y="connsiteY3"/>
                </a:cxn>
              </a:cxnLst>
              <a:rect l="l" t="t" r="r" b="b"/>
              <a:pathLst>
                <a:path w="74320" h="113122">
                  <a:moveTo>
                    <a:pt x="0" y="113123"/>
                  </a:moveTo>
                  <a:lnTo>
                    <a:pt x="0" y="0"/>
                  </a:lnTo>
                  <a:lnTo>
                    <a:pt x="74320" y="0"/>
                  </a:lnTo>
                  <a:lnTo>
                    <a:pt x="74320" y="113123"/>
                  </a:lnTo>
                </a:path>
              </a:pathLst>
            </a:custGeom>
            <a:noFill/>
            <a:ln w="12700" cap="rnd">
              <a:solidFill>
                <a:schemeClr val="accent3"/>
              </a:solidFill>
              <a:prstDash val="solid"/>
              <a:round/>
            </a:ln>
          </p:spPr>
          <p:txBody>
            <a:bodyPr rtlCol="0" anchor="ctr"/>
            <a:lstStyle/>
            <a:p>
              <a:endParaRPr lang="en-US"/>
            </a:p>
          </p:txBody>
        </p:sp>
        <p:sp>
          <p:nvSpPr>
            <p:cNvPr id="39" name="Hitbox">
              <a:extLst>
                <a:ext uri="{FF2B5EF4-FFF2-40B4-BE49-F238E27FC236}">
                  <a16:creationId xmlns:a16="http://schemas.microsoft.com/office/drawing/2014/main" id="{E7A8514E-83E0-9456-9B7A-C4A0926BA652}"/>
                </a:ext>
              </a:extLst>
            </p:cNvPr>
            <p:cNvSpPr>
              <a:spLocks noChangeAspect="1"/>
            </p:cNvSpPr>
            <p:nvPr/>
          </p:nvSpPr>
          <p:spPr>
            <a:xfrm>
              <a:off x="10493988" y="5969183"/>
              <a:ext cx="432000" cy="432000"/>
            </a:xfrm>
            <a:prstGeom prst="ellipse">
              <a:avLst/>
            </a:prstGeom>
            <a:solidFill>
              <a:srgbClr val="FF00FF">
                <a:alpha val="0"/>
              </a:srgbClr>
            </a:solidFill>
            <a:ln w="28575">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grpSp>
      <p:sp>
        <p:nvSpPr>
          <p:cNvPr id="41" name="!!Back BTN">
            <a:hlinkClick r:id="" action="ppaction://hlinkshowjump?jump=previousslide"/>
            <a:extLst>
              <a:ext uri="{FF2B5EF4-FFF2-40B4-BE49-F238E27FC236}">
                <a16:creationId xmlns:a16="http://schemas.microsoft.com/office/drawing/2014/main" id="{A03D9DC5-8D10-616D-C61A-93892AE512AA}"/>
              </a:ext>
            </a:extLst>
          </p:cNvPr>
          <p:cNvSpPr/>
          <p:nvPr userDrawn="1"/>
        </p:nvSpPr>
        <p:spPr>
          <a:xfrm rot="16200000">
            <a:off x="9686446" y="5628113"/>
            <a:ext cx="432000" cy="1186141"/>
          </a:xfrm>
          <a:custGeom>
            <a:avLst/>
            <a:gdLst>
              <a:gd name="connsiteX0" fmla="*/ 432000 w 432000"/>
              <a:gd name="connsiteY0" fmla="*/ 216000 h 1186141"/>
              <a:gd name="connsiteX1" fmla="*/ 432000 w 432000"/>
              <a:gd name="connsiteY1" fmla="*/ 1186085 h 1186141"/>
              <a:gd name="connsiteX2" fmla="*/ 408057 w 432000"/>
              <a:gd name="connsiteY2" fmla="*/ 1157067 h 1186141"/>
              <a:gd name="connsiteX3" fmla="*/ 216023 w 432000"/>
              <a:gd name="connsiteY3" fmla="*/ 1077523 h 1186141"/>
              <a:gd name="connsiteX4" fmla="*/ 23988 w 432000"/>
              <a:gd name="connsiteY4" fmla="*/ 1157067 h 1186141"/>
              <a:gd name="connsiteX5" fmla="*/ 0 w 432000"/>
              <a:gd name="connsiteY5" fmla="*/ 1186141 h 1186141"/>
              <a:gd name="connsiteX6" fmla="*/ 0 w 432000"/>
              <a:gd name="connsiteY6" fmla="*/ 216000 h 1186141"/>
              <a:gd name="connsiteX7" fmla="*/ 216000 w 432000"/>
              <a:gd name="connsiteY7" fmla="*/ 0 h 1186141"/>
              <a:gd name="connsiteX8" fmla="*/ 432000 w 432000"/>
              <a:gd name="connsiteY8" fmla="*/ 216000 h 118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000" h="1186141">
                <a:moveTo>
                  <a:pt x="432000" y="216000"/>
                </a:moveTo>
                <a:lnTo>
                  <a:pt x="432000" y="1186085"/>
                </a:lnTo>
                <a:lnTo>
                  <a:pt x="408057" y="1157067"/>
                </a:lnTo>
                <a:cubicBezTo>
                  <a:pt x="358911" y="1107921"/>
                  <a:pt x="291017" y="1077523"/>
                  <a:pt x="216023" y="1077523"/>
                </a:cubicBezTo>
                <a:cubicBezTo>
                  <a:pt x="141029" y="1077523"/>
                  <a:pt x="73134" y="1107921"/>
                  <a:pt x="23988" y="1157067"/>
                </a:cubicBezTo>
                <a:lnTo>
                  <a:pt x="0" y="1186141"/>
                </a:lnTo>
                <a:lnTo>
                  <a:pt x="0" y="216000"/>
                </a:lnTo>
                <a:cubicBezTo>
                  <a:pt x="0" y="96706"/>
                  <a:pt x="96706" y="0"/>
                  <a:pt x="216000" y="0"/>
                </a:cubicBezTo>
                <a:cubicBezTo>
                  <a:pt x="335294" y="0"/>
                  <a:pt x="432000" y="96706"/>
                  <a:pt x="432000" y="216000"/>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b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r>
              <a:rPr kumimoji="0" lang="en-US" sz="1600" b="0"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 </a:t>
            </a:r>
            <a:r>
              <a:rPr kumimoji="0" lang="en-US" sz="1600" b="0" i="0" u="none" strike="noStrike" kern="1200" cap="none" spc="0" normalizeH="0" baseline="0" noProof="0">
                <a:ln>
                  <a:noFill/>
                </a:ln>
                <a:solidFill>
                  <a:prstClr val="white"/>
                </a:solidFill>
                <a:effectLst/>
                <a:uLnTx/>
                <a:uFillTx/>
                <a:latin typeface="Arial"/>
                <a:ea typeface="+mn-ea"/>
                <a:cs typeface="+mn-cs"/>
              </a:rPr>
              <a:t>BACK</a:t>
            </a:r>
          </a:p>
        </p:txBody>
      </p:sp>
      <p:sp>
        <p:nvSpPr>
          <p:cNvPr id="42" name="!!Next BTN">
            <a:hlinkClick r:id="" action="ppaction://hlinkshowjump?jump=nextslide"/>
            <a:extLst>
              <a:ext uri="{FF2B5EF4-FFF2-40B4-BE49-F238E27FC236}">
                <a16:creationId xmlns:a16="http://schemas.microsoft.com/office/drawing/2014/main" id="{4C079F7D-2E3F-1F18-BA11-3A272B488E30}"/>
              </a:ext>
            </a:extLst>
          </p:cNvPr>
          <p:cNvSpPr/>
          <p:nvPr userDrawn="1"/>
        </p:nvSpPr>
        <p:spPr>
          <a:xfrm rot="16200000">
            <a:off x="11198507" y="5628112"/>
            <a:ext cx="432000" cy="1186142"/>
          </a:xfrm>
          <a:custGeom>
            <a:avLst/>
            <a:gdLst>
              <a:gd name="connsiteX0" fmla="*/ 432000 w 432000"/>
              <a:gd name="connsiteY0" fmla="*/ 56 h 1186142"/>
              <a:gd name="connsiteX1" fmla="*/ 432000 w 432000"/>
              <a:gd name="connsiteY1" fmla="*/ 970142 h 1186142"/>
              <a:gd name="connsiteX2" fmla="*/ 216000 w 432000"/>
              <a:gd name="connsiteY2" fmla="*/ 1186142 h 1186142"/>
              <a:gd name="connsiteX3" fmla="*/ 0 w 432000"/>
              <a:gd name="connsiteY3" fmla="*/ 970142 h 1186142"/>
              <a:gd name="connsiteX4" fmla="*/ 0 w 432000"/>
              <a:gd name="connsiteY4" fmla="*/ 0 h 1186142"/>
              <a:gd name="connsiteX5" fmla="*/ 23989 w 432000"/>
              <a:gd name="connsiteY5" fmla="*/ 29075 h 1186142"/>
              <a:gd name="connsiteX6" fmla="*/ 216023 w 432000"/>
              <a:gd name="connsiteY6" fmla="*/ 108618 h 1186142"/>
              <a:gd name="connsiteX7" fmla="*/ 408058 w 432000"/>
              <a:gd name="connsiteY7" fmla="*/ 29075 h 118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2000" h="1186142">
                <a:moveTo>
                  <a:pt x="432000" y="56"/>
                </a:moveTo>
                <a:lnTo>
                  <a:pt x="432000" y="970142"/>
                </a:lnTo>
                <a:cubicBezTo>
                  <a:pt x="432000" y="1089436"/>
                  <a:pt x="335294" y="1186142"/>
                  <a:pt x="216000" y="1186142"/>
                </a:cubicBezTo>
                <a:cubicBezTo>
                  <a:pt x="96706" y="1186142"/>
                  <a:pt x="0" y="1089436"/>
                  <a:pt x="0" y="970142"/>
                </a:cubicBezTo>
                <a:lnTo>
                  <a:pt x="0" y="0"/>
                </a:lnTo>
                <a:lnTo>
                  <a:pt x="23989" y="29075"/>
                </a:lnTo>
                <a:cubicBezTo>
                  <a:pt x="73135" y="78221"/>
                  <a:pt x="141029" y="108618"/>
                  <a:pt x="216023" y="108618"/>
                </a:cubicBezTo>
                <a:cubicBezTo>
                  <a:pt x="291017" y="108618"/>
                  <a:pt x="358912" y="78221"/>
                  <a:pt x="408058" y="29075"/>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t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mn-cs"/>
              </a:rPr>
              <a:t>NEXT </a:t>
            </a: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endParaRPr kumimoji="0" lang="en-US" sz="1600" b="0" i="0" u="none" strike="noStrike" kern="1200" cap="none" spc="0" normalizeH="0" baseline="0" noProof="0">
              <a:ln>
                <a:noFill/>
              </a:ln>
              <a:solidFill>
                <a:schemeClr val="accent3"/>
              </a:solidFill>
              <a:effectLst/>
              <a:uLnTx/>
              <a:uFillTx/>
              <a:latin typeface="Arial"/>
              <a:ea typeface="+mn-ea"/>
              <a:cs typeface="+mn-cs"/>
            </a:endParaRPr>
          </a:p>
        </p:txBody>
      </p:sp>
      <p:sp>
        <p:nvSpPr>
          <p:cNvPr id="55" name="Text Placeholder 54">
            <a:extLst>
              <a:ext uri="{FF2B5EF4-FFF2-40B4-BE49-F238E27FC236}">
                <a16:creationId xmlns:a16="http://schemas.microsoft.com/office/drawing/2014/main" id="{113CBD78-A37B-AAE0-5440-170C535D1CCA}"/>
              </a:ext>
            </a:extLst>
          </p:cNvPr>
          <p:cNvSpPr>
            <a:spLocks noGrp="1"/>
          </p:cNvSpPr>
          <p:nvPr>
            <p:ph type="body" sz="quarter" idx="12"/>
          </p:nvPr>
        </p:nvSpPr>
        <p:spPr>
          <a:xfrm>
            <a:off x="1562100" y="5933183"/>
            <a:ext cx="7562850" cy="576000"/>
          </a:xfrm>
        </p:spPr>
        <p:txBody>
          <a:bodyPr anchor="ctr">
            <a:noAutofit/>
          </a:bodyPr>
          <a:lstStyle>
            <a:lvl1pPr marL="0" indent="0">
              <a:spcAft>
                <a:spcPts val="300"/>
              </a:spcAft>
              <a:buNone/>
              <a:defRPr sz="1000">
                <a:solidFill>
                  <a:schemeClr val="accent2">
                    <a:lumMod val="60000"/>
                    <a:lumOff val="40000"/>
                  </a:schemeClr>
                </a:solidFill>
              </a:defRPr>
            </a:lvl1pPr>
          </a:lstStyle>
          <a:p>
            <a:pPr lvl="0"/>
            <a:r>
              <a:rPr lang="en-US"/>
              <a:t>Click to edit Master text styles</a:t>
            </a:r>
          </a:p>
        </p:txBody>
      </p:sp>
      <p:sp>
        <p:nvSpPr>
          <p:cNvPr id="3" name="Picture Placeholder 50">
            <a:extLst>
              <a:ext uri="{FF2B5EF4-FFF2-40B4-BE49-F238E27FC236}">
                <a16:creationId xmlns:a16="http://schemas.microsoft.com/office/drawing/2014/main" id="{F4C88BB7-0694-FBE8-B2D8-71AF36D5B278}"/>
              </a:ext>
            </a:extLst>
          </p:cNvPr>
          <p:cNvSpPr>
            <a:spLocks noGrp="1" noChangeAspect="1"/>
          </p:cNvSpPr>
          <p:nvPr>
            <p:ph type="pic" sz="quarter" idx="11"/>
          </p:nvPr>
        </p:nvSpPr>
        <p:spPr>
          <a:xfrm>
            <a:off x="337983" y="801905"/>
            <a:ext cx="3679620" cy="4824000"/>
          </a:xfrm>
          <a:ln w="6350">
            <a:solidFill>
              <a:schemeClr val="bg2">
                <a:lumMod val="90000"/>
              </a:scheme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txBody>
          <a:bodyPr/>
          <a:lstStyle/>
          <a:p>
            <a:endParaRPr lang="en-GB"/>
          </a:p>
        </p:txBody>
      </p:sp>
      <p:sp>
        <p:nvSpPr>
          <p:cNvPr id="4" name="Oval 3">
            <a:hlinkClick r:id="rId7" action="ppaction://hlinksldjump"/>
            <a:extLst>
              <a:ext uri="{FF2B5EF4-FFF2-40B4-BE49-F238E27FC236}">
                <a16:creationId xmlns:a16="http://schemas.microsoft.com/office/drawing/2014/main" id="{3C5D4187-6ACF-4162-D4C3-DA717A106C71}"/>
              </a:ext>
            </a:extLst>
          </p:cNvPr>
          <p:cNvSpPr/>
          <p:nvPr userDrawn="1"/>
        </p:nvSpPr>
        <p:spPr>
          <a:xfrm>
            <a:off x="10429668" y="5999593"/>
            <a:ext cx="467999" cy="467999"/>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6308858"/>
      </p:ext>
    </p:extLst>
  </p:cSld>
  <p:clrMapOvr>
    <a:masterClrMapping/>
  </p:clrMapOvr>
  <p:extLst>
    <p:ext uri="{DCECCB84-F9BA-43D5-87BE-67443E8EF086}">
      <p15:sldGuideLst xmlns:p15="http://schemas.microsoft.com/office/powerpoint/2012/main">
        <p15:guide id="1" orient="horz" pos="2205" userDrawn="1">
          <p15:clr>
            <a:srgbClr val="A4A3A4"/>
          </p15:clr>
        </p15:guide>
        <p15:guide id="2" orient="horz" pos="845" userDrawn="1">
          <p15:clr>
            <a:srgbClr val="5ACBF0"/>
          </p15:clr>
        </p15:guide>
        <p15:guide id="3" orient="horz" pos="3566" userDrawn="1">
          <p15:clr>
            <a:srgbClr val="5ACBF0"/>
          </p15:clr>
        </p15:guide>
        <p15:guide id="4" pos="2094" userDrawn="1">
          <p15:clr>
            <a:srgbClr val="5ACBF0"/>
          </p15:clr>
        </p15:guide>
        <p15:guide id="5" pos="7559" userDrawn="1">
          <p15:clr>
            <a:srgbClr val="5ACBF0"/>
          </p15:clr>
        </p15:guide>
        <p15:guide id="6" pos="4815"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7 Specific Populations">
    <p:spTree>
      <p:nvGrpSpPr>
        <p:cNvPr id="1" name=""/>
        <p:cNvGrpSpPr/>
        <p:nvPr/>
      </p:nvGrpSpPr>
      <p:grpSpPr>
        <a:xfrm>
          <a:off x="0" y="0"/>
          <a:ext cx="0" cy="0"/>
          <a:chOff x="0" y="0"/>
          <a:chExt cx="0" cy="0"/>
        </a:xfrm>
      </p:grpSpPr>
      <p:sp>
        <p:nvSpPr>
          <p:cNvPr id="7" name="Curve">
            <a:extLst>
              <a:ext uri="{FF2B5EF4-FFF2-40B4-BE49-F238E27FC236}">
                <a16:creationId xmlns:a16="http://schemas.microsoft.com/office/drawing/2014/main" id="{904AA997-A65B-A12B-7580-7906FDF266D5}"/>
              </a:ext>
            </a:extLst>
          </p:cNvPr>
          <p:cNvSpPr/>
          <p:nvPr userDrawn="1"/>
        </p:nvSpPr>
        <p:spPr>
          <a:xfrm>
            <a:off x="0" y="-12700"/>
            <a:ext cx="1879247" cy="6870700"/>
          </a:xfrm>
          <a:custGeom>
            <a:avLst/>
            <a:gdLst>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752" h="6870700">
                <a:moveTo>
                  <a:pt x="0" y="12700"/>
                </a:moveTo>
                <a:lnTo>
                  <a:pt x="1680752" y="0"/>
                </a:lnTo>
                <a:cubicBezTo>
                  <a:pt x="439550" y="1200150"/>
                  <a:pt x="218085" y="4470400"/>
                  <a:pt x="1452152" y="6870700"/>
                </a:cubicBezTo>
                <a:lnTo>
                  <a:pt x="0" y="6870700"/>
                </a:lnTo>
                <a:lnTo>
                  <a:pt x="0" y="12700"/>
                </a:lnTo>
                <a:close/>
              </a:path>
            </a:pathLst>
          </a:custGeom>
          <a:solidFill>
            <a:srgbClr val="121E3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2" name="Title 1">
            <a:extLst>
              <a:ext uri="{FF2B5EF4-FFF2-40B4-BE49-F238E27FC236}">
                <a16:creationId xmlns:a16="http://schemas.microsoft.com/office/drawing/2014/main" id="{88DF3548-7D61-A232-552A-5773752FBA9F}"/>
              </a:ext>
            </a:extLst>
          </p:cNvPr>
          <p:cNvSpPr>
            <a:spLocks noGrp="1"/>
          </p:cNvSpPr>
          <p:nvPr>
            <p:ph type="title"/>
          </p:nvPr>
        </p:nvSpPr>
        <p:spPr>
          <a:xfrm>
            <a:off x="3352097" y="177891"/>
            <a:ext cx="8640000" cy="533205"/>
          </a:xfrm>
        </p:spPr>
        <p:txBody>
          <a:bodyPr lIns="0" tIns="72000" rIns="72000" bIns="72000">
            <a:noAutofit/>
          </a:bodyPr>
          <a:lstStyle>
            <a:lvl1pPr>
              <a:defRPr sz="2800"/>
            </a:lvl1pPr>
          </a:lstStyle>
          <a:p>
            <a:r>
              <a:rPr lang="en-US"/>
              <a:t>Click to edit Master title style</a:t>
            </a:r>
          </a:p>
        </p:txBody>
      </p:sp>
      <p:sp>
        <p:nvSpPr>
          <p:cNvPr id="6" name="!!Bottom Stripe">
            <a:extLst>
              <a:ext uri="{FF2B5EF4-FFF2-40B4-BE49-F238E27FC236}">
                <a16:creationId xmlns:a16="http://schemas.microsoft.com/office/drawing/2014/main" id="{4075778F-4F76-145C-E1AA-63ADF5C85752}"/>
              </a:ext>
            </a:extLst>
          </p:cNvPr>
          <p:cNvSpPr/>
          <p:nvPr userDrawn="1"/>
        </p:nvSpPr>
        <p:spPr>
          <a:xfrm>
            <a:off x="1148080" y="5897183"/>
            <a:ext cx="11043920" cy="648000"/>
          </a:xfrm>
          <a:prstGeom prst="rect">
            <a:avLst/>
          </a:prstGeom>
          <a:gradFill flip="none" rotWithShape="1">
            <a:gsLst>
              <a:gs pos="0">
                <a:schemeClr val="accent2">
                  <a:lumMod val="20000"/>
                  <a:lumOff val="80000"/>
                  <a:alpha val="0"/>
                </a:schemeClr>
              </a:gs>
              <a:gs pos="75000">
                <a:schemeClr val="accent2">
                  <a:lumMod val="20000"/>
                  <a:lumOff val="80000"/>
                </a:schemeClr>
              </a:gs>
            </a:gsLst>
            <a:lin ang="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0" rIns="2736000" rtlCol="0" anchor="ctr"/>
          <a:lstStyle/>
          <a:p>
            <a:pPr marL="5461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717074"/>
              </a:solidFill>
              <a:effectLst/>
              <a:uLnTx/>
              <a:uFillTx/>
              <a:latin typeface="Arial"/>
              <a:ea typeface="+mn-ea"/>
              <a:cs typeface="+mn-cs"/>
            </a:endParaRPr>
          </a:p>
        </p:txBody>
      </p:sp>
      <p:sp>
        <p:nvSpPr>
          <p:cNvPr id="5" name="Carveout">
            <a:extLst>
              <a:ext uri="{FF2B5EF4-FFF2-40B4-BE49-F238E27FC236}">
                <a16:creationId xmlns:a16="http://schemas.microsoft.com/office/drawing/2014/main" id="{D06957A9-876E-CB48-91FC-390B0745B345}"/>
              </a:ext>
            </a:extLst>
          </p:cNvPr>
          <p:cNvSpPr/>
          <p:nvPr userDrawn="1"/>
        </p:nvSpPr>
        <p:spPr>
          <a:xfrm>
            <a:off x="0" y="945000"/>
            <a:ext cx="1517650" cy="496800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8" name="Button 1">
            <a:hlinkClick r:id="rId2" action="ppaction://hlinksldjump"/>
            <a:extLst>
              <a:ext uri="{FF2B5EF4-FFF2-40B4-BE49-F238E27FC236}">
                <a16:creationId xmlns:a16="http://schemas.microsoft.com/office/drawing/2014/main" id="{1383C017-46F8-CBF8-BBEF-9AFDE4F8C719}"/>
              </a:ext>
            </a:extLst>
          </p:cNvPr>
          <p:cNvSpPr/>
          <p:nvPr userDrawn="1"/>
        </p:nvSpPr>
        <p:spPr>
          <a:xfrm>
            <a:off x="0" y="985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Indications </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&amp; Usage</a:t>
            </a:r>
          </a:p>
        </p:txBody>
      </p:sp>
      <p:sp>
        <p:nvSpPr>
          <p:cNvPr id="9" name="Button 2">
            <a:hlinkClick r:id="rId3" action="ppaction://hlinksldjump"/>
            <a:extLst>
              <a:ext uri="{FF2B5EF4-FFF2-40B4-BE49-F238E27FC236}">
                <a16:creationId xmlns:a16="http://schemas.microsoft.com/office/drawing/2014/main" id="{CB8C8FD1-2997-44CA-5AC3-1540D347F786}"/>
              </a:ext>
            </a:extLst>
          </p:cNvPr>
          <p:cNvSpPr/>
          <p:nvPr userDrawn="1"/>
        </p:nvSpPr>
        <p:spPr>
          <a:xfrm>
            <a:off x="-3" y="1601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Dosage &amp; Administration</a:t>
            </a:r>
          </a:p>
        </p:txBody>
      </p:sp>
      <p:sp>
        <p:nvSpPr>
          <p:cNvPr id="10" name="Button 4">
            <a:hlinkClick r:id="rId4" action="ppaction://hlinksldjump"/>
            <a:extLst>
              <a:ext uri="{FF2B5EF4-FFF2-40B4-BE49-F238E27FC236}">
                <a16:creationId xmlns:a16="http://schemas.microsoft.com/office/drawing/2014/main" id="{AA19A484-9C0E-44FA-74E2-2C1421CC8799}"/>
              </a:ext>
            </a:extLst>
          </p:cNvPr>
          <p:cNvSpPr/>
          <p:nvPr userDrawn="1"/>
        </p:nvSpPr>
        <p:spPr>
          <a:xfrm>
            <a:off x="-3" y="2217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Contra-</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indications</a:t>
            </a:r>
          </a:p>
        </p:txBody>
      </p:sp>
      <p:sp>
        <p:nvSpPr>
          <p:cNvPr id="16" name="Button 5">
            <a:hlinkClick r:id="rId5" action="ppaction://hlinksldjump"/>
            <a:extLst>
              <a:ext uri="{FF2B5EF4-FFF2-40B4-BE49-F238E27FC236}">
                <a16:creationId xmlns:a16="http://schemas.microsoft.com/office/drawing/2014/main" id="{479A43EE-70D5-14CE-B8B7-0368156E3D7D}"/>
              </a:ext>
            </a:extLst>
          </p:cNvPr>
          <p:cNvSpPr/>
          <p:nvPr userDrawn="1"/>
        </p:nvSpPr>
        <p:spPr>
          <a:xfrm>
            <a:off x="-3" y="2833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Warnings &amp; Precautions</a:t>
            </a:r>
          </a:p>
        </p:txBody>
      </p:sp>
      <p:sp>
        <p:nvSpPr>
          <p:cNvPr id="17" name="Button 6">
            <a:hlinkClick r:id="rId6" action="ppaction://hlinksldjump"/>
            <a:extLst>
              <a:ext uri="{FF2B5EF4-FFF2-40B4-BE49-F238E27FC236}">
                <a16:creationId xmlns:a16="http://schemas.microsoft.com/office/drawing/2014/main" id="{702CB9D5-A02F-67AC-73C1-7F78EE68BE17}"/>
              </a:ext>
            </a:extLst>
          </p:cNvPr>
          <p:cNvSpPr/>
          <p:nvPr userDrawn="1"/>
        </p:nvSpPr>
        <p:spPr>
          <a:xfrm>
            <a:off x="-3" y="3449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Adverse Reactions</a:t>
            </a:r>
          </a:p>
        </p:txBody>
      </p:sp>
      <p:sp>
        <p:nvSpPr>
          <p:cNvPr id="18" name="Button 7">
            <a:hlinkClick r:id="rId7" action="ppaction://hlinksldjump"/>
            <a:extLst>
              <a:ext uri="{FF2B5EF4-FFF2-40B4-BE49-F238E27FC236}">
                <a16:creationId xmlns:a16="http://schemas.microsoft.com/office/drawing/2014/main" id="{B49CE5E2-C79D-CB3D-5658-144857951CDA}"/>
              </a:ext>
            </a:extLst>
          </p:cNvPr>
          <p:cNvSpPr/>
          <p:nvPr userDrawn="1"/>
        </p:nvSpPr>
        <p:spPr>
          <a:xfrm>
            <a:off x="-3" y="4065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Drug Interactions</a:t>
            </a:r>
          </a:p>
        </p:txBody>
      </p:sp>
      <p:sp>
        <p:nvSpPr>
          <p:cNvPr id="19" name="Button 8">
            <a:extLst>
              <a:ext uri="{FF2B5EF4-FFF2-40B4-BE49-F238E27FC236}">
                <a16:creationId xmlns:a16="http://schemas.microsoft.com/office/drawing/2014/main" id="{D432D0C1-456C-6F00-544A-31F59675E9A6}"/>
              </a:ext>
            </a:extLst>
          </p:cNvPr>
          <p:cNvSpPr/>
          <p:nvPr userDrawn="1"/>
        </p:nvSpPr>
        <p:spPr>
          <a:xfrm>
            <a:off x="-3" y="4681000"/>
            <a:ext cx="1019178" cy="576000"/>
          </a:xfrm>
          <a:prstGeom prst="rect">
            <a:avLst/>
          </a:prstGeom>
          <a:gradFill>
            <a:gsLst>
              <a:gs pos="0">
                <a:schemeClr val="accent1">
                  <a:lumMod val="75000"/>
                </a:schemeClr>
              </a:gs>
              <a:gs pos="71000">
                <a:schemeClr val="accent1"/>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80000" rtlCol="0" anchor="ctr"/>
          <a:lstStyle/>
          <a:p>
            <a:pPr marR="0" lvl="0" indent="0" algn="ctr" fontAlgn="auto">
              <a:lnSpc>
                <a:spcPct val="100000"/>
              </a:lnSpc>
              <a:spcBef>
                <a:spcPts val="0"/>
              </a:spcBef>
              <a:spcAft>
                <a:spcPts val="0"/>
              </a:spcAft>
              <a:buClrTx/>
              <a:buSzTx/>
              <a:buFontTx/>
              <a:buNone/>
              <a:tabLst/>
            </a:pPr>
            <a:r>
              <a:rPr kumimoji="0" lang="en-US" sz="800" b="1" i="0" u="none" strike="noStrike" cap="none" spc="0" normalizeH="0" baseline="0" noProof="0">
                <a:ln>
                  <a:noFill/>
                </a:ln>
                <a:solidFill>
                  <a:prstClr val="white"/>
                </a:solidFill>
                <a:effectLst/>
                <a:uLnTx/>
                <a:uFillTx/>
                <a:latin typeface="Arial"/>
              </a:rPr>
              <a:t>Use in Specific Populations</a:t>
            </a:r>
          </a:p>
        </p:txBody>
      </p:sp>
      <p:sp>
        <p:nvSpPr>
          <p:cNvPr id="20" name="Button 14">
            <a:extLst>
              <a:ext uri="{FF2B5EF4-FFF2-40B4-BE49-F238E27FC236}">
                <a16:creationId xmlns:a16="http://schemas.microsoft.com/office/drawing/2014/main" id="{268298C5-03A7-3F89-627A-3EA7004C2382}"/>
              </a:ext>
            </a:extLst>
          </p:cNvPr>
          <p:cNvSpPr/>
          <p:nvPr userDrawn="1"/>
        </p:nvSpPr>
        <p:spPr>
          <a:xfrm>
            <a:off x="-3" y="5297000"/>
            <a:ext cx="1019178" cy="576000"/>
          </a:xfrm>
          <a:prstGeom prst="rect">
            <a:avLst/>
          </a:prstGeom>
          <a:gradFill>
            <a:gsLst>
              <a:gs pos="0">
                <a:schemeClr val="accent6">
                  <a:lumMod val="75000"/>
                </a:schemeClr>
              </a:gs>
              <a:gs pos="71000">
                <a:schemeClr val="accent6"/>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Clinical Studies</a:t>
            </a:r>
          </a:p>
        </p:txBody>
      </p:sp>
      <p:grpSp>
        <p:nvGrpSpPr>
          <p:cNvPr id="34" name="!!Home BTN">
            <a:extLst>
              <a:ext uri="{FF2B5EF4-FFF2-40B4-BE49-F238E27FC236}">
                <a16:creationId xmlns:a16="http://schemas.microsoft.com/office/drawing/2014/main" id="{02A1E751-6EB6-DDB5-755A-825F6B05850C}"/>
              </a:ext>
            </a:extLst>
          </p:cNvPr>
          <p:cNvGrpSpPr/>
          <p:nvPr userDrawn="1"/>
        </p:nvGrpSpPr>
        <p:grpSpPr>
          <a:xfrm>
            <a:off x="10424476" y="5987183"/>
            <a:ext cx="468000" cy="468000"/>
            <a:chOff x="10493988" y="5969183"/>
            <a:chExt cx="432000" cy="432000"/>
          </a:xfrm>
        </p:grpSpPr>
        <p:sp>
          <p:nvSpPr>
            <p:cNvPr id="35" name="Home">
              <a:extLst>
                <a:ext uri="{FF2B5EF4-FFF2-40B4-BE49-F238E27FC236}">
                  <a16:creationId xmlns:a16="http://schemas.microsoft.com/office/drawing/2014/main" id="{78FF5338-71E4-10B0-27FC-6CB29968F408}"/>
                </a:ext>
              </a:extLst>
            </p:cNvPr>
            <p:cNvSpPr>
              <a:spLocks noChangeAspect="1"/>
            </p:cNvSpPr>
            <p:nvPr/>
          </p:nvSpPr>
          <p:spPr>
            <a:xfrm>
              <a:off x="10493988" y="5969183"/>
              <a:ext cx="432000" cy="432000"/>
            </a:xfrm>
            <a:prstGeom prst="ellipse">
              <a:avLst/>
            </a:prstGeom>
            <a:solidFill>
              <a:srgbClr val="203661"/>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C376B52A-8E95-C532-70D2-0000C1495760}"/>
                </a:ext>
              </a:extLst>
            </p:cNvPr>
            <p:cNvSpPr/>
            <p:nvPr/>
          </p:nvSpPr>
          <p:spPr>
            <a:xfrm>
              <a:off x="10595519" y="6052692"/>
              <a:ext cx="228938" cy="114468"/>
            </a:xfrm>
            <a:custGeom>
              <a:avLst/>
              <a:gdLst>
                <a:gd name="connsiteX0" fmla="*/ 0 w 285019"/>
                <a:gd name="connsiteY0" fmla="*/ 142510 h 142509"/>
                <a:gd name="connsiteX1" fmla="*/ 142510 w 285019"/>
                <a:gd name="connsiteY1" fmla="*/ 0 h 142509"/>
                <a:gd name="connsiteX2" fmla="*/ 285019 w 285019"/>
                <a:gd name="connsiteY2" fmla="*/ 142510 h 142509"/>
              </a:gdLst>
              <a:ahLst/>
              <a:cxnLst>
                <a:cxn ang="0">
                  <a:pos x="connsiteX0" y="connsiteY0"/>
                </a:cxn>
                <a:cxn ang="0">
                  <a:pos x="connsiteX1" y="connsiteY1"/>
                </a:cxn>
                <a:cxn ang="0">
                  <a:pos x="connsiteX2" y="connsiteY2"/>
                </a:cxn>
              </a:cxnLst>
              <a:rect l="l" t="t" r="r" b="b"/>
              <a:pathLst>
                <a:path w="285019" h="142509">
                  <a:moveTo>
                    <a:pt x="0" y="142510"/>
                  </a:moveTo>
                  <a:lnTo>
                    <a:pt x="142510" y="0"/>
                  </a:lnTo>
                  <a:lnTo>
                    <a:pt x="285019" y="142510"/>
                  </a:lnTo>
                </a:path>
              </a:pathLst>
            </a:custGeom>
            <a:noFill/>
            <a:ln w="12700" cap="rnd">
              <a:solidFill>
                <a:schemeClr val="accent3"/>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FD6A5D1F-3A4F-E5FD-F282-AD30047EB949}"/>
                </a:ext>
              </a:extLst>
            </p:cNvPr>
            <p:cNvSpPr/>
            <p:nvPr/>
          </p:nvSpPr>
          <p:spPr>
            <a:xfrm>
              <a:off x="10614593" y="6148086"/>
              <a:ext cx="190767" cy="133542"/>
            </a:xfrm>
            <a:custGeom>
              <a:avLst/>
              <a:gdLst>
                <a:gd name="connsiteX0" fmla="*/ 0 w 237498"/>
                <a:gd name="connsiteY0" fmla="*/ 0 h 166256"/>
                <a:gd name="connsiteX1" fmla="*/ 0 w 237498"/>
                <a:gd name="connsiteY1" fmla="*/ 166257 h 166256"/>
                <a:gd name="connsiteX2" fmla="*/ 237499 w 237498"/>
                <a:gd name="connsiteY2" fmla="*/ 166257 h 166256"/>
                <a:gd name="connsiteX3" fmla="*/ 237499 w 237498"/>
                <a:gd name="connsiteY3" fmla="*/ 0 h 166256"/>
              </a:gdLst>
              <a:ahLst/>
              <a:cxnLst>
                <a:cxn ang="0">
                  <a:pos x="connsiteX0" y="connsiteY0"/>
                </a:cxn>
                <a:cxn ang="0">
                  <a:pos x="connsiteX1" y="connsiteY1"/>
                </a:cxn>
                <a:cxn ang="0">
                  <a:pos x="connsiteX2" y="connsiteY2"/>
                </a:cxn>
                <a:cxn ang="0">
                  <a:pos x="connsiteX3" y="connsiteY3"/>
                </a:cxn>
              </a:cxnLst>
              <a:rect l="l" t="t" r="r" b="b"/>
              <a:pathLst>
                <a:path w="237498" h="166256">
                  <a:moveTo>
                    <a:pt x="0" y="0"/>
                  </a:moveTo>
                  <a:lnTo>
                    <a:pt x="0" y="166257"/>
                  </a:lnTo>
                  <a:lnTo>
                    <a:pt x="237499" y="166257"/>
                  </a:lnTo>
                  <a:lnTo>
                    <a:pt x="237499" y="0"/>
                  </a:lnTo>
                </a:path>
              </a:pathLst>
            </a:custGeom>
            <a:noFill/>
            <a:ln w="12700" cap="rnd">
              <a:solidFill>
                <a:schemeClr val="accent3"/>
              </a:solidFill>
              <a:prstDash val="solid"/>
              <a:round/>
            </a:ln>
          </p:spPr>
          <p:txBody>
            <a:bodyPr rtlCol="0" anchor="ctr"/>
            <a:lstStyle/>
            <a:p>
              <a:endParaRPr lang="en-US"/>
            </a:p>
          </p:txBody>
        </p:sp>
        <p:sp>
          <p:nvSpPr>
            <p:cNvPr id="38" name="Freeform: Shape 37">
              <a:extLst>
                <a:ext uri="{FF2B5EF4-FFF2-40B4-BE49-F238E27FC236}">
                  <a16:creationId xmlns:a16="http://schemas.microsoft.com/office/drawing/2014/main" id="{C5E22996-5F5F-7337-F17B-8BFFA5285405}"/>
                </a:ext>
              </a:extLst>
            </p:cNvPr>
            <p:cNvSpPr/>
            <p:nvPr/>
          </p:nvSpPr>
          <p:spPr>
            <a:xfrm>
              <a:off x="10680151" y="6190764"/>
              <a:ext cx="59697" cy="90863"/>
            </a:xfrm>
            <a:custGeom>
              <a:avLst/>
              <a:gdLst>
                <a:gd name="connsiteX0" fmla="*/ 0 w 74320"/>
                <a:gd name="connsiteY0" fmla="*/ 113123 h 113122"/>
                <a:gd name="connsiteX1" fmla="*/ 0 w 74320"/>
                <a:gd name="connsiteY1" fmla="*/ 0 h 113122"/>
                <a:gd name="connsiteX2" fmla="*/ 74320 w 74320"/>
                <a:gd name="connsiteY2" fmla="*/ 0 h 113122"/>
                <a:gd name="connsiteX3" fmla="*/ 74320 w 74320"/>
                <a:gd name="connsiteY3" fmla="*/ 113123 h 113122"/>
              </a:gdLst>
              <a:ahLst/>
              <a:cxnLst>
                <a:cxn ang="0">
                  <a:pos x="connsiteX0" y="connsiteY0"/>
                </a:cxn>
                <a:cxn ang="0">
                  <a:pos x="connsiteX1" y="connsiteY1"/>
                </a:cxn>
                <a:cxn ang="0">
                  <a:pos x="connsiteX2" y="connsiteY2"/>
                </a:cxn>
                <a:cxn ang="0">
                  <a:pos x="connsiteX3" y="connsiteY3"/>
                </a:cxn>
              </a:cxnLst>
              <a:rect l="l" t="t" r="r" b="b"/>
              <a:pathLst>
                <a:path w="74320" h="113122">
                  <a:moveTo>
                    <a:pt x="0" y="113123"/>
                  </a:moveTo>
                  <a:lnTo>
                    <a:pt x="0" y="0"/>
                  </a:lnTo>
                  <a:lnTo>
                    <a:pt x="74320" y="0"/>
                  </a:lnTo>
                  <a:lnTo>
                    <a:pt x="74320" y="113123"/>
                  </a:lnTo>
                </a:path>
              </a:pathLst>
            </a:custGeom>
            <a:noFill/>
            <a:ln w="12700" cap="rnd">
              <a:solidFill>
                <a:schemeClr val="accent3"/>
              </a:solidFill>
              <a:prstDash val="solid"/>
              <a:round/>
            </a:ln>
          </p:spPr>
          <p:txBody>
            <a:bodyPr rtlCol="0" anchor="ctr"/>
            <a:lstStyle/>
            <a:p>
              <a:endParaRPr lang="en-US"/>
            </a:p>
          </p:txBody>
        </p:sp>
        <p:sp>
          <p:nvSpPr>
            <p:cNvPr id="39" name="Hitbox">
              <a:extLst>
                <a:ext uri="{FF2B5EF4-FFF2-40B4-BE49-F238E27FC236}">
                  <a16:creationId xmlns:a16="http://schemas.microsoft.com/office/drawing/2014/main" id="{E7A8514E-83E0-9456-9B7A-C4A0926BA652}"/>
                </a:ext>
              </a:extLst>
            </p:cNvPr>
            <p:cNvSpPr>
              <a:spLocks noChangeAspect="1"/>
            </p:cNvSpPr>
            <p:nvPr/>
          </p:nvSpPr>
          <p:spPr>
            <a:xfrm>
              <a:off x="10493988" y="5969183"/>
              <a:ext cx="432000" cy="432000"/>
            </a:xfrm>
            <a:prstGeom prst="ellipse">
              <a:avLst/>
            </a:prstGeom>
            <a:solidFill>
              <a:srgbClr val="FF00FF">
                <a:alpha val="0"/>
              </a:srgbClr>
            </a:solidFill>
            <a:ln w="28575">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grpSp>
      <p:sp>
        <p:nvSpPr>
          <p:cNvPr id="41" name="!!Back BTN">
            <a:hlinkClick r:id="" action="ppaction://hlinkshowjump?jump=previousslide"/>
            <a:extLst>
              <a:ext uri="{FF2B5EF4-FFF2-40B4-BE49-F238E27FC236}">
                <a16:creationId xmlns:a16="http://schemas.microsoft.com/office/drawing/2014/main" id="{A03D9DC5-8D10-616D-C61A-93892AE512AA}"/>
              </a:ext>
            </a:extLst>
          </p:cNvPr>
          <p:cNvSpPr/>
          <p:nvPr userDrawn="1"/>
        </p:nvSpPr>
        <p:spPr>
          <a:xfrm rot="16200000">
            <a:off x="9686446" y="5628113"/>
            <a:ext cx="432000" cy="1186141"/>
          </a:xfrm>
          <a:custGeom>
            <a:avLst/>
            <a:gdLst>
              <a:gd name="connsiteX0" fmla="*/ 432000 w 432000"/>
              <a:gd name="connsiteY0" fmla="*/ 216000 h 1186141"/>
              <a:gd name="connsiteX1" fmla="*/ 432000 w 432000"/>
              <a:gd name="connsiteY1" fmla="*/ 1186085 h 1186141"/>
              <a:gd name="connsiteX2" fmla="*/ 408057 w 432000"/>
              <a:gd name="connsiteY2" fmla="*/ 1157067 h 1186141"/>
              <a:gd name="connsiteX3" fmla="*/ 216023 w 432000"/>
              <a:gd name="connsiteY3" fmla="*/ 1077523 h 1186141"/>
              <a:gd name="connsiteX4" fmla="*/ 23988 w 432000"/>
              <a:gd name="connsiteY4" fmla="*/ 1157067 h 1186141"/>
              <a:gd name="connsiteX5" fmla="*/ 0 w 432000"/>
              <a:gd name="connsiteY5" fmla="*/ 1186141 h 1186141"/>
              <a:gd name="connsiteX6" fmla="*/ 0 w 432000"/>
              <a:gd name="connsiteY6" fmla="*/ 216000 h 1186141"/>
              <a:gd name="connsiteX7" fmla="*/ 216000 w 432000"/>
              <a:gd name="connsiteY7" fmla="*/ 0 h 1186141"/>
              <a:gd name="connsiteX8" fmla="*/ 432000 w 432000"/>
              <a:gd name="connsiteY8" fmla="*/ 216000 h 118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000" h="1186141">
                <a:moveTo>
                  <a:pt x="432000" y="216000"/>
                </a:moveTo>
                <a:lnTo>
                  <a:pt x="432000" y="1186085"/>
                </a:lnTo>
                <a:lnTo>
                  <a:pt x="408057" y="1157067"/>
                </a:lnTo>
                <a:cubicBezTo>
                  <a:pt x="358911" y="1107921"/>
                  <a:pt x="291017" y="1077523"/>
                  <a:pt x="216023" y="1077523"/>
                </a:cubicBezTo>
                <a:cubicBezTo>
                  <a:pt x="141029" y="1077523"/>
                  <a:pt x="73134" y="1107921"/>
                  <a:pt x="23988" y="1157067"/>
                </a:cubicBezTo>
                <a:lnTo>
                  <a:pt x="0" y="1186141"/>
                </a:lnTo>
                <a:lnTo>
                  <a:pt x="0" y="216000"/>
                </a:lnTo>
                <a:cubicBezTo>
                  <a:pt x="0" y="96706"/>
                  <a:pt x="96706" y="0"/>
                  <a:pt x="216000" y="0"/>
                </a:cubicBezTo>
                <a:cubicBezTo>
                  <a:pt x="335294" y="0"/>
                  <a:pt x="432000" y="96706"/>
                  <a:pt x="432000" y="216000"/>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b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r>
              <a:rPr kumimoji="0" lang="en-US" sz="1600" b="0"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 </a:t>
            </a:r>
            <a:r>
              <a:rPr kumimoji="0" lang="en-US" sz="1600" b="0" i="0" u="none" strike="noStrike" kern="1200" cap="none" spc="0" normalizeH="0" baseline="0" noProof="0">
                <a:ln>
                  <a:noFill/>
                </a:ln>
                <a:solidFill>
                  <a:prstClr val="white"/>
                </a:solidFill>
                <a:effectLst/>
                <a:uLnTx/>
                <a:uFillTx/>
                <a:latin typeface="Arial"/>
                <a:ea typeface="+mn-ea"/>
                <a:cs typeface="+mn-cs"/>
              </a:rPr>
              <a:t>BACK</a:t>
            </a:r>
          </a:p>
        </p:txBody>
      </p:sp>
      <p:sp>
        <p:nvSpPr>
          <p:cNvPr id="42" name="!!Next BTN">
            <a:hlinkClick r:id="" action="ppaction://hlinkshowjump?jump=nextslide"/>
            <a:extLst>
              <a:ext uri="{FF2B5EF4-FFF2-40B4-BE49-F238E27FC236}">
                <a16:creationId xmlns:a16="http://schemas.microsoft.com/office/drawing/2014/main" id="{4C079F7D-2E3F-1F18-BA11-3A272B488E30}"/>
              </a:ext>
            </a:extLst>
          </p:cNvPr>
          <p:cNvSpPr/>
          <p:nvPr userDrawn="1"/>
        </p:nvSpPr>
        <p:spPr>
          <a:xfrm rot="16200000">
            <a:off x="11198507" y="5628112"/>
            <a:ext cx="432000" cy="1186142"/>
          </a:xfrm>
          <a:custGeom>
            <a:avLst/>
            <a:gdLst>
              <a:gd name="connsiteX0" fmla="*/ 432000 w 432000"/>
              <a:gd name="connsiteY0" fmla="*/ 56 h 1186142"/>
              <a:gd name="connsiteX1" fmla="*/ 432000 w 432000"/>
              <a:gd name="connsiteY1" fmla="*/ 970142 h 1186142"/>
              <a:gd name="connsiteX2" fmla="*/ 216000 w 432000"/>
              <a:gd name="connsiteY2" fmla="*/ 1186142 h 1186142"/>
              <a:gd name="connsiteX3" fmla="*/ 0 w 432000"/>
              <a:gd name="connsiteY3" fmla="*/ 970142 h 1186142"/>
              <a:gd name="connsiteX4" fmla="*/ 0 w 432000"/>
              <a:gd name="connsiteY4" fmla="*/ 0 h 1186142"/>
              <a:gd name="connsiteX5" fmla="*/ 23989 w 432000"/>
              <a:gd name="connsiteY5" fmla="*/ 29075 h 1186142"/>
              <a:gd name="connsiteX6" fmla="*/ 216023 w 432000"/>
              <a:gd name="connsiteY6" fmla="*/ 108618 h 1186142"/>
              <a:gd name="connsiteX7" fmla="*/ 408058 w 432000"/>
              <a:gd name="connsiteY7" fmla="*/ 29075 h 118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2000" h="1186142">
                <a:moveTo>
                  <a:pt x="432000" y="56"/>
                </a:moveTo>
                <a:lnTo>
                  <a:pt x="432000" y="970142"/>
                </a:lnTo>
                <a:cubicBezTo>
                  <a:pt x="432000" y="1089436"/>
                  <a:pt x="335294" y="1186142"/>
                  <a:pt x="216000" y="1186142"/>
                </a:cubicBezTo>
                <a:cubicBezTo>
                  <a:pt x="96706" y="1186142"/>
                  <a:pt x="0" y="1089436"/>
                  <a:pt x="0" y="970142"/>
                </a:cubicBezTo>
                <a:lnTo>
                  <a:pt x="0" y="0"/>
                </a:lnTo>
                <a:lnTo>
                  <a:pt x="23989" y="29075"/>
                </a:lnTo>
                <a:cubicBezTo>
                  <a:pt x="73135" y="78221"/>
                  <a:pt x="141029" y="108618"/>
                  <a:pt x="216023" y="108618"/>
                </a:cubicBezTo>
                <a:cubicBezTo>
                  <a:pt x="291017" y="108618"/>
                  <a:pt x="358912" y="78221"/>
                  <a:pt x="408058" y="29075"/>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t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mn-cs"/>
              </a:rPr>
              <a:t>NEXT </a:t>
            </a: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endParaRPr kumimoji="0" lang="en-US" sz="1600" b="0" i="0" u="none" strike="noStrike" kern="1200" cap="none" spc="0" normalizeH="0" baseline="0" noProof="0">
              <a:ln>
                <a:noFill/>
              </a:ln>
              <a:solidFill>
                <a:schemeClr val="accent3"/>
              </a:solidFill>
              <a:effectLst/>
              <a:uLnTx/>
              <a:uFillTx/>
              <a:latin typeface="Arial"/>
              <a:ea typeface="+mn-ea"/>
              <a:cs typeface="+mn-cs"/>
            </a:endParaRPr>
          </a:p>
        </p:txBody>
      </p:sp>
      <p:sp>
        <p:nvSpPr>
          <p:cNvPr id="55" name="Text Placeholder 54">
            <a:extLst>
              <a:ext uri="{FF2B5EF4-FFF2-40B4-BE49-F238E27FC236}">
                <a16:creationId xmlns:a16="http://schemas.microsoft.com/office/drawing/2014/main" id="{113CBD78-A37B-AAE0-5440-170C535D1CCA}"/>
              </a:ext>
            </a:extLst>
          </p:cNvPr>
          <p:cNvSpPr>
            <a:spLocks noGrp="1"/>
          </p:cNvSpPr>
          <p:nvPr>
            <p:ph type="body" sz="quarter" idx="12"/>
          </p:nvPr>
        </p:nvSpPr>
        <p:spPr>
          <a:xfrm>
            <a:off x="1562100" y="5933183"/>
            <a:ext cx="7562850" cy="576000"/>
          </a:xfrm>
        </p:spPr>
        <p:txBody>
          <a:bodyPr anchor="ctr">
            <a:noAutofit/>
          </a:bodyPr>
          <a:lstStyle>
            <a:lvl1pPr marL="0" indent="0">
              <a:spcAft>
                <a:spcPts val="300"/>
              </a:spcAft>
              <a:buNone/>
              <a:defRPr sz="1000">
                <a:solidFill>
                  <a:schemeClr val="accent2">
                    <a:lumMod val="60000"/>
                    <a:lumOff val="40000"/>
                  </a:schemeClr>
                </a:solidFill>
              </a:defRPr>
            </a:lvl1pPr>
          </a:lstStyle>
          <a:p>
            <a:pPr lvl="0"/>
            <a:r>
              <a:rPr lang="en-US"/>
              <a:t>Click to edit Master text styles</a:t>
            </a:r>
          </a:p>
        </p:txBody>
      </p:sp>
      <p:sp>
        <p:nvSpPr>
          <p:cNvPr id="3" name="Picture Placeholder 50">
            <a:extLst>
              <a:ext uri="{FF2B5EF4-FFF2-40B4-BE49-F238E27FC236}">
                <a16:creationId xmlns:a16="http://schemas.microsoft.com/office/drawing/2014/main" id="{FB6960ED-F63D-FA58-4DA5-93D56C2DEA8C}"/>
              </a:ext>
            </a:extLst>
          </p:cNvPr>
          <p:cNvSpPr>
            <a:spLocks noGrp="1" noChangeAspect="1"/>
          </p:cNvSpPr>
          <p:nvPr>
            <p:ph type="pic" sz="quarter" idx="11"/>
          </p:nvPr>
        </p:nvSpPr>
        <p:spPr>
          <a:xfrm>
            <a:off x="337983" y="801905"/>
            <a:ext cx="3679620" cy="4824000"/>
          </a:xfrm>
          <a:ln w="6350">
            <a:solidFill>
              <a:schemeClr val="bg2">
                <a:lumMod val="90000"/>
              </a:scheme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txBody>
          <a:bodyPr/>
          <a:lstStyle/>
          <a:p>
            <a:endParaRPr lang="en-GB"/>
          </a:p>
        </p:txBody>
      </p:sp>
      <p:sp>
        <p:nvSpPr>
          <p:cNvPr id="4" name="Oval 3">
            <a:hlinkClick r:id="rId8" action="ppaction://hlinksldjump"/>
            <a:extLst>
              <a:ext uri="{FF2B5EF4-FFF2-40B4-BE49-F238E27FC236}">
                <a16:creationId xmlns:a16="http://schemas.microsoft.com/office/drawing/2014/main" id="{FE199396-EF64-AFC0-E5BA-5444A93DA9E2}"/>
              </a:ext>
            </a:extLst>
          </p:cNvPr>
          <p:cNvSpPr/>
          <p:nvPr userDrawn="1"/>
        </p:nvSpPr>
        <p:spPr>
          <a:xfrm>
            <a:off x="10429668" y="5999593"/>
            <a:ext cx="467999" cy="467999"/>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4596565"/>
      </p:ext>
    </p:extLst>
  </p:cSld>
  <p:clrMapOvr>
    <a:masterClrMapping/>
  </p:clrMapOvr>
  <p:extLst>
    <p:ext uri="{DCECCB84-F9BA-43D5-87BE-67443E8EF086}">
      <p15:sldGuideLst xmlns:p15="http://schemas.microsoft.com/office/powerpoint/2012/main">
        <p15:guide id="1" orient="horz" pos="2205" userDrawn="1">
          <p15:clr>
            <a:srgbClr val="A4A3A4"/>
          </p15:clr>
        </p15:guide>
        <p15:guide id="2" orient="horz" pos="845" userDrawn="1">
          <p15:clr>
            <a:srgbClr val="5ACBF0"/>
          </p15:clr>
        </p15:guide>
        <p15:guide id="3" orient="horz" pos="3566" userDrawn="1">
          <p15:clr>
            <a:srgbClr val="5ACBF0"/>
          </p15:clr>
        </p15:guide>
        <p15:guide id="4" pos="2094" userDrawn="1">
          <p15:clr>
            <a:srgbClr val="5ACBF0"/>
          </p15:clr>
        </p15:guide>
        <p15:guide id="5" pos="7559" userDrawn="1">
          <p15:clr>
            <a:srgbClr val="5ACBF0"/>
          </p15:clr>
        </p15:guide>
        <p15:guide id="6" pos="4815"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8 Clinical Studies">
    <p:spTree>
      <p:nvGrpSpPr>
        <p:cNvPr id="1" name=""/>
        <p:cNvGrpSpPr/>
        <p:nvPr/>
      </p:nvGrpSpPr>
      <p:grpSpPr>
        <a:xfrm>
          <a:off x="0" y="0"/>
          <a:ext cx="0" cy="0"/>
          <a:chOff x="0" y="0"/>
          <a:chExt cx="0" cy="0"/>
        </a:xfrm>
      </p:grpSpPr>
      <p:sp>
        <p:nvSpPr>
          <p:cNvPr id="7" name="Curve">
            <a:extLst>
              <a:ext uri="{FF2B5EF4-FFF2-40B4-BE49-F238E27FC236}">
                <a16:creationId xmlns:a16="http://schemas.microsoft.com/office/drawing/2014/main" id="{904AA997-A65B-A12B-7580-7906FDF266D5}"/>
              </a:ext>
            </a:extLst>
          </p:cNvPr>
          <p:cNvSpPr/>
          <p:nvPr userDrawn="1"/>
        </p:nvSpPr>
        <p:spPr>
          <a:xfrm>
            <a:off x="0" y="-12700"/>
            <a:ext cx="1879247" cy="6870700"/>
          </a:xfrm>
          <a:custGeom>
            <a:avLst/>
            <a:gdLst>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452152"/>
              <a:gd name="connsiteY0" fmla="*/ 0 h 6858000"/>
              <a:gd name="connsiteX1" fmla="*/ 1452152 w 1452152"/>
              <a:gd name="connsiteY1" fmla="*/ 0 h 6858000"/>
              <a:gd name="connsiteX2" fmla="*/ 1452152 w 1452152"/>
              <a:gd name="connsiteY2" fmla="*/ 6858000 h 6858000"/>
              <a:gd name="connsiteX3" fmla="*/ 0 w 1452152"/>
              <a:gd name="connsiteY3" fmla="*/ 6858000 h 6858000"/>
              <a:gd name="connsiteX4" fmla="*/ 0 w 1452152"/>
              <a:gd name="connsiteY4" fmla="*/ 0 h 68580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 name="connsiteX0" fmla="*/ 0 w 1680752"/>
              <a:gd name="connsiteY0" fmla="*/ 12700 h 6870700"/>
              <a:gd name="connsiteX1" fmla="*/ 1680752 w 1680752"/>
              <a:gd name="connsiteY1" fmla="*/ 0 h 6870700"/>
              <a:gd name="connsiteX2" fmla="*/ 1452152 w 1680752"/>
              <a:gd name="connsiteY2" fmla="*/ 6870700 h 6870700"/>
              <a:gd name="connsiteX3" fmla="*/ 0 w 1680752"/>
              <a:gd name="connsiteY3" fmla="*/ 6870700 h 6870700"/>
              <a:gd name="connsiteX4" fmla="*/ 0 w 1680752"/>
              <a:gd name="connsiteY4" fmla="*/ 12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752" h="6870700">
                <a:moveTo>
                  <a:pt x="0" y="12700"/>
                </a:moveTo>
                <a:lnTo>
                  <a:pt x="1680752" y="0"/>
                </a:lnTo>
                <a:cubicBezTo>
                  <a:pt x="439550" y="1200150"/>
                  <a:pt x="218085" y="4470400"/>
                  <a:pt x="1452152" y="6870700"/>
                </a:cubicBezTo>
                <a:lnTo>
                  <a:pt x="0" y="6870700"/>
                </a:lnTo>
                <a:lnTo>
                  <a:pt x="0" y="12700"/>
                </a:lnTo>
                <a:close/>
              </a:path>
            </a:pathLst>
          </a:custGeom>
          <a:solidFill>
            <a:srgbClr val="121E3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2" name="Title 1">
            <a:extLst>
              <a:ext uri="{FF2B5EF4-FFF2-40B4-BE49-F238E27FC236}">
                <a16:creationId xmlns:a16="http://schemas.microsoft.com/office/drawing/2014/main" id="{88DF3548-7D61-A232-552A-5773752FBA9F}"/>
              </a:ext>
            </a:extLst>
          </p:cNvPr>
          <p:cNvSpPr>
            <a:spLocks noGrp="1"/>
          </p:cNvSpPr>
          <p:nvPr>
            <p:ph type="title"/>
          </p:nvPr>
        </p:nvSpPr>
        <p:spPr>
          <a:xfrm>
            <a:off x="3352097" y="177891"/>
            <a:ext cx="8640000" cy="533205"/>
          </a:xfrm>
        </p:spPr>
        <p:txBody>
          <a:bodyPr lIns="0" tIns="72000" rIns="72000" bIns="72000">
            <a:noAutofit/>
          </a:bodyPr>
          <a:lstStyle>
            <a:lvl1pPr>
              <a:defRPr sz="2800"/>
            </a:lvl1pPr>
          </a:lstStyle>
          <a:p>
            <a:r>
              <a:rPr lang="en-US"/>
              <a:t>Click to edit Master title style</a:t>
            </a:r>
          </a:p>
        </p:txBody>
      </p:sp>
      <p:sp>
        <p:nvSpPr>
          <p:cNvPr id="6" name="!!Bottom Stripe">
            <a:extLst>
              <a:ext uri="{FF2B5EF4-FFF2-40B4-BE49-F238E27FC236}">
                <a16:creationId xmlns:a16="http://schemas.microsoft.com/office/drawing/2014/main" id="{4075778F-4F76-145C-E1AA-63ADF5C85752}"/>
              </a:ext>
            </a:extLst>
          </p:cNvPr>
          <p:cNvSpPr/>
          <p:nvPr userDrawn="1"/>
        </p:nvSpPr>
        <p:spPr>
          <a:xfrm>
            <a:off x="1148080" y="5897183"/>
            <a:ext cx="11043920" cy="648000"/>
          </a:xfrm>
          <a:prstGeom prst="rect">
            <a:avLst/>
          </a:prstGeom>
          <a:gradFill flip="none" rotWithShape="1">
            <a:gsLst>
              <a:gs pos="0">
                <a:schemeClr val="accent2">
                  <a:lumMod val="20000"/>
                  <a:lumOff val="80000"/>
                  <a:alpha val="0"/>
                </a:schemeClr>
              </a:gs>
              <a:gs pos="75000">
                <a:schemeClr val="accent2">
                  <a:lumMod val="20000"/>
                  <a:lumOff val="80000"/>
                </a:schemeClr>
              </a:gs>
            </a:gsLst>
            <a:lin ang="0" scaled="1"/>
            <a:tileRect/>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0" rIns="2736000" rtlCol="0" anchor="ctr"/>
          <a:lstStyle/>
          <a:p>
            <a:pPr marL="5461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717074"/>
              </a:solidFill>
              <a:effectLst/>
              <a:uLnTx/>
              <a:uFillTx/>
              <a:latin typeface="Arial"/>
              <a:ea typeface="+mn-ea"/>
              <a:cs typeface="+mn-cs"/>
            </a:endParaRPr>
          </a:p>
        </p:txBody>
      </p:sp>
      <p:sp>
        <p:nvSpPr>
          <p:cNvPr id="8" name="Carveout">
            <a:extLst>
              <a:ext uri="{FF2B5EF4-FFF2-40B4-BE49-F238E27FC236}">
                <a16:creationId xmlns:a16="http://schemas.microsoft.com/office/drawing/2014/main" id="{AD0C87F8-089C-986C-ED76-1E9624CECE2F}"/>
              </a:ext>
            </a:extLst>
          </p:cNvPr>
          <p:cNvSpPr/>
          <p:nvPr userDrawn="1"/>
        </p:nvSpPr>
        <p:spPr>
          <a:xfrm>
            <a:off x="0" y="945000"/>
            <a:ext cx="1517650" cy="496800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a:p>
        </p:txBody>
      </p:sp>
      <p:sp>
        <p:nvSpPr>
          <p:cNvPr id="17" name="Button 1">
            <a:hlinkClick r:id="rId2" action="ppaction://hlinksldjump"/>
            <a:extLst>
              <a:ext uri="{FF2B5EF4-FFF2-40B4-BE49-F238E27FC236}">
                <a16:creationId xmlns:a16="http://schemas.microsoft.com/office/drawing/2014/main" id="{4F366234-71CC-4EDC-BBA1-399F7BB38245}"/>
              </a:ext>
            </a:extLst>
          </p:cNvPr>
          <p:cNvSpPr/>
          <p:nvPr userDrawn="1"/>
        </p:nvSpPr>
        <p:spPr>
          <a:xfrm>
            <a:off x="0" y="985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Indications </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&amp; Usage</a:t>
            </a:r>
          </a:p>
        </p:txBody>
      </p:sp>
      <p:sp>
        <p:nvSpPr>
          <p:cNvPr id="18" name="Button 2">
            <a:hlinkClick r:id="rId3" action="ppaction://hlinksldjump"/>
            <a:extLst>
              <a:ext uri="{FF2B5EF4-FFF2-40B4-BE49-F238E27FC236}">
                <a16:creationId xmlns:a16="http://schemas.microsoft.com/office/drawing/2014/main" id="{158358E6-1E51-75EE-1F8A-FA4867B76612}"/>
              </a:ext>
            </a:extLst>
          </p:cNvPr>
          <p:cNvSpPr/>
          <p:nvPr userDrawn="1"/>
        </p:nvSpPr>
        <p:spPr>
          <a:xfrm>
            <a:off x="-3" y="1601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8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Dosage &amp; Administration</a:t>
            </a:r>
          </a:p>
        </p:txBody>
      </p:sp>
      <p:sp>
        <p:nvSpPr>
          <p:cNvPr id="19" name="Button 4">
            <a:hlinkClick r:id="rId4" action="ppaction://hlinksldjump"/>
            <a:extLst>
              <a:ext uri="{FF2B5EF4-FFF2-40B4-BE49-F238E27FC236}">
                <a16:creationId xmlns:a16="http://schemas.microsoft.com/office/drawing/2014/main" id="{D7C8F2FE-6647-49A9-CE0C-833B007DFA0D}"/>
              </a:ext>
            </a:extLst>
          </p:cNvPr>
          <p:cNvSpPr/>
          <p:nvPr userDrawn="1"/>
        </p:nvSpPr>
        <p:spPr>
          <a:xfrm>
            <a:off x="-3" y="2217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Contra-</a:t>
            </a:r>
            <a:br>
              <a:rPr kumimoji="0" lang="en-US" sz="800" b="0" i="0" u="none" strike="noStrike" kern="1200" cap="none" spc="0" normalizeH="0" baseline="0" noProof="0">
                <a:ln>
                  <a:noFill/>
                </a:ln>
                <a:solidFill>
                  <a:prstClr val="white"/>
                </a:solidFill>
                <a:effectLst/>
                <a:uLnTx/>
                <a:uFillTx/>
                <a:latin typeface="Arial"/>
                <a:ea typeface="+mn-ea"/>
                <a:cs typeface="+mn-cs"/>
              </a:rPr>
            </a:br>
            <a:r>
              <a:rPr kumimoji="0" lang="en-US" sz="800" b="0" i="0" u="none" strike="noStrike" kern="1200" cap="none" spc="0" normalizeH="0" baseline="0" noProof="0">
                <a:ln>
                  <a:noFill/>
                </a:ln>
                <a:solidFill>
                  <a:prstClr val="white"/>
                </a:solidFill>
                <a:effectLst/>
                <a:uLnTx/>
                <a:uFillTx/>
                <a:latin typeface="Arial"/>
                <a:ea typeface="+mn-ea"/>
                <a:cs typeface="+mn-cs"/>
              </a:rPr>
              <a:t>indications</a:t>
            </a:r>
          </a:p>
        </p:txBody>
      </p:sp>
      <p:sp>
        <p:nvSpPr>
          <p:cNvPr id="20" name="Button 5">
            <a:hlinkClick r:id="rId5" action="ppaction://hlinksldjump"/>
            <a:extLst>
              <a:ext uri="{FF2B5EF4-FFF2-40B4-BE49-F238E27FC236}">
                <a16:creationId xmlns:a16="http://schemas.microsoft.com/office/drawing/2014/main" id="{DB45F4C1-89BF-D93C-FF4F-6AAA26D620E5}"/>
              </a:ext>
            </a:extLst>
          </p:cNvPr>
          <p:cNvSpPr/>
          <p:nvPr userDrawn="1"/>
        </p:nvSpPr>
        <p:spPr>
          <a:xfrm>
            <a:off x="-3" y="2833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5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Warnings &amp; Precautions</a:t>
            </a:r>
          </a:p>
        </p:txBody>
      </p:sp>
      <p:sp>
        <p:nvSpPr>
          <p:cNvPr id="21" name="Button 6">
            <a:hlinkClick r:id="rId6" action="ppaction://hlinksldjump"/>
            <a:extLst>
              <a:ext uri="{FF2B5EF4-FFF2-40B4-BE49-F238E27FC236}">
                <a16:creationId xmlns:a16="http://schemas.microsoft.com/office/drawing/2014/main" id="{493EFF4E-5881-021F-FC9C-7489300DD0B8}"/>
              </a:ext>
            </a:extLst>
          </p:cNvPr>
          <p:cNvSpPr/>
          <p:nvPr userDrawn="1"/>
        </p:nvSpPr>
        <p:spPr>
          <a:xfrm>
            <a:off x="-3" y="3449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Adverse Reactions</a:t>
            </a:r>
          </a:p>
        </p:txBody>
      </p:sp>
      <p:sp>
        <p:nvSpPr>
          <p:cNvPr id="22" name="Button 7">
            <a:hlinkClick r:id="rId7" action="ppaction://hlinksldjump"/>
            <a:extLst>
              <a:ext uri="{FF2B5EF4-FFF2-40B4-BE49-F238E27FC236}">
                <a16:creationId xmlns:a16="http://schemas.microsoft.com/office/drawing/2014/main" id="{25105B1F-5B7D-3B3C-214A-335B086E6216}"/>
              </a:ext>
            </a:extLst>
          </p:cNvPr>
          <p:cNvSpPr/>
          <p:nvPr userDrawn="1"/>
        </p:nvSpPr>
        <p:spPr>
          <a:xfrm>
            <a:off x="-3" y="4065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21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Drug Interactions</a:t>
            </a:r>
          </a:p>
        </p:txBody>
      </p:sp>
      <p:sp>
        <p:nvSpPr>
          <p:cNvPr id="23" name="Button 8">
            <a:hlinkClick r:id="rId8" action="ppaction://hlinksldjump"/>
            <a:extLst>
              <a:ext uri="{FF2B5EF4-FFF2-40B4-BE49-F238E27FC236}">
                <a16:creationId xmlns:a16="http://schemas.microsoft.com/office/drawing/2014/main" id="{2BB3D237-6198-43E6-DAC6-B677A26C27AD}"/>
              </a:ext>
            </a:extLst>
          </p:cNvPr>
          <p:cNvSpPr/>
          <p:nvPr userDrawn="1"/>
        </p:nvSpPr>
        <p:spPr>
          <a:xfrm>
            <a:off x="-3" y="4681000"/>
            <a:ext cx="1019178" cy="576000"/>
          </a:xfrm>
          <a:prstGeom prst="rect">
            <a:avLst/>
          </a:prstGeom>
          <a:gradFill>
            <a:gsLst>
              <a:gs pos="0">
                <a:schemeClr val="accent2">
                  <a:lumMod val="50000"/>
                </a:schemeClr>
              </a:gs>
              <a:gs pos="71000">
                <a:schemeClr val="accent2"/>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Use in Specific Populations</a:t>
            </a:r>
          </a:p>
        </p:txBody>
      </p:sp>
      <p:sp>
        <p:nvSpPr>
          <p:cNvPr id="24" name="Button 14">
            <a:extLst>
              <a:ext uri="{FF2B5EF4-FFF2-40B4-BE49-F238E27FC236}">
                <a16:creationId xmlns:a16="http://schemas.microsoft.com/office/drawing/2014/main" id="{89F79B2A-6EFB-6870-DA8F-557CA948A9A1}"/>
              </a:ext>
            </a:extLst>
          </p:cNvPr>
          <p:cNvSpPr/>
          <p:nvPr userDrawn="1"/>
        </p:nvSpPr>
        <p:spPr>
          <a:xfrm>
            <a:off x="-3" y="5297000"/>
            <a:ext cx="1019178" cy="576000"/>
          </a:xfrm>
          <a:prstGeom prst="rect">
            <a:avLst/>
          </a:prstGeom>
          <a:gradFill>
            <a:gsLst>
              <a:gs pos="0">
                <a:schemeClr val="accent1">
                  <a:lumMod val="75000"/>
                </a:schemeClr>
              </a:gs>
              <a:gs pos="71000">
                <a:schemeClr val="accent1"/>
              </a:gs>
            </a:gsLst>
            <a:lin ang="0" scaled="1"/>
          </a:gra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lIns="36000" r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Arial"/>
                <a:ea typeface="+mn-ea"/>
                <a:cs typeface="+mn-cs"/>
              </a:rPr>
              <a:t>Clinical Studies</a:t>
            </a:r>
          </a:p>
        </p:txBody>
      </p:sp>
      <p:grpSp>
        <p:nvGrpSpPr>
          <p:cNvPr id="34" name="!!Home BTN">
            <a:extLst>
              <a:ext uri="{FF2B5EF4-FFF2-40B4-BE49-F238E27FC236}">
                <a16:creationId xmlns:a16="http://schemas.microsoft.com/office/drawing/2014/main" id="{02A1E751-6EB6-DDB5-755A-825F6B05850C}"/>
              </a:ext>
            </a:extLst>
          </p:cNvPr>
          <p:cNvGrpSpPr/>
          <p:nvPr userDrawn="1"/>
        </p:nvGrpSpPr>
        <p:grpSpPr>
          <a:xfrm>
            <a:off x="10424476" y="5987183"/>
            <a:ext cx="468000" cy="468000"/>
            <a:chOff x="10493988" y="5969183"/>
            <a:chExt cx="432000" cy="432000"/>
          </a:xfrm>
        </p:grpSpPr>
        <p:sp>
          <p:nvSpPr>
            <p:cNvPr id="35" name="Home">
              <a:extLst>
                <a:ext uri="{FF2B5EF4-FFF2-40B4-BE49-F238E27FC236}">
                  <a16:creationId xmlns:a16="http://schemas.microsoft.com/office/drawing/2014/main" id="{78FF5338-71E4-10B0-27FC-6CB29968F408}"/>
                </a:ext>
              </a:extLst>
            </p:cNvPr>
            <p:cNvSpPr>
              <a:spLocks noChangeAspect="1"/>
            </p:cNvSpPr>
            <p:nvPr/>
          </p:nvSpPr>
          <p:spPr>
            <a:xfrm>
              <a:off x="10493988" y="5969183"/>
              <a:ext cx="432000" cy="432000"/>
            </a:xfrm>
            <a:prstGeom prst="ellipse">
              <a:avLst/>
            </a:prstGeom>
            <a:solidFill>
              <a:srgbClr val="203661"/>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C376B52A-8E95-C532-70D2-0000C1495760}"/>
                </a:ext>
              </a:extLst>
            </p:cNvPr>
            <p:cNvSpPr/>
            <p:nvPr/>
          </p:nvSpPr>
          <p:spPr>
            <a:xfrm>
              <a:off x="10595519" y="6052692"/>
              <a:ext cx="228938" cy="114468"/>
            </a:xfrm>
            <a:custGeom>
              <a:avLst/>
              <a:gdLst>
                <a:gd name="connsiteX0" fmla="*/ 0 w 285019"/>
                <a:gd name="connsiteY0" fmla="*/ 142510 h 142509"/>
                <a:gd name="connsiteX1" fmla="*/ 142510 w 285019"/>
                <a:gd name="connsiteY1" fmla="*/ 0 h 142509"/>
                <a:gd name="connsiteX2" fmla="*/ 285019 w 285019"/>
                <a:gd name="connsiteY2" fmla="*/ 142510 h 142509"/>
              </a:gdLst>
              <a:ahLst/>
              <a:cxnLst>
                <a:cxn ang="0">
                  <a:pos x="connsiteX0" y="connsiteY0"/>
                </a:cxn>
                <a:cxn ang="0">
                  <a:pos x="connsiteX1" y="connsiteY1"/>
                </a:cxn>
                <a:cxn ang="0">
                  <a:pos x="connsiteX2" y="connsiteY2"/>
                </a:cxn>
              </a:cxnLst>
              <a:rect l="l" t="t" r="r" b="b"/>
              <a:pathLst>
                <a:path w="285019" h="142509">
                  <a:moveTo>
                    <a:pt x="0" y="142510"/>
                  </a:moveTo>
                  <a:lnTo>
                    <a:pt x="142510" y="0"/>
                  </a:lnTo>
                  <a:lnTo>
                    <a:pt x="285019" y="142510"/>
                  </a:lnTo>
                </a:path>
              </a:pathLst>
            </a:custGeom>
            <a:noFill/>
            <a:ln w="12700" cap="rnd">
              <a:solidFill>
                <a:schemeClr val="accent3"/>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FD6A5D1F-3A4F-E5FD-F282-AD30047EB949}"/>
                </a:ext>
              </a:extLst>
            </p:cNvPr>
            <p:cNvSpPr/>
            <p:nvPr/>
          </p:nvSpPr>
          <p:spPr>
            <a:xfrm>
              <a:off x="10614593" y="6148086"/>
              <a:ext cx="190767" cy="133542"/>
            </a:xfrm>
            <a:custGeom>
              <a:avLst/>
              <a:gdLst>
                <a:gd name="connsiteX0" fmla="*/ 0 w 237498"/>
                <a:gd name="connsiteY0" fmla="*/ 0 h 166256"/>
                <a:gd name="connsiteX1" fmla="*/ 0 w 237498"/>
                <a:gd name="connsiteY1" fmla="*/ 166257 h 166256"/>
                <a:gd name="connsiteX2" fmla="*/ 237499 w 237498"/>
                <a:gd name="connsiteY2" fmla="*/ 166257 h 166256"/>
                <a:gd name="connsiteX3" fmla="*/ 237499 w 237498"/>
                <a:gd name="connsiteY3" fmla="*/ 0 h 166256"/>
              </a:gdLst>
              <a:ahLst/>
              <a:cxnLst>
                <a:cxn ang="0">
                  <a:pos x="connsiteX0" y="connsiteY0"/>
                </a:cxn>
                <a:cxn ang="0">
                  <a:pos x="connsiteX1" y="connsiteY1"/>
                </a:cxn>
                <a:cxn ang="0">
                  <a:pos x="connsiteX2" y="connsiteY2"/>
                </a:cxn>
                <a:cxn ang="0">
                  <a:pos x="connsiteX3" y="connsiteY3"/>
                </a:cxn>
              </a:cxnLst>
              <a:rect l="l" t="t" r="r" b="b"/>
              <a:pathLst>
                <a:path w="237498" h="166256">
                  <a:moveTo>
                    <a:pt x="0" y="0"/>
                  </a:moveTo>
                  <a:lnTo>
                    <a:pt x="0" y="166257"/>
                  </a:lnTo>
                  <a:lnTo>
                    <a:pt x="237499" y="166257"/>
                  </a:lnTo>
                  <a:lnTo>
                    <a:pt x="237499" y="0"/>
                  </a:lnTo>
                </a:path>
              </a:pathLst>
            </a:custGeom>
            <a:noFill/>
            <a:ln w="12700" cap="rnd">
              <a:solidFill>
                <a:schemeClr val="accent3"/>
              </a:solidFill>
              <a:prstDash val="solid"/>
              <a:round/>
            </a:ln>
          </p:spPr>
          <p:txBody>
            <a:bodyPr rtlCol="0" anchor="ctr"/>
            <a:lstStyle/>
            <a:p>
              <a:endParaRPr lang="en-US"/>
            </a:p>
          </p:txBody>
        </p:sp>
        <p:sp>
          <p:nvSpPr>
            <p:cNvPr id="38" name="Freeform: Shape 37">
              <a:extLst>
                <a:ext uri="{FF2B5EF4-FFF2-40B4-BE49-F238E27FC236}">
                  <a16:creationId xmlns:a16="http://schemas.microsoft.com/office/drawing/2014/main" id="{C5E22996-5F5F-7337-F17B-8BFFA5285405}"/>
                </a:ext>
              </a:extLst>
            </p:cNvPr>
            <p:cNvSpPr/>
            <p:nvPr/>
          </p:nvSpPr>
          <p:spPr>
            <a:xfrm>
              <a:off x="10680151" y="6190764"/>
              <a:ext cx="59697" cy="90863"/>
            </a:xfrm>
            <a:custGeom>
              <a:avLst/>
              <a:gdLst>
                <a:gd name="connsiteX0" fmla="*/ 0 w 74320"/>
                <a:gd name="connsiteY0" fmla="*/ 113123 h 113122"/>
                <a:gd name="connsiteX1" fmla="*/ 0 w 74320"/>
                <a:gd name="connsiteY1" fmla="*/ 0 h 113122"/>
                <a:gd name="connsiteX2" fmla="*/ 74320 w 74320"/>
                <a:gd name="connsiteY2" fmla="*/ 0 h 113122"/>
                <a:gd name="connsiteX3" fmla="*/ 74320 w 74320"/>
                <a:gd name="connsiteY3" fmla="*/ 113123 h 113122"/>
              </a:gdLst>
              <a:ahLst/>
              <a:cxnLst>
                <a:cxn ang="0">
                  <a:pos x="connsiteX0" y="connsiteY0"/>
                </a:cxn>
                <a:cxn ang="0">
                  <a:pos x="connsiteX1" y="connsiteY1"/>
                </a:cxn>
                <a:cxn ang="0">
                  <a:pos x="connsiteX2" y="connsiteY2"/>
                </a:cxn>
                <a:cxn ang="0">
                  <a:pos x="connsiteX3" y="connsiteY3"/>
                </a:cxn>
              </a:cxnLst>
              <a:rect l="l" t="t" r="r" b="b"/>
              <a:pathLst>
                <a:path w="74320" h="113122">
                  <a:moveTo>
                    <a:pt x="0" y="113123"/>
                  </a:moveTo>
                  <a:lnTo>
                    <a:pt x="0" y="0"/>
                  </a:lnTo>
                  <a:lnTo>
                    <a:pt x="74320" y="0"/>
                  </a:lnTo>
                  <a:lnTo>
                    <a:pt x="74320" y="113123"/>
                  </a:lnTo>
                </a:path>
              </a:pathLst>
            </a:custGeom>
            <a:noFill/>
            <a:ln w="12700" cap="rnd">
              <a:solidFill>
                <a:schemeClr val="accent3"/>
              </a:solidFill>
              <a:prstDash val="solid"/>
              <a:round/>
            </a:ln>
          </p:spPr>
          <p:txBody>
            <a:bodyPr rtlCol="0" anchor="ctr"/>
            <a:lstStyle/>
            <a:p>
              <a:endParaRPr lang="en-US"/>
            </a:p>
          </p:txBody>
        </p:sp>
        <p:sp>
          <p:nvSpPr>
            <p:cNvPr id="39" name="Hitbox">
              <a:extLst>
                <a:ext uri="{FF2B5EF4-FFF2-40B4-BE49-F238E27FC236}">
                  <a16:creationId xmlns:a16="http://schemas.microsoft.com/office/drawing/2014/main" id="{E7A8514E-83E0-9456-9B7A-C4A0926BA652}"/>
                </a:ext>
              </a:extLst>
            </p:cNvPr>
            <p:cNvSpPr>
              <a:spLocks noChangeAspect="1"/>
            </p:cNvSpPr>
            <p:nvPr/>
          </p:nvSpPr>
          <p:spPr>
            <a:xfrm>
              <a:off x="10493988" y="5969183"/>
              <a:ext cx="432000" cy="432000"/>
            </a:xfrm>
            <a:prstGeom prst="ellipse">
              <a:avLst/>
            </a:prstGeom>
            <a:solidFill>
              <a:srgbClr val="FF00FF">
                <a:alpha val="0"/>
              </a:srgbClr>
            </a:solidFill>
            <a:ln w="28575">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grpSp>
      <p:sp>
        <p:nvSpPr>
          <p:cNvPr id="41" name="!!Back BTN">
            <a:hlinkClick r:id="" action="ppaction://hlinkshowjump?jump=previousslide"/>
            <a:extLst>
              <a:ext uri="{FF2B5EF4-FFF2-40B4-BE49-F238E27FC236}">
                <a16:creationId xmlns:a16="http://schemas.microsoft.com/office/drawing/2014/main" id="{A03D9DC5-8D10-616D-C61A-93892AE512AA}"/>
              </a:ext>
            </a:extLst>
          </p:cNvPr>
          <p:cNvSpPr/>
          <p:nvPr userDrawn="1"/>
        </p:nvSpPr>
        <p:spPr>
          <a:xfrm rot="16200000">
            <a:off x="9686446" y="5628113"/>
            <a:ext cx="432000" cy="1186141"/>
          </a:xfrm>
          <a:custGeom>
            <a:avLst/>
            <a:gdLst>
              <a:gd name="connsiteX0" fmla="*/ 432000 w 432000"/>
              <a:gd name="connsiteY0" fmla="*/ 216000 h 1186141"/>
              <a:gd name="connsiteX1" fmla="*/ 432000 w 432000"/>
              <a:gd name="connsiteY1" fmla="*/ 1186085 h 1186141"/>
              <a:gd name="connsiteX2" fmla="*/ 408057 w 432000"/>
              <a:gd name="connsiteY2" fmla="*/ 1157067 h 1186141"/>
              <a:gd name="connsiteX3" fmla="*/ 216023 w 432000"/>
              <a:gd name="connsiteY3" fmla="*/ 1077523 h 1186141"/>
              <a:gd name="connsiteX4" fmla="*/ 23988 w 432000"/>
              <a:gd name="connsiteY4" fmla="*/ 1157067 h 1186141"/>
              <a:gd name="connsiteX5" fmla="*/ 0 w 432000"/>
              <a:gd name="connsiteY5" fmla="*/ 1186141 h 1186141"/>
              <a:gd name="connsiteX6" fmla="*/ 0 w 432000"/>
              <a:gd name="connsiteY6" fmla="*/ 216000 h 1186141"/>
              <a:gd name="connsiteX7" fmla="*/ 216000 w 432000"/>
              <a:gd name="connsiteY7" fmla="*/ 0 h 1186141"/>
              <a:gd name="connsiteX8" fmla="*/ 432000 w 432000"/>
              <a:gd name="connsiteY8" fmla="*/ 216000 h 118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000" h="1186141">
                <a:moveTo>
                  <a:pt x="432000" y="216000"/>
                </a:moveTo>
                <a:lnTo>
                  <a:pt x="432000" y="1186085"/>
                </a:lnTo>
                <a:lnTo>
                  <a:pt x="408057" y="1157067"/>
                </a:lnTo>
                <a:cubicBezTo>
                  <a:pt x="358911" y="1107921"/>
                  <a:pt x="291017" y="1077523"/>
                  <a:pt x="216023" y="1077523"/>
                </a:cubicBezTo>
                <a:cubicBezTo>
                  <a:pt x="141029" y="1077523"/>
                  <a:pt x="73134" y="1107921"/>
                  <a:pt x="23988" y="1157067"/>
                </a:cubicBezTo>
                <a:lnTo>
                  <a:pt x="0" y="1186141"/>
                </a:lnTo>
                <a:lnTo>
                  <a:pt x="0" y="216000"/>
                </a:lnTo>
                <a:cubicBezTo>
                  <a:pt x="0" y="96706"/>
                  <a:pt x="96706" y="0"/>
                  <a:pt x="216000" y="0"/>
                </a:cubicBezTo>
                <a:cubicBezTo>
                  <a:pt x="335294" y="0"/>
                  <a:pt x="432000" y="96706"/>
                  <a:pt x="432000" y="216000"/>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b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r>
              <a:rPr kumimoji="0" lang="en-US" sz="1600" b="0"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 </a:t>
            </a:r>
            <a:r>
              <a:rPr kumimoji="0" lang="en-US" sz="1600" b="0" i="0" u="none" strike="noStrike" kern="1200" cap="none" spc="0" normalizeH="0" baseline="0" noProof="0">
                <a:ln>
                  <a:noFill/>
                </a:ln>
                <a:solidFill>
                  <a:prstClr val="white"/>
                </a:solidFill>
                <a:effectLst/>
                <a:uLnTx/>
                <a:uFillTx/>
                <a:latin typeface="Arial"/>
                <a:ea typeface="+mn-ea"/>
                <a:cs typeface="+mn-cs"/>
              </a:rPr>
              <a:t>BACK</a:t>
            </a:r>
          </a:p>
        </p:txBody>
      </p:sp>
      <p:sp>
        <p:nvSpPr>
          <p:cNvPr id="42" name="!!Next BTN">
            <a:hlinkClick r:id="" action="ppaction://hlinkshowjump?jump=nextslide"/>
            <a:extLst>
              <a:ext uri="{FF2B5EF4-FFF2-40B4-BE49-F238E27FC236}">
                <a16:creationId xmlns:a16="http://schemas.microsoft.com/office/drawing/2014/main" id="{4C079F7D-2E3F-1F18-BA11-3A272B488E30}"/>
              </a:ext>
            </a:extLst>
          </p:cNvPr>
          <p:cNvSpPr/>
          <p:nvPr userDrawn="1"/>
        </p:nvSpPr>
        <p:spPr>
          <a:xfrm rot="16200000">
            <a:off x="11198507" y="5628112"/>
            <a:ext cx="432000" cy="1186142"/>
          </a:xfrm>
          <a:custGeom>
            <a:avLst/>
            <a:gdLst>
              <a:gd name="connsiteX0" fmla="*/ 432000 w 432000"/>
              <a:gd name="connsiteY0" fmla="*/ 56 h 1186142"/>
              <a:gd name="connsiteX1" fmla="*/ 432000 w 432000"/>
              <a:gd name="connsiteY1" fmla="*/ 970142 h 1186142"/>
              <a:gd name="connsiteX2" fmla="*/ 216000 w 432000"/>
              <a:gd name="connsiteY2" fmla="*/ 1186142 h 1186142"/>
              <a:gd name="connsiteX3" fmla="*/ 0 w 432000"/>
              <a:gd name="connsiteY3" fmla="*/ 970142 h 1186142"/>
              <a:gd name="connsiteX4" fmla="*/ 0 w 432000"/>
              <a:gd name="connsiteY4" fmla="*/ 0 h 1186142"/>
              <a:gd name="connsiteX5" fmla="*/ 23989 w 432000"/>
              <a:gd name="connsiteY5" fmla="*/ 29075 h 1186142"/>
              <a:gd name="connsiteX6" fmla="*/ 216023 w 432000"/>
              <a:gd name="connsiteY6" fmla="*/ 108618 h 1186142"/>
              <a:gd name="connsiteX7" fmla="*/ 408058 w 432000"/>
              <a:gd name="connsiteY7" fmla="*/ 29075 h 118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2000" h="1186142">
                <a:moveTo>
                  <a:pt x="432000" y="56"/>
                </a:moveTo>
                <a:lnTo>
                  <a:pt x="432000" y="970142"/>
                </a:lnTo>
                <a:cubicBezTo>
                  <a:pt x="432000" y="1089436"/>
                  <a:pt x="335294" y="1186142"/>
                  <a:pt x="216000" y="1186142"/>
                </a:cubicBezTo>
                <a:cubicBezTo>
                  <a:pt x="96706" y="1186142"/>
                  <a:pt x="0" y="1089436"/>
                  <a:pt x="0" y="970142"/>
                </a:cubicBezTo>
                <a:lnTo>
                  <a:pt x="0" y="0"/>
                </a:lnTo>
                <a:lnTo>
                  <a:pt x="23989" y="29075"/>
                </a:lnTo>
                <a:cubicBezTo>
                  <a:pt x="73135" y="78221"/>
                  <a:pt x="141029" y="108618"/>
                  <a:pt x="216023" y="108618"/>
                </a:cubicBezTo>
                <a:cubicBezTo>
                  <a:pt x="291017" y="108618"/>
                  <a:pt x="358912" y="78221"/>
                  <a:pt x="408058" y="29075"/>
                </a:cubicBezTo>
                <a:close/>
              </a:path>
            </a:pathLst>
          </a:custGeom>
          <a:solidFill>
            <a:srgbClr val="20366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wrap="square" tIns="18000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mn-cs"/>
              </a:rPr>
              <a:t>NEXT </a:t>
            </a:r>
            <a:r>
              <a:rPr kumimoji="0" lang="en-US" sz="1600" b="0" i="0" u="none" strike="noStrike" kern="1200" cap="none" spc="0" normalizeH="0" baseline="0" noProof="0">
                <a:ln>
                  <a:noFill/>
                </a:ln>
                <a:solidFill>
                  <a:schemeClr val="accent3"/>
                </a:solidFill>
                <a:effectLst/>
                <a:uLnTx/>
                <a:uFillTx/>
                <a:latin typeface="Arial"/>
                <a:ea typeface="+mn-ea"/>
                <a:cs typeface="+mn-cs"/>
                <a:sym typeface="Wingdings 3" panose="05040102010807070707" pitchFamily="18" charset="2"/>
              </a:rPr>
              <a:t></a:t>
            </a:r>
            <a:endParaRPr kumimoji="0" lang="en-US" sz="1600" b="0" i="0" u="none" strike="noStrike" kern="1200" cap="none" spc="0" normalizeH="0" baseline="0" noProof="0">
              <a:ln>
                <a:noFill/>
              </a:ln>
              <a:solidFill>
                <a:schemeClr val="accent3"/>
              </a:solidFill>
              <a:effectLst/>
              <a:uLnTx/>
              <a:uFillTx/>
              <a:latin typeface="Arial"/>
              <a:ea typeface="+mn-ea"/>
              <a:cs typeface="+mn-cs"/>
            </a:endParaRPr>
          </a:p>
        </p:txBody>
      </p:sp>
      <p:sp>
        <p:nvSpPr>
          <p:cNvPr id="55" name="Text Placeholder 54">
            <a:extLst>
              <a:ext uri="{FF2B5EF4-FFF2-40B4-BE49-F238E27FC236}">
                <a16:creationId xmlns:a16="http://schemas.microsoft.com/office/drawing/2014/main" id="{113CBD78-A37B-AAE0-5440-170C535D1CCA}"/>
              </a:ext>
            </a:extLst>
          </p:cNvPr>
          <p:cNvSpPr>
            <a:spLocks noGrp="1"/>
          </p:cNvSpPr>
          <p:nvPr>
            <p:ph type="body" sz="quarter" idx="12"/>
          </p:nvPr>
        </p:nvSpPr>
        <p:spPr>
          <a:xfrm>
            <a:off x="1562100" y="5933183"/>
            <a:ext cx="7562850" cy="576000"/>
          </a:xfrm>
        </p:spPr>
        <p:txBody>
          <a:bodyPr anchor="ctr">
            <a:noAutofit/>
          </a:bodyPr>
          <a:lstStyle>
            <a:lvl1pPr marL="0" indent="0">
              <a:spcAft>
                <a:spcPts val="300"/>
              </a:spcAft>
              <a:buNone/>
              <a:defRPr sz="1000">
                <a:solidFill>
                  <a:schemeClr val="accent2">
                    <a:lumMod val="60000"/>
                    <a:lumOff val="40000"/>
                  </a:schemeClr>
                </a:solidFill>
              </a:defRPr>
            </a:lvl1pPr>
          </a:lstStyle>
          <a:p>
            <a:pPr lvl="0"/>
            <a:r>
              <a:rPr lang="en-US"/>
              <a:t>Click to edit Master text styles</a:t>
            </a:r>
          </a:p>
        </p:txBody>
      </p:sp>
      <p:sp>
        <p:nvSpPr>
          <p:cNvPr id="3" name="Picture Placeholder 50">
            <a:extLst>
              <a:ext uri="{FF2B5EF4-FFF2-40B4-BE49-F238E27FC236}">
                <a16:creationId xmlns:a16="http://schemas.microsoft.com/office/drawing/2014/main" id="{51A8336A-3EC9-6CC7-BDE6-F387AD8A4CAF}"/>
              </a:ext>
            </a:extLst>
          </p:cNvPr>
          <p:cNvSpPr>
            <a:spLocks noGrp="1" noChangeAspect="1"/>
          </p:cNvSpPr>
          <p:nvPr>
            <p:ph type="pic" sz="quarter" idx="11"/>
          </p:nvPr>
        </p:nvSpPr>
        <p:spPr>
          <a:xfrm>
            <a:off x="337983" y="801905"/>
            <a:ext cx="3679620" cy="4824000"/>
          </a:xfrm>
          <a:ln w="6350">
            <a:solidFill>
              <a:schemeClr val="bg2">
                <a:lumMod val="90000"/>
              </a:scheme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txBody>
          <a:bodyPr/>
          <a:lstStyle/>
          <a:p>
            <a:endParaRPr lang="en-GB"/>
          </a:p>
        </p:txBody>
      </p:sp>
      <p:sp>
        <p:nvSpPr>
          <p:cNvPr id="4" name="Oval 3">
            <a:hlinkClick r:id="rId9" action="ppaction://hlinksldjump"/>
            <a:extLst>
              <a:ext uri="{FF2B5EF4-FFF2-40B4-BE49-F238E27FC236}">
                <a16:creationId xmlns:a16="http://schemas.microsoft.com/office/drawing/2014/main" id="{3FE2D095-2DD7-A89B-BF17-CA28D893662C}"/>
              </a:ext>
            </a:extLst>
          </p:cNvPr>
          <p:cNvSpPr/>
          <p:nvPr userDrawn="1"/>
        </p:nvSpPr>
        <p:spPr>
          <a:xfrm>
            <a:off x="10429668" y="5999593"/>
            <a:ext cx="467999" cy="467999"/>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6550576"/>
      </p:ext>
    </p:extLst>
  </p:cSld>
  <p:clrMapOvr>
    <a:masterClrMapping/>
  </p:clrMapOvr>
  <p:extLst>
    <p:ext uri="{DCECCB84-F9BA-43D5-87BE-67443E8EF086}">
      <p15:sldGuideLst xmlns:p15="http://schemas.microsoft.com/office/powerpoint/2012/main">
        <p15:guide id="1" orient="horz" pos="2205" userDrawn="1">
          <p15:clr>
            <a:srgbClr val="A4A3A4"/>
          </p15:clr>
        </p15:guide>
        <p15:guide id="2" orient="horz" pos="845" userDrawn="1">
          <p15:clr>
            <a:srgbClr val="5ACBF0"/>
          </p15:clr>
        </p15:guide>
        <p15:guide id="3" orient="horz" pos="3566" userDrawn="1">
          <p15:clr>
            <a:srgbClr val="5ACBF0"/>
          </p15:clr>
        </p15:guide>
        <p15:guide id="4" pos="2094" userDrawn="1">
          <p15:clr>
            <a:srgbClr val="5ACBF0"/>
          </p15:clr>
        </p15:guide>
        <p15:guide id="5" pos="7559" userDrawn="1">
          <p15:clr>
            <a:srgbClr val="5ACBF0"/>
          </p15:clr>
        </p15:guide>
        <p15:guide id="6" pos="4815"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D5A0AF-C5F6-B28A-C5C4-6F8AD9BE2AD3}"/>
              </a:ext>
            </a:extLst>
          </p:cNvPr>
          <p:cNvSpPr>
            <a:spLocks noGrp="1"/>
          </p:cNvSpPr>
          <p:nvPr>
            <p:ph type="dt" sz="half" idx="10"/>
          </p:nvPr>
        </p:nvSpPr>
        <p:spPr>
          <a:xfrm>
            <a:off x="838200" y="6356350"/>
            <a:ext cx="2743200" cy="365125"/>
          </a:xfrm>
          <a:prstGeom prst="rect">
            <a:avLst/>
          </a:prstGeom>
        </p:spPr>
        <p:txBody>
          <a:bodyPr/>
          <a:lstStyle/>
          <a:p>
            <a:fld id="{C0E5EACF-E3A7-45A8-8D3F-7217E723A4B3}" type="datetimeFigureOut">
              <a:rPr lang="en-US" smtClean="0"/>
              <a:t>10/19/2026</a:t>
            </a:fld>
            <a:endParaRPr lang="en-US"/>
          </a:p>
        </p:txBody>
      </p:sp>
      <p:sp>
        <p:nvSpPr>
          <p:cNvPr id="3" name="Footer Placeholder 2">
            <a:extLst>
              <a:ext uri="{FF2B5EF4-FFF2-40B4-BE49-F238E27FC236}">
                <a16:creationId xmlns:a16="http://schemas.microsoft.com/office/drawing/2014/main" id="{11A598C0-D1B9-5C8E-B987-BC7EB6DBFD4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362FD192-8F07-259A-D9C5-57150C8EB2E1}"/>
              </a:ext>
            </a:extLst>
          </p:cNvPr>
          <p:cNvSpPr>
            <a:spLocks noGrp="1"/>
          </p:cNvSpPr>
          <p:nvPr>
            <p:ph type="sldNum" sz="quarter" idx="12"/>
          </p:nvPr>
        </p:nvSpPr>
        <p:spPr>
          <a:xfrm>
            <a:off x="8610600" y="6356350"/>
            <a:ext cx="2743200" cy="365125"/>
          </a:xfrm>
          <a:prstGeom prst="rect">
            <a:avLst/>
          </a:prstGeom>
        </p:spPr>
        <p:txBody>
          <a:bodyPr/>
          <a:lstStyle/>
          <a:p>
            <a:fld id="{70384A79-53AF-435F-B175-41B48CCCBD8E}" type="slidenum">
              <a:rPr lang="en-US" smtClean="0"/>
              <a:t>‹#›</a:t>
            </a:fld>
            <a:endParaRPr lang="en-US"/>
          </a:p>
        </p:txBody>
      </p:sp>
    </p:spTree>
    <p:extLst>
      <p:ext uri="{BB962C8B-B14F-4D97-AF65-F5344CB8AC3E}">
        <p14:creationId xmlns:p14="http://schemas.microsoft.com/office/powerpoint/2010/main" val="2370236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B520B9-557B-7C4C-D54B-53F874150B74}"/>
              </a:ext>
            </a:extLst>
          </p:cNvPr>
          <p:cNvSpPr>
            <a:spLocks noGrp="1"/>
          </p:cNvSpPr>
          <p:nvPr>
            <p:ph type="title"/>
          </p:nvPr>
        </p:nvSpPr>
        <p:spPr>
          <a:xfrm>
            <a:off x="838200" y="206070"/>
            <a:ext cx="10515600" cy="412734"/>
          </a:xfrm>
          <a:prstGeom prst="rect">
            <a:avLst/>
          </a:prstGeom>
        </p:spPr>
        <p:txBody>
          <a:bodyPr vert="horz" lIns="0" tIns="0" rIns="0" bIns="0" rtlCol="0" anchor="b">
            <a:noAutofit/>
          </a:bodyPr>
          <a:lstStyle/>
          <a:p>
            <a:pPr marL="0" marR="0" lvl="0" indent="0" algn="r" defTabSz="1219170" fontAlgn="auto">
              <a:spcAft>
                <a:spcPts val="0"/>
              </a:spcAft>
              <a:buClrTx/>
              <a:buSzTx/>
              <a:buFontTx/>
              <a:tabLst>
                <a:tab pos="10850563" algn="r"/>
              </a:tabLst>
            </a:pPr>
            <a:r>
              <a:rPr lang="en-US"/>
              <a:t>Click to edit Master title style</a:t>
            </a:r>
          </a:p>
        </p:txBody>
      </p:sp>
      <p:sp>
        <p:nvSpPr>
          <p:cNvPr id="3" name="Text Placeholder 2">
            <a:extLst>
              <a:ext uri="{FF2B5EF4-FFF2-40B4-BE49-F238E27FC236}">
                <a16:creationId xmlns:a16="http://schemas.microsoft.com/office/drawing/2014/main" id="{B0FD4AF7-E6F6-E19D-031B-772FD4C51A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BC137B51-01E0-32EB-C7F3-CEE7E56857C2}"/>
              </a:ext>
            </a:extLst>
          </p:cNvPr>
          <p:cNvSpPr txBox="1"/>
          <p:nvPr userDrawn="1"/>
        </p:nvSpPr>
        <p:spPr>
          <a:xfrm>
            <a:off x="3783106" y="6705600"/>
            <a:ext cx="4625788" cy="90025"/>
          </a:xfrm>
          <a:prstGeom prst="rect">
            <a:avLst/>
          </a:prstGeom>
          <a:noFill/>
        </p:spPr>
        <p:txBody>
          <a:bodyPr wrap="square" lIns="0" tIns="0" rIns="0" bIns="0"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650" b="0" i="0" u="none" strike="noStrike" kern="0" cap="none" spc="0" normalizeH="0" baseline="0" noProof="0" dirty="0">
                <a:ln>
                  <a:noFill/>
                </a:ln>
                <a:solidFill>
                  <a:srgbClr val="898A8D"/>
                </a:solidFill>
                <a:effectLst/>
                <a:uLnTx/>
                <a:uFillTx/>
                <a:latin typeface="Georgia" panose="02040502050405020303" pitchFamily="18" charset="0"/>
              </a:rPr>
              <a:t>SLD-LEN-NA-US-00012  MRC Approved  13-Oct-2026    External Use and Distribution    Proactive Use</a:t>
            </a:r>
          </a:p>
        </p:txBody>
      </p:sp>
    </p:spTree>
    <p:extLst>
      <p:ext uri="{BB962C8B-B14F-4D97-AF65-F5344CB8AC3E}">
        <p14:creationId xmlns:p14="http://schemas.microsoft.com/office/powerpoint/2010/main" val="826260952"/>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703"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690" r:id="rId12"/>
  </p:sldLayoutIdLst>
  <p:txStyles>
    <p:titleStyle>
      <a:lvl1pPr algn="l" defTabSz="914400" rtl="0" eaLnBrk="1" latinLnBrk="0" hangingPunct="1">
        <a:lnSpc>
          <a:spcPct val="90000"/>
        </a:lnSpc>
        <a:spcBef>
          <a:spcPct val="0"/>
        </a:spcBef>
        <a:buNone/>
        <a:defRPr kumimoji="0" lang="en-GB" sz="2667" b="1" i="0" u="none" strike="noStrike" kern="1200" cap="none" spc="0" normalizeH="0" baseline="0">
          <a:ln>
            <a:noFill/>
          </a:ln>
          <a:solidFill>
            <a:srgbClr val="203661"/>
          </a:solidFill>
          <a:effectLst/>
          <a:uLnTx/>
          <a:uFillTx/>
          <a:latin typeface="Arial"/>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1.xml"/><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2.xml"/><Relationship Id="rId5" Type="http://schemas.openxmlformats.org/officeDocument/2006/relationships/image" Target="../media/image9.sv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7.svg"/><Relationship Id="rId2" Type="http://schemas.openxmlformats.org/officeDocument/2006/relationships/slideLayout" Target="../slideLayouts/slideLayout5.xml"/><Relationship Id="rId1" Type="http://schemas.openxmlformats.org/officeDocument/2006/relationships/tags" Target="../tags/tag3.xml"/><Relationship Id="rId6" Type="http://schemas.openxmlformats.org/officeDocument/2006/relationships/slide" Target="slide46.xml"/><Relationship Id="rId5" Type="http://schemas.openxmlformats.org/officeDocument/2006/relationships/slide" Target="slide45.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sv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5.svg"/><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4.xml"/><Relationship Id="rId5" Type="http://schemas.openxmlformats.org/officeDocument/2006/relationships/image" Target="../media/image16.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5.xml"/><Relationship Id="rId5" Type="http://schemas.openxmlformats.org/officeDocument/2006/relationships/image" Target="../media/image16.pn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6.xml"/><Relationship Id="rId5" Type="http://schemas.openxmlformats.org/officeDocument/2006/relationships/image" Target="../media/image16.pn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7.xml"/><Relationship Id="rId5" Type="http://schemas.openxmlformats.org/officeDocument/2006/relationships/image" Target="../media/image16.pn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notesSlide" Target="../notesSlides/notesSlide20.xml"/><Relationship Id="rId7" Type="http://schemas.openxmlformats.org/officeDocument/2006/relationships/image" Target="../media/image27.svg"/><Relationship Id="rId2" Type="http://schemas.openxmlformats.org/officeDocument/2006/relationships/slideLayout" Target="../slideLayouts/slideLayout5.xml"/><Relationship Id="rId1" Type="http://schemas.openxmlformats.org/officeDocument/2006/relationships/tags" Target="../tags/tag8.xml"/><Relationship Id="rId6" Type="http://schemas.openxmlformats.org/officeDocument/2006/relationships/image" Target="../media/image18.svg"/><Relationship Id="rId5" Type="http://schemas.openxmlformats.org/officeDocument/2006/relationships/image" Target="../media/image15.svg"/><Relationship Id="rId4" Type="http://schemas.openxmlformats.org/officeDocument/2006/relationships/image" Target="../media/image14.sv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9.xml"/><Relationship Id="rId5" Type="http://schemas.openxmlformats.org/officeDocument/2006/relationships/image" Target="../media/image28.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0.xml"/><Relationship Id="rId5" Type="http://schemas.openxmlformats.org/officeDocument/2006/relationships/image" Target="../media/image28.jpe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11.xml"/><Relationship Id="rId5" Type="http://schemas.openxmlformats.org/officeDocument/2006/relationships/image" Target="../media/image28.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12.xml"/><Relationship Id="rId5" Type="http://schemas.openxmlformats.org/officeDocument/2006/relationships/image" Target="../media/image28.jpeg"/><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13.xml"/><Relationship Id="rId5" Type="http://schemas.openxmlformats.org/officeDocument/2006/relationships/image" Target="../media/image28.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14.xml"/><Relationship Id="rId5" Type="http://schemas.openxmlformats.org/officeDocument/2006/relationships/image" Target="../media/image28.jpeg"/><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15.xml"/><Relationship Id="rId5" Type="http://schemas.openxmlformats.org/officeDocument/2006/relationships/image" Target="../media/image28.jpeg"/><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16.xml"/><Relationship Id="rId5" Type="http://schemas.openxmlformats.org/officeDocument/2006/relationships/image" Target="../media/image26.jpeg"/><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34.sv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6.svg"/><Relationship Id="rId4" Type="http://schemas.openxmlformats.org/officeDocument/2006/relationships/image" Target="../media/image35.sv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9.svg"/><Relationship Id="rId4" Type="http://schemas.openxmlformats.org/officeDocument/2006/relationships/image" Target="../media/image38.sv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1.svg"/></Relationships>
</file>

<file path=ppt/slides/_rels/slide3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33.xml"/><Relationship Id="rId1" Type="http://schemas.openxmlformats.org/officeDocument/2006/relationships/slideLayout" Target="../slideLayouts/slideLayout8.xml"/><Relationship Id="rId5" Type="http://schemas.openxmlformats.org/officeDocument/2006/relationships/image" Target="../media/image41.sv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34.xml"/><Relationship Id="rId1" Type="http://schemas.openxmlformats.org/officeDocument/2006/relationships/slideLayout" Target="../slideLayouts/slideLayout8.xml"/><Relationship Id="rId5" Type="http://schemas.openxmlformats.org/officeDocument/2006/relationships/image" Target="../media/image45.sv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36.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notesSlide" Target="../notesSlides/notesSlide36.xml"/><Relationship Id="rId1" Type="http://schemas.openxmlformats.org/officeDocument/2006/relationships/slideLayout" Target="../slideLayouts/slideLayout9.xml"/><Relationship Id="rId5" Type="http://schemas.openxmlformats.org/officeDocument/2006/relationships/image" Target="../media/image51.sv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53.png"/><Relationship Id="rId5" Type="http://schemas.openxmlformats.org/officeDocument/2006/relationships/image" Target="../media/image56.svg"/><Relationship Id="rId4" Type="http://schemas.openxmlformats.org/officeDocument/2006/relationships/image" Target="../media/image55.svg"/></Relationships>
</file>

<file path=ppt/slides/_rels/slide39.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notesSlide" Target="../notesSlides/notesSlide39.xml"/><Relationship Id="rId1" Type="http://schemas.openxmlformats.org/officeDocument/2006/relationships/slideLayout" Target="../slideLayouts/slideLayout10.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svg"/></Relationships>
</file>

<file path=ppt/slides/_rels/slide40.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63.svg"/><Relationship Id="rId2" Type="http://schemas.openxmlformats.org/officeDocument/2006/relationships/notesSlide" Target="../notesSlides/notesSlide40.xml"/><Relationship Id="rId1" Type="http://schemas.openxmlformats.org/officeDocument/2006/relationships/slideLayout" Target="../slideLayouts/slideLayout11.xml"/><Relationship Id="rId6" Type="http://schemas.openxmlformats.org/officeDocument/2006/relationships/image" Target="../media/image62.svg"/><Relationship Id="rId5" Type="http://schemas.openxmlformats.org/officeDocument/2006/relationships/chart" Target="../charts/chart1.xml"/><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11.xml"/><Relationship Id="rId5" Type="http://schemas.openxmlformats.org/officeDocument/2006/relationships/image" Target="../media/image65.svg"/><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chart" Target="../charts/chart2.xml"/><Relationship Id="rId2" Type="http://schemas.openxmlformats.org/officeDocument/2006/relationships/notesSlide" Target="../notesSlides/notesSlide42.xml"/><Relationship Id="rId1" Type="http://schemas.openxmlformats.org/officeDocument/2006/relationships/slideLayout" Target="../slideLayouts/slideLayout11.xml"/><Relationship Id="rId6" Type="http://schemas.openxmlformats.org/officeDocument/2006/relationships/image" Target="../media/image63.svg"/><Relationship Id="rId5" Type="http://schemas.openxmlformats.org/officeDocument/2006/relationships/image" Target="../media/image62.svg"/><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68.svg"/><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xml"/><Relationship Id="rId1" Type="http://schemas.openxmlformats.org/officeDocument/2006/relationships/tags" Target="../tags/tag19.xml"/><Relationship Id="rId4" Type="http://schemas.openxmlformats.org/officeDocument/2006/relationships/image" Target="../media/image16.png"/></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B604E-88C6-6FD6-EC0B-19B0316CAC56}"/>
              </a:ext>
            </a:extLst>
          </p:cNvPr>
          <p:cNvSpPr>
            <a:spLocks noGrp="1"/>
          </p:cNvSpPr>
          <p:nvPr>
            <p:ph type="ctrTitle"/>
          </p:nvPr>
        </p:nvSpPr>
        <p:spPr>
          <a:xfrm>
            <a:off x="1459653" y="2148840"/>
            <a:ext cx="10207413" cy="1263925"/>
          </a:xfrm>
        </p:spPr>
        <p:txBody>
          <a:bodyPr/>
          <a:lstStyle/>
          <a:p>
            <a:br>
              <a:rPr lang="en-US" sz="4400" b="1" noProof="0"/>
            </a:br>
            <a:br>
              <a:rPr lang="en-US" sz="4400" b="1" noProof="0"/>
            </a:br>
            <a:br>
              <a:rPr lang="en-US" sz="4400" b="1" noProof="0"/>
            </a:br>
            <a:br>
              <a:rPr lang="en-US" sz="4400" b="1" noProof="0"/>
            </a:br>
            <a:br>
              <a:rPr lang="en-US" sz="4400" b="1" noProof="0"/>
            </a:br>
            <a:br>
              <a:rPr lang="en-US" sz="4400" b="1" noProof="0"/>
            </a:br>
            <a:r>
              <a:rPr lang="en-US" sz="4400" b="1" noProof="0"/>
              <a:t>YEZTUGO</a:t>
            </a:r>
            <a:r>
              <a:rPr lang="en-US" sz="4400" baseline="30000" noProof="0"/>
              <a:t>® </a:t>
            </a:r>
            <a:r>
              <a:rPr lang="en-US" sz="4400" noProof="0"/>
              <a:t>(lenacapavir) </a:t>
            </a:r>
            <a:br>
              <a:rPr lang="en-US" sz="4400" noProof="0"/>
            </a:br>
            <a:r>
              <a:rPr lang="en-US" sz="4400" noProof="0"/>
              <a:t>for HIV-1 PrEP</a:t>
            </a:r>
          </a:p>
        </p:txBody>
      </p:sp>
      <p:sp>
        <p:nvSpPr>
          <p:cNvPr id="3" name="Subtitle 2">
            <a:extLst>
              <a:ext uri="{FF2B5EF4-FFF2-40B4-BE49-F238E27FC236}">
                <a16:creationId xmlns:a16="http://schemas.microsoft.com/office/drawing/2014/main" id="{A81982C4-0D11-8945-98A7-503941C3C6A8}"/>
              </a:ext>
            </a:extLst>
          </p:cNvPr>
          <p:cNvSpPr>
            <a:spLocks noGrp="1"/>
          </p:cNvSpPr>
          <p:nvPr>
            <p:ph type="subTitle" idx="1"/>
          </p:nvPr>
        </p:nvSpPr>
        <p:spPr>
          <a:xfrm>
            <a:off x="1366520" y="3733800"/>
            <a:ext cx="10080000" cy="1524000"/>
          </a:xfrm>
        </p:spPr>
        <p:txBody>
          <a:bodyPr>
            <a:normAutofit/>
          </a:bodyPr>
          <a:lstStyle/>
          <a:p>
            <a:endParaRPr lang="en-US"/>
          </a:p>
          <a:p>
            <a:endParaRPr lang="en-US" noProof="0"/>
          </a:p>
          <a:p>
            <a:r>
              <a:rPr lang="en-US" noProof="0"/>
              <a:t>Navigating the US Prescribing Information</a:t>
            </a:r>
          </a:p>
        </p:txBody>
      </p:sp>
    </p:spTree>
    <p:extLst>
      <p:ext uri="{BB962C8B-B14F-4D97-AF65-F5344CB8AC3E}">
        <p14:creationId xmlns:p14="http://schemas.microsoft.com/office/powerpoint/2010/main" val="2405744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01C7B-3E57-5071-8A0C-DD56627935DD}"/>
              </a:ext>
            </a:extLst>
          </p:cNvPr>
          <p:cNvSpPr>
            <a:spLocks noGrp="1"/>
          </p:cNvSpPr>
          <p:nvPr>
            <p:ph type="title"/>
          </p:nvPr>
        </p:nvSpPr>
        <p:spPr/>
        <p:txBody>
          <a:bodyPr/>
          <a:lstStyle/>
          <a:p>
            <a:r>
              <a:rPr lang="en-US" sz="2800" b="1" noProof="0"/>
              <a:t>Disclaimers</a:t>
            </a:r>
            <a:endParaRPr lang="en-US" noProof="0"/>
          </a:p>
        </p:txBody>
      </p:sp>
      <p:sp>
        <p:nvSpPr>
          <p:cNvPr id="3" name="Text Placeholder 2">
            <a:extLst>
              <a:ext uri="{FF2B5EF4-FFF2-40B4-BE49-F238E27FC236}">
                <a16:creationId xmlns:a16="http://schemas.microsoft.com/office/drawing/2014/main" id="{E28FA931-2527-85FB-C639-210B2B0ED298}"/>
              </a:ext>
            </a:extLst>
          </p:cNvPr>
          <p:cNvSpPr>
            <a:spLocks noGrp="1"/>
          </p:cNvSpPr>
          <p:nvPr>
            <p:ph type="body" sz="quarter" idx="12"/>
          </p:nvPr>
        </p:nvSpPr>
        <p:spPr/>
        <p:txBody>
          <a:bodyPr/>
          <a:lstStyle/>
          <a:p>
            <a:endParaRPr lang="en-US" noProof="0"/>
          </a:p>
        </p:txBody>
      </p:sp>
      <p:sp>
        <p:nvSpPr>
          <p:cNvPr id="4" name="Content Placeholder 2">
            <a:extLst>
              <a:ext uri="{FF2B5EF4-FFF2-40B4-BE49-F238E27FC236}">
                <a16:creationId xmlns:a16="http://schemas.microsoft.com/office/drawing/2014/main" id="{400D4AE5-3A40-8CFC-55D2-145FE94E9353}"/>
              </a:ext>
            </a:extLst>
          </p:cNvPr>
          <p:cNvSpPr txBox="1">
            <a:spLocks/>
          </p:cNvSpPr>
          <p:nvPr/>
        </p:nvSpPr>
        <p:spPr>
          <a:xfrm>
            <a:off x="1381691" y="1341438"/>
            <a:ext cx="10249023" cy="35752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0" hangingPunct="0">
              <a:lnSpc>
                <a:spcPct val="105000"/>
              </a:lnSpc>
              <a:spcBef>
                <a:spcPct val="20000"/>
              </a:spcBef>
              <a:spcAft>
                <a:spcPts val="1800"/>
              </a:spcAft>
              <a:buFont typeface="Wingdings" panose="05000000000000000000" pitchFamily="2" charset="2"/>
              <a:buNone/>
              <a:tabLst>
                <a:tab pos="538873" algn="l"/>
              </a:tabLst>
              <a:defRPr/>
            </a:pPr>
            <a:r>
              <a:rPr lang="en-US" sz="2000" b="1" noProof="0">
                <a:solidFill>
                  <a:prstClr val="black"/>
                </a:solidFill>
              </a:rPr>
              <a:t>This non-promotional, proactive deck is intended to be used by Gilead Medical Affairs as educational material only. </a:t>
            </a:r>
          </a:p>
          <a:p>
            <a:pPr marL="0" indent="0" algn="ctr" eaLnBrk="0" hangingPunct="0">
              <a:lnSpc>
                <a:spcPct val="105000"/>
              </a:lnSpc>
              <a:spcBef>
                <a:spcPct val="20000"/>
              </a:spcBef>
              <a:spcAft>
                <a:spcPts val="1800"/>
              </a:spcAft>
              <a:buFont typeface="Wingdings" panose="05000000000000000000" pitchFamily="2" charset="2"/>
              <a:buNone/>
              <a:tabLst>
                <a:tab pos="538873" algn="l"/>
              </a:tabLst>
              <a:defRPr/>
            </a:pPr>
            <a:r>
              <a:rPr lang="en-US" sz="2000" b="1" noProof="0">
                <a:solidFill>
                  <a:prstClr val="black"/>
                </a:solidFill>
              </a:rPr>
              <a:t>This deck should only be presented by a Gilead employee, not a third-party speaker. </a:t>
            </a:r>
          </a:p>
          <a:p>
            <a:pPr marL="0" indent="0" algn="ctr">
              <a:spcAft>
                <a:spcPts val="1800"/>
              </a:spcAft>
              <a:buFont typeface="Arial" panose="020B0604020202020204" pitchFamily="34" charset="0"/>
              <a:buNone/>
            </a:pPr>
            <a:r>
              <a:rPr lang="en-US" sz="2000" b="1" noProof="0"/>
              <a:t>These slides provide only a summary and select sections of the FDA-approved YEZTUGO</a:t>
            </a:r>
            <a:r>
              <a:rPr lang="en-US" sz="2000" b="1" baseline="30000" noProof="0"/>
              <a:t>®</a:t>
            </a:r>
            <a:r>
              <a:rPr lang="en-US" sz="2000" b="1" noProof="0"/>
              <a:t> US Prescribing Information.</a:t>
            </a:r>
            <a:endParaRPr lang="en-US" sz="2000" b="1" noProof="0">
              <a:cs typeface="Arial"/>
            </a:endParaRPr>
          </a:p>
          <a:p>
            <a:pPr marL="0" indent="0" algn="ctr">
              <a:spcAft>
                <a:spcPts val="1800"/>
              </a:spcAft>
              <a:buNone/>
            </a:pPr>
            <a:r>
              <a:rPr lang="en-US" sz="2000" b="1" noProof="0"/>
              <a:t>Please see full Prescribing Information for YEZTUGO, including Boxed Warning, available at Gilead.com.</a:t>
            </a:r>
            <a:endParaRPr lang="en-US" sz="2000" b="1" noProof="0">
              <a:cs typeface="Arial"/>
            </a:endParaRPr>
          </a:p>
          <a:p>
            <a:pPr marL="0" indent="0">
              <a:spcAft>
                <a:spcPts val="1800"/>
              </a:spcAft>
              <a:buFont typeface="Arial" panose="020B0604020202020204" pitchFamily="34" charset="0"/>
              <a:buNone/>
            </a:pPr>
            <a:endParaRPr lang="en-US" b="1" noProof="0">
              <a:cs typeface="Arial"/>
            </a:endParaRPr>
          </a:p>
        </p:txBody>
      </p:sp>
    </p:spTree>
    <p:extLst>
      <p:ext uri="{BB962C8B-B14F-4D97-AF65-F5344CB8AC3E}">
        <p14:creationId xmlns:p14="http://schemas.microsoft.com/office/powerpoint/2010/main" val="1257268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5CFCD-2233-2C0D-CF32-9D7DC8333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8884B3-7D99-0DB4-A32D-1E000ED137A7}"/>
              </a:ext>
            </a:extLst>
          </p:cNvPr>
          <p:cNvSpPr>
            <a:spLocks noGrp="1"/>
          </p:cNvSpPr>
          <p:nvPr>
            <p:ph type="title"/>
          </p:nvPr>
        </p:nvSpPr>
        <p:spPr/>
        <p:txBody>
          <a:bodyPr/>
          <a:lstStyle/>
          <a:p>
            <a:r>
              <a:rPr lang="en-US" sz="2800" b="1" noProof="0"/>
              <a:t>Boxed Warning</a:t>
            </a:r>
            <a:endParaRPr lang="en-US" noProof="0"/>
          </a:p>
        </p:txBody>
      </p:sp>
      <p:sp>
        <p:nvSpPr>
          <p:cNvPr id="3" name="Text Placeholder 2">
            <a:extLst>
              <a:ext uri="{FF2B5EF4-FFF2-40B4-BE49-F238E27FC236}">
                <a16:creationId xmlns:a16="http://schemas.microsoft.com/office/drawing/2014/main" id="{89032B23-4DA8-6247-13B5-73829936AFEE}"/>
              </a:ext>
            </a:extLst>
          </p:cNvPr>
          <p:cNvSpPr>
            <a:spLocks noGrp="1"/>
          </p:cNvSpPr>
          <p:nvPr>
            <p:ph type="body" sz="quarter" idx="12"/>
          </p:nvPr>
        </p:nvSpPr>
        <p:spPr/>
        <p:txBody>
          <a:bodyPr/>
          <a:lstStyle/>
          <a:p>
            <a:endParaRPr lang="en-US" noProof="0"/>
          </a:p>
        </p:txBody>
      </p:sp>
      <p:sp>
        <p:nvSpPr>
          <p:cNvPr id="4" name="Content Placeholder 2">
            <a:extLst>
              <a:ext uri="{FF2B5EF4-FFF2-40B4-BE49-F238E27FC236}">
                <a16:creationId xmlns:a16="http://schemas.microsoft.com/office/drawing/2014/main" id="{97F6C21A-F245-A7F2-0855-773FDD0F8134}"/>
              </a:ext>
            </a:extLst>
          </p:cNvPr>
          <p:cNvSpPr txBox="1">
            <a:spLocks/>
          </p:cNvSpPr>
          <p:nvPr/>
        </p:nvSpPr>
        <p:spPr>
          <a:xfrm>
            <a:off x="1381691" y="1341438"/>
            <a:ext cx="10377690" cy="3749342"/>
          </a:xfrm>
          <a:prstGeom prst="rect">
            <a:avLst/>
          </a:prstGeom>
          <a:ln>
            <a:solidFill>
              <a:schemeClr val="tx1"/>
            </a:solidFill>
          </a:ln>
        </p:spPr>
        <p:txBody>
          <a:bodyPr vert="horz" wrap="square" lIns="72000" tIns="72000" rIns="72000" bIns="72000" rtlCol="0" anchor="t">
            <a:spAutoFit/>
          </a:bodyPr>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0" hangingPunct="0">
              <a:lnSpc>
                <a:spcPct val="105000"/>
              </a:lnSpc>
              <a:spcBef>
                <a:spcPct val="20000"/>
              </a:spcBef>
              <a:spcAft>
                <a:spcPts val="1800"/>
              </a:spcAft>
              <a:buFont typeface="Wingdings" panose="05000000000000000000" pitchFamily="2" charset="2"/>
              <a:buNone/>
              <a:tabLst>
                <a:tab pos="538873" algn="l"/>
              </a:tabLst>
              <a:defRPr/>
            </a:pPr>
            <a:r>
              <a:rPr lang="en-US" sz="2000" b="1" noProof="0">
                <a:solidFill>
                  <a:prstClr val="black"/>
                </a:solidFill>
              </a:rPr>
              <a:t>WARNING: RISK OF DRUG RESISTANCE WITH USE OF YEZTUGO FOR </a:t>
            </a:r>
            <a:br>
              <a:rPr lang="en-US" sz="2000" b="1" noProof="0">
                <a:solidFill>
                  <a:prstClr val="black"/>
                </a:solidFill>
              </a:rPr>
            </a:br>
            <a:r>
              <a:rPr lang="en-US" sz="2000" b="1" noProof="0">
                <a:solidFill>
                  <a:prstClr val="black"/>
                </a:solidFill>
              </a:rPr>
              <a:t>HIV-1 </a:t>
            </a:r>
            <a:r>
              <a:rPr lang="en-US" sz="2000" b="1" noProof="0" err="1">
                <a:solidFill>
                  <a:prstClr val="black"/>
                </a:solidFill>
              </a:rPr>
              <a:t>PrEP</a:t>
            </a:r>
            <a:r>
              <a:rPr lang="en-US" sz="2000" b="1" noProof="0">
                <a:solidFill>
                  <a:prstClr val="black"/>
                </a:solidFill>
              </a:rPr>
              <a:t> IN UNDIAGNOSED HIV-1 INFECTION</a:t>
            </a:r>
          </a:p>
          <a:p>
            <a:pPr marL="0" indent="0" algn="ctr" eaLnBrk="0" hangingPunct="0">
              <a:lnSpc>
                <a:spcPct val="105000"/>
              </a:lnSpc>
              <a:spcBef>
                <a:spcPct val="20000"/>
              </a:spcBef>
              <a:buFont typeface="Wingdings" panose="05000000000000000000" pitchFamily="2" charset="2"/>
              <a:buNone/>
              <a:tabLst>
                <a:tab pos="538873" algn="l"/>
              </a:tabLst>
              <a:defRPr/>
            </a:pPr>
            <a:r>
              <a:rPr lang="en-US" sz="2000" b="1" noProof="0">
                <a:solidFill>
                  <a:prstClr val="black"/>
                </a:solidFill>
              </a:rPr>
              <a:t>Individuals must be tested for HIV-1 infection prior to initiating YEZTUGO, and with each subsequent injection of YEZTUGO, using a test approved or cleared by the FDA for the diagnosis of acute or primary HIV-1 infection. Drug-resistant HIV-1 variants have been identified with use of YEZTUGO by individuals with undiagnosed HIV-1 infection. Do not initiate YEZTUGO unless negative infection status is confirmed. Individuals who acquire HIV-1 while receiving YEZTUGO must transition to a complete HIV-1 treatment regimen. </a:t>
            </a:r>
          </a:p>
          <a:p>
            <a:pPr marL="0" indent="0" algn="ctr" eaLnBrk="0" hangingPunct="0">
              <a:lnSpc>
                <a:spcPct val="105000"/>
              </a:lnSpc>
              <a:spcBef>
                <a:spcPct val="20000"/>
              </a:spcBef>
              <a:spcAft>
                <a:spcPts val="1800"/>
              </a:spcAft>
              <a:buFont typeface="Wingdings" panose="05000000000000000000" pitchFamily="2" charset="2"/>
              <a:buNone/>
              <a:tabLst>
                <a:tab pos="538873" algn="l"/>
              </a:tabLst>
              <a:defRPr/>
            </a:pPr>
            <a:r>
              <a:rPr lang="en-US" sz="1800" noProof="0">
                <a:solidFill>
                  <a:prstClr val="black"/>
                </a:solidFill>
              </a:rPr>
              <a:t>[see </a:t>
            </a:r>
            <a:r>
              <a:rPr lang="en-US" sz="1800" noProof="0">
                <a:solidFill>
                  <a:schemeClr val="tx2"/>
                </a:solidFill>
              </a:rPr>
              <a:t>Dosage and Administration (2.1)</a:t>
            </a:r>
            <a:r>
              <a:rPr lang="en-US" sz="1800" noProof="0">
                <a:solidFill>
                  <a:prstClr val="black"/>
                </a:solidFill>
              </a:rPr>
              <a:t>, </a:t>
            </a:r>
            <a:r>
              <a:rPr lang="en-US" sz="1800" noProof="0">
                <a:solidFill>
                  <a:schemeClr val="tx2"/>
                </a:solidFill>
              </a:rPr>
              <a:t>Contraindications (4)</a:t>
            </a:r>
            <a:r>
              <a:rPr lang="en-US" sz="1800" noProof="0">
                <a:solidFill>
                  <a:prstClr val="black"/>
                </a:solidFill>
              </a:rPr>
              <a:t> and </a:t>
            </a:r>
            <a:r>
              <a:rPr lang="en-US" sz="1800" noProof="0">
                <a:solidFill>
                  <a:schemeClr val="tx2"/>
                </a:solidFill>
              </a:rPr>
              <a:t>Warnings and Precautions (5.1, 5.2)</a:t>
            </a:r>
            <a:r>
              <a:rPr lang="en-US" sz="1800" noProof="0">
                <a:solidFill>
                  <a:prstClr val="black"/>
                </a:solidFill>
              </a:rPr>
              <a:t>]</a:t>
            </a:r>
            <a:endParaRPr lang="en-US" sz="2400" noProof="0">
              <a:cs typeface="Arial"/>
            </a:endParaRPr>
          </a:p>
        </p:txBody>
      </p:sp>
    </p:spTree>
    <p:extLst>
      <p:ext uri="{BB962C8B-B14F-4D97-AF65-F5344CB8AC3E}">
        <p14:creationId xmlns:p14="http://schemas.microsoft.com/office/powerpoint/2010/main" val="784391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B346C9C-C77A-722C-98E6-E7598486DF42}"/>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1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Indications and Usage</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pic>
        <p:nvPicPr>
          <p:cNvPr id="7" name="Picture Placeholder 6">
            <a:extLst>
              <a:ext uri="{FF2B5EF4-FFF2-40B4-BE49-F238E27FC236}">
                <a16:creationId xmlns:a16="http://schemas.microsoft.com/office/drawing/2014/main" id="{0F0C39CA-4750-719F-1FBD-BD4E43AC16DE}"/>
              </a:ext>
            </a:extLst>
          </p:cNvPr>
          <p:cNvPicPr>
            <a:picLocks noGrp="1" noChangeAspect="1"/>
          </p:cNvPicPr>
          <p:nvPr>
            <p:ph type="pic" sz="quarter" idx="11"/>
          </p:nvPr>
        </p:nvPicPr>
        <p:blipFill>
          <a:blip r:embed="rId3"/>
          <a:srcRect l="58" r="58"/>
          <a:stretch/>
        </p:blipFill>
        <p:spPr/>
      </p:pic>
      <p:sp>
        <p:nvSpPr>
          <p:cNvPr id="9" name="TextBox 14">
            <a:extLst>
              <a:ext uri="{FF2B5EF4-FFF2-40B4-BE49-F238E27FC236}">
                <a16:creationId xmlns:a16="http://schemas.microsoft.com/office/drawing/2014/main" id="{8F67EDE1-C17E-632D-0F11-BC4AA4803D87}"/>
              </a:ext>
            </a:extLst>
          </p:cNvPr>
          <p:cNvSpPr txBox="1">
            <a:spLocks noChangeArrowheads="1"/>
          </p:cNvSpPr>
          <p:nvPr/>
        </p:nvSpPr>
        <p:spPr bwMode="auto">
          <a:xfrm>
            <a:off x="3324224" y="1739866"/>
            <a:ext cx="8683353" cy="139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marL="0" indent="0">
              <a:buNone/>
            </a:pPr>
            <a:r>
              <a:rPr lang="en-US" sz="1600" noProof="0">
                <a:ea typeface="+mn-lt"/>
                <a:cs typeface="+mn-lt"/>
              </a:rPr>
              <a:t>YEZTUGO is </a:t>
            </a:r>
            <a:r>
              <a:rPr lang="en-US" sz="1600" b="1" noProof="0">
                <a:ea typeface="+mn-lt"/>
                <a:cs typeface="+mn-lt"/>
              </a:rPr>
              <a:t>indicated for PrEP</a:t>
            </a:r>
            <a:r>
              <a:rPr lang="en-US" sz="1600" noProof="0">
                <a:ea typeface="+mn-lt"/>
                <a:cs typeface="+mn-lt"/>
              </a:rPr>
              <a:t> to reduce the risk of sexually acquired HIV-1 in adults and adolescents weighing </a:t>
            </a:r>
            <a:r>
              <a:rPr kumimoji="0" lang="en-US" sz="1600" b="0" i="0" u="none" strike="noStrike" kern="1200" cap="none" spc="0" normalizeH="0" baseline="0" noProof="0">
                <a:ln>
                  <a:noFill/>
                </a:ln>
                <a:solidFill>
                  <a:prstClr val="black"/>
                </a:solidFill>
                <a:effectLst/>
                <a:uLnTx/>
                <a:uFillTx/>
                <a:ea typeface="Times New Roman" panose="02020603050405020304" pitchFamily="18" charset="0"/>
              </a:rPr>
              <a:t>≥</a:t>
            </a:r>
            <a:r>
              <a:rPr lang="en-US" sz="1600" noProof="0">
                <a:ea typeface="+mn-lt"/>
                <a:cs typeface="+mn-lt"/>
              </a:rPr>
              <a:t>35 kg who are at risk for HIV-1 acquisition.</a:t>
            </a:r>
          </a:p>
          <a:p>
            <a:pPr marL="0" indent="0">
              <a:buNone/>
            </a:pPr>
            <a:endParaRPr lang="en-US" sz="1600" noProof="0">
              <a:ea typeface="+mn-lt"/>
              <a:cs typeface="+mn-lt"/>
            </a:endParaRPr>
          </a:p>
          <a:p>
            <a:pPr marL="0" indent="0">
              <a:spcAft>
                <a:spcPts val="600"/>
              </a:spcAft>
              <a:buNone/>
            </a:pPr>
            <a:r>
              <a:rPr lang="en-US" sz="1600" noProof="0">
                <a:ea typeface="+mn-lt"/>
                <a:cs typeface="+mn-lt"/>
              </a:rPr>
              <a:t>Individuals must have a </a:t>
            </a:r>
            <a:r>
              <a:rPr lang="en-US" sz="1600" b="1" noProof="0">
                <a:ea typeface="+mn-lt"/>
                <a:cs typeface="+mn-lt"/>
              </a:rPr>
              <a:t>negative HIV-1 test result </a:t>
            </a:r>
            <a:r>
              <a:rPr lang="en-US" sz="1600" noProof="0">
                <a:ea typeface="+mn-lt"/>
                <a:cs typeface="+mn-lt"/>
              </a:rPr>
              <a:t>prior to initiating YEZTUGO.</a:t>
            </a:r>
          </a:p>
          <a:p>
            <a:pPr marL="0" indent="0">
              <a:buNone/>
            </a:pPr>
            <a:r>
              <a:rPr lang="en-US" sz="1400" noProof="0">
                <a:cs typeface="Arial"/>
              </a:rPr>
              <a:t>[see </a:t>
            </a:r>
            <a:r>
              <a:rPr lang="en-US" sz="1400" noProof="0">
                <a:solidFill>
                  <a:schemeClr val="tx2"/>
                </a:solidFill>
                <a:cs typeface="Arial"/>
              </a:rPr>
              <a:t>Dosage and Administration (2.1) </a:t>
            </a:r>
            <a:r>
              <a:rPr lang="en-US" sz="1400" noProof="0">
                <a:cs typeface="Arial"/>
              </a:rPr>
              <a:t>and </a:t>
            </a:r>
            <a:r>
              <a:rPr lang="en-US" sz="1400" noProof="0">
                <a:solidFill>
                  <a:schemeClr val="tx2"/>
                </a:solidFill>
                <a:cs typeface="Arial"/>
              </a:rPr>
              <a:t>Warnings and Precautions (5.1)</a:t>
            </a:r>
            <a:r>
              <a:rPr lang="en-US" sz="1400" noProof="0">
                <a:cs typeface="Arial"/>
              </a:rPr>
              <a:t>]</a:t>
            </a:r>
          </a:p>
        </p:txBody>
      </p:sp>
      <p:sp>
        <p:nvSpPr>
          <p:cNvPr id="10" name="Rectangle: Top Corners Rounded 9">
            <a:extLst>
              <a:ext uri="{FF2B5EF4-FFF2-40B4-BE49-F238E27FC236}">
                <a16:creationId xmlns:a16="http://schemas.microsoft.com/office/drawing/2014/main" id="{7D3EACD5-E2A7-1123-D874-F3ABF97BC237}"/>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FF779122-A093-8D81-73ED-2D27092135DD}"/>
              </a:ext>
            </a:extLst>
          </p:cNvPr>
          <p:cNvSpPr>
            <a:spLocks noGrp="1"/>
          </p:cNvSpPr>
          <p:nvPr>
            <p:ph type="title"/>
          </p:nvPr>
        </p:nvSpPr>
        <p:spPr>
          <a:xfrm>
            <a:off x="3352097" y="177891"/>
            <a:ext cx="8640000" cy="533205"/>
          </a:xfrm>
        </p:spPr>
        <p:txBody>
          <a:bodyPr/>
          <a:lstStyle/>
          <a:p>
            <a:r>
              <a:rPr lang="en-US" noProof="0"/>
              <a:t>1. Indications and Usage</a:t>
            </a:r>
          </a:p>
        </p:txBody>
      </p:sp>
      <p:sp>
        <p:nvSpPr>
          <p:cNvPr id="72" name="Text Placeholder 71">
            <a:extLst>
              <a:ext uri="{FF2B5EF4-FFF2-40B4-BE49-F238E27FC236}">
                <a16:creationId xmlns:a16="http://schemas.microsoft.com/office/drawing/2014/main" id="{AAEF4222-0CCA-7BE6-D765-B4985723579B}"/>
              </a:ext>
            </a:extLst>
          </p:cNvPr>
          <p:cNvSpPr>
            <a:spLocks noGrp="1"/>
          </p:cNvSpPr>
          <p:nvPr>
            <p:ph type="body" sz="quarter" idx="12"/>
          </p:nvPr>
        </p:nvSpPr>
        <p:spPr/>
        <p:txBody>
          <a:bodyPr/>
          <a:lstStyle/>
          <a:p>
            <a:endParaRPr lang="en-US" noProof="0"/>
          </a:p>
        </p:txBody>
      </p:sp>
      <p:grpSp>
        <p:nvGrpSpPr>
          <p:cNvPr id="14" name="Highlight Guides [HIDE]" hidden="1">
            <a:extLst>
              <a:ext uri="{FF2B5EF4-FFF2-40B4-BE49-F238E27FC236}">
                <a16:creationId xmlns:a16="http://schemas.microsoft.com/office/drawing/2014/main" id="{E11F37B6-70A2-905D-942B-8ADA9F81C39E}"/>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5" name="Highlight BG">
              <a:extLst>
                <a:ext uri="{FF2B5EF4-FFF2-40B4-BE49-F238E27FC236}">
                  <a16:creationId xmlns:a16="http://schemas.microsoft.com/office/drawing/2014/main" id="{2E7BEF34-0108-A738-FE15-B5C488135BA9}"/>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6" name="Straight Connector 15">
              <a:extLst>
                <a:ext uri="{FF2B5EF4-FFF2-40B4-BE49-F238E27FC236}">
                  <a16:creationId xmlns:a16="http://schemas.microsoft.com/office/drawing/2014/main" id="{2DEDD2EE-B699-F27C-F332-13EEA1F31C2C}"/>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BD388F8E-ECAB-F4D9-E8D1-3536717531C2}"/>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6B766A91-A5ED-3F7A-8FF5-F28C536A2E99}"/>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FE54157A-E356-53E0-4CD7-57C6C27D0712}"/>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8D67229-4BA4-90F4-B470-0BD2E2C2FBF8}"/>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0DE9F35-1430-9794-F20C-CA04ACF104A8}"/>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1AD45B8B-CA2C-5D64-33E7-794928AB4B28}"/>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1179EC0-96B5-A126-E2CE-501982FCCB88}"/>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50A01A88-26AC-D6AB-02F6-48E5565E50C2}"/>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B7926EB-A7D4-1C8D-BC32-3EAE317C11F8}"/>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D411812D-211D-BB4A-915F-9188B2727648}"/>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903C9921-1BB2-F6AD-A089-CE5524132356}"/>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12E30CF-1F5F-0206-4E9F-38AC89ECEE4D}"/>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C657F390-556E-70A0-BB01-C1C22A497742}"/>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D45B4C8E-3BFA-5355-CC52-A1CC0FC3DFB7}"/>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D6A729EB-E643-0D0B-9DF6-685915370CF9}"/>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6096843E-7238-BC90-2832-5B4EF24157FB}"/>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BA72D95C-2B6C-1274-341C-B896E8EEDAB7}"/>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EEEE9B81-68C1-12CB-9017-C4F294455394}"/>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D4C6526-05D9-714B-447D-8A91718F9588}"/>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D6779261-D5C4-C277-2AF8-081A51137852}"/>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04B4CCDB-4C18-8F5B-DE36-DE227626596E}"/>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36975E01-6D9F-F6F7-E937-93BBCAF8B398}"/>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F0B09D6F-7023-A57C-56EB-EEFB17CFE49B}"/>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BAAC7F2D-B1F7-D174-DF07-AB1E3CC60CD0}"/>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17EE62C-6CB0-F4B3-4AC6-837C562B8B02}"/>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AF06AD02-A708-A79A-8B63-EEE899B1CBF3}"/>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C6D7B6A1-7570-9526-E03D-599C15EB8494}"/>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A853DC95-1D70-67E7-F1B4-5AA804CC8EA6}"/>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6D8B2518-E784-4CAD-2B31-CA97DC82BAE4}"/>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47C55408-D0DA-EDB9-732A-D54671361A81}"/>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0809424D-F9F8-9EFE-DD18-970D4DA11047}"/>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94CF8B57-7F6D-4DBB-B5B4-B4C1D7F910AD}"/>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9E52F970-E700-037E-4E6A-7ADD85C840C2}"/>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DAB6758D-4A04-4350-AD1B-9E6705ED0FE6}"/>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24998D94-F86B-690A-992C-79A525D67A56}"/>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FE8FB720-AA61-C229-3122-E152D7595988}"/>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0877DFCE-EBFB-D42D-1542-7AFB2278F065}"/>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B76764D8-0432-3B1D-BB38-A23665FE5508}"/>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91B77551-AD9C-D1F5-1317-23628D535F65}"/>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39" name="Graphic 38">
            <a:extLst>
              <a:ext uri="{FF2B5EF4-FFF2-40B4-BE49-F238E27FC236}">
                <a16:creationId xmlns:a16="http://schemas.microsoft.com/office/drawing/2014/main" id="{05FA62DB-07C8-623C-E65A-76E81A4486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31240" y="1293889"/>
            <a:ext cx="432000" cy="432000"/>
          </a:xfrm>
          <a:prstGeom prst="rect">
            <a:avLst/>
          </a:prstGeom>
        </p:spPr>
      </p:pic>
      <p:sp>
        <p:nvSpPr>
          <p:cNvPr id="69" name="!!Highlight">
            <a:extLst>
              <a:ext uri="{FF2B5EF4-FFF2-40B4-BE49-F238E27FC236}">
                <a16:creationId xmlns:a16="http://schemas.microsoft.com/office/drawing/2014/main" id="{1E3BDFEB-D99E-D7D2-E450-D13AE67A0637}"/>
              </a:ext>
            </a:extLst>
          </p:cNvPr>
          <p:cNvSpPr/>
          <p:nvPr/>
        </p:nvSpPr>
        <p:spPr>
          <a:xfrm>
            <a:off x="943197" y="2282916"/>
            <a:ext cx="2263388" cy="1230761"/>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30559"/>
              <a:gd name="connsiteY0" fmla="*/ 176857 h 2032979"/>
              <a:gd name="connsiteX1" fmla="*/ 2487009 w 2530559"/>
              <a:gd name="connsiteY1" fmla="*/ 0 h 2032979"/>
              <a:gd name="connsiteX2" fmla="*/ 2530559 w 2530559"/>
              <a:gd name="connsiteY2" fmla="*/ 1261415 h 2032979"/>
              <a:gd name="connsiteX3" fmla="*/ 114450 w 2530559"/>
              <a:gd name="connsiteY3" fmla="*/ 2032979 h 2032979"/>
              <a:gd name="connsiteX4" fmla="*/ 0 w 2530559"/>
              <a:gd name="connsiteY4" fmla="*/ 176857 h 2032979"/>
              <a:gd name="connsiteX0" fmla="*/ 0 w 2530559"/>
              <a:gd name="connsiteY0" fmla="*/ 355920 h 2212042"/>
              <a:gd name="connsiteX1" fmla="*/ 2477943 w 2530559"/>
              <a:gd name="connsiteY1" fmla="*/ 0 h 2212042"/>
              <a:gd name="connsiteX2" fmla="*/ 2530559 w 2530559"/>
              <a:gd name="connsiteY2" fmla="*/ 1440478 h 2212042"/>
              <a:gd name="connsiteX3" fmla="*/ 114450 w 2530559"/>
              <a:gd name="connsiteY3" fmla="*/ 2212042 h 2212042"/>
              <a:gd name="connsiteX4" fmla="*/ 0 w 2530559"/>
              <a:gd name="connsiteY4" fmla="*/ 355920 h 2212042"/>
              <a:gd name="connsiteX0" fmla="*/ 0 w 2530559"/>
              <a:gd name="connsiteY0" fmla="*/ 374053 h 2230175"/>
              <a:gd name="connsiteX1" fmla="*/ 2480209 w 2530559"/>
              <a:gd name="connsiteY1" fmla="*/ 0 h 2230175"/>
              <a:gd name="connsiteX2" fmla="*/ 2530559 w 2530559"/>
              <a:gd name="connsiteY2" fmla="*/ 1458611 h 2230175"/>
              <a:gd name="connsiteX3" fmla="*/ 114450 w 2530559"/>
              <a:gd name="connsiteY3" fmla="*/ 2230175 h 2230175"/>
              <a:gd name="connsiteX4" fmla="*/ 0 w 2530559"/>
              <a:gd name="connsiteY4" fmla="*/ 374053 h 2230175"/>
              <a:gd name="connsiteX0" fmla="*/ 0 w 2544159"/>
              <a:gd name="connsiteY0" fmla="*/ 374053 h 2230175"/>
              <a:gd name="connsiteX1" fmla="*/ 2480209 w 2544159"/>
              <a:gd name="connsiteY1" fmla="*/ 0 h 2230175"/>
              <a:gd name="connsiteX2" fmla="*/ 2544159 w 2544159"/>
              <a:gd name="connsiteY2" fmla="*/ 1621808 h 2230175"/>
              <a:gd name="connsiteX3" fmla="*/ 114450 w 2544159"/>
              <a:gd name="connsiteY3" fmla="*/ 2230175 h 2230175"/>
              <a:gd name="connsiteX4" fmla="*/ 0 w 2544159"/>
              <a:gd name="connsiteY4" fmla="*/ 374053 h 2230175"/>
              <a:gd name="connsiteX0" fmla="*/ 0 w 2541892"/>
              <a:gd name="connsiteY0" fmla="*/ 374053 h 2230175"/>
              <a:gd name="connsiteX1" fmla="*/ 2480209 w 2541892"/>
              <a:gd name="connsiteY1" fmla="*/ 0 h 2230175"/>
              <a:gd name="connsiteX2" fmla="*/ 2541892 w 2541892"/>
              <a:gd name="connsiteY2" fmla="*/ 1605942 h 2230175"/>
              <a:gd name="connsiteX3" fmla="*/ 114450 w 2541892"/>
              <a:gd name="connsiteY3" fmla="*/ 2230175 h 2230175"/>
              <a:gd name="connsiteX4" fmla="*/ 0 w 2541892"/>
              <a:gd name="connsiteY4" fmla="*/ 374053 h 2230175"/>
              <a:gd name="connsiteX0" fmla="*/ 0 w 2539626"/>
              <a:gd name="connsiteY0" fmla="*/ 374053 h 2230175"/>
              <a:gd name="connsiteX1" fmla="*/ 2480209 w 2539626"/>
              <a:gd name="connsiteY1" fmla="*/ 0 h 2230175"/>
              <a:gd name="connsiteX2" fmla="*/ 2539626 w 2539626"/>
              <a:gd name="connsiteY2" fmla="*/ 1594608 h 2230175"/>
              <a:gd name="connsiteX3" fmla="*/ 114450 w 2539626"/>
              <a:gd name="connsiteY3" fmla="*/ 2230175 h 2230175"/>
              <a:gd name="connsiteX4" fmla="*/ 0 w 2539626"/>
              <a:gd name="connsiteY4" fmla="*/ 374053 h 2230175"/>
              <a:gd name="connsiteX0" fmla="*/ 0 w 2539626"/>
              <a:gd name="connsiteY0" fmla="*/ 374053 h 2218842"/>
              <a:gd name="connsiteX1" fmla="*/ 2480209 w 2539626"/>
              <a:gd name="connsiteY1" fmla="*/ 0 h 2218842"/>
              <a:gd name="connsiteX2" fmla="*/ 2539626 w 2539626"/>
              <a:gd name="connsiteY2" fmla="*/ 1594608 h 2218842"/>
              <a:gd name="connsiteX3" fmla="*/ 109918 w 2539626"/>
              <a:gd name="connsiteY3" fmla="*/ 2218842 h 2218842"/>
              <a:gd name="connsiteX4" fmla="*/ 0 w 2539626"/>
              <a:gd name="connsiteY4" fmla="*/ 374053 h 2218842"/>
              <a:gd name="connsiteX0" fmla="*/ 0 w 2500527"/>
              <a:gd name="connsiteY0" fmla="*/ 368954 h 2218842"/>
              <a:gd name="connsiteX1" fmla="*/ 2441110 w 2500527"/>
              <a:gd name="connsiteY1" fmla="*/ 0 h 2218842"/>
              <a:gd name="connsiteX2" fmla="*/ 2500527 w 2500527"/>
              <a:gd name="connsiteY2" fmla="*/ 1594608 h 2218842"/>
              <a:gd name="connsiteX3" fmla="*/ 70819 w 2500527"/>
              <a:gd name="connsiteY3" fmla="*/ 2218842 h 2218842"/>
              <a:gd name="connsiteX4" fmla="*/ 0 w 2500527"/>
              <a:gd name="connsiteY4" fmla="*/ 368954 h 2218842"/>
              <a:gd name="connsiteX0" fmla="*/ 0 w 2500527"/>
              <a:gd name="connsiteY0" fmla="*/ 368954 h 2213743"/>
              <a:gd name="connsiteX1" fmla="*/ 2441110 w 2500527"/>
              <a:gd name="connsiteY1" fmla="*/ 0 h 2213743"/>
              <a:gd name="connsiteX2" fmla="*/ 2500527 w 2500527"/>
              <a:gd name="connsiteY2" fmla="*/ 1594608 h 2213743"/>
              <a:gd name="connsiteX3" fmla="*/ 106519 w 2500527"/>
              <a:gd name="connsiteY3" fmla="*/ 2213743 h 2213743"/>
              <a:gd name="connsiteX4" fmla="*/ 0 w 2500527"/>
              <a:gd name="connsiteY4" fmla="*/ 368954 h 2213743"/>
              <a:gd name="connsiteX0" fmla="*/ 0 w 2529426"/>
              <a:gd name="connsiteY0" fmla="*/ 368954 h 2213743"/>
              <a:gd name="connsiteX1" fmla="*/ 2441110 w 2529426"/>
              <a:gd name="connsiteY1" fmla="*/ 0 h 2213743"/>
              <a:gd name="connsiteX2" fmla="*/ 2529426 w 2529426"/>
              <a:gd name="connsiteY2" fmla="*/ 1594608 h 2213743"/>
              <a:gd name="connsiteX3" fmla="*/ 106519 w 2529426"/>
              <a:gd name="connsiteY3" fmla="*/ 2213743 h 2213743"/>
              <a:gd name="connsiteX4" fmla="*/ 0 w 2529426"/>
              <a:gd name="connsiteY4" fmla="*/ 368954 h 2213743"/>
              <a:gd name="connsiteX0" fmla="*/ 0 w 2529426"/>
              <a:gd name="connsiteY0" fmla="*/ 385954 h 2230743"/>
              <a:gd name="connsiteX1" fmla="*/ 2481910 w 2529426"/>
              <a:gd name="connsiteY1" fmla="*/ 0 h 2230743"/>
              <a:gd name="connsiteX2" fmla="*/ 2529426 w 2529426"/>
              <a:gd name="connsiteY2" fmla="*/ 1611608 h 2230743"/>
              <a:gd name="connsiteX3" fmla="*/ 106519 w 2529426"/>
              <a:gd name="connsiteY3" fmla="*/ 2230743 h 2230743"/>
              <a:gd name="connsiteX4" fmla="*/ 0 w 2529426"/>
              <a:gd name="connsiteY4" fmla="*/ 385954 h 2230743"/>
              <a:gd name="connsiteX0" fmla="*/ 0 w 2529426"/>
              <a:gd name="connsiteY0" fmla="*/ 385954 h 2230743"/>
              <a:gd name="connsiteX1" fmla="*/ 2481910 w 2529426"/>
              <a:gd name="connsiteY1" fmla="*/ 0 h 2230743"/>
              <a:gd name="connsiteX2" fmla="*/ 2529426 w 2529426"/>
              <a:gd name="connsiteY2" fmla="*/ 1584409 h 2230743"/>
              <a:gd name="connsiteX3" fmla="*/ 106519 w 2529426"/>
              <a:gd name="connsiteY3" fmla="*/ 2230743 h 2230743"/>
              <a:gd name="connsiteX4" fmla="*/ 0 w 2529426"/>
              <a:gd name="connsiteY4" fmla="*/ 385954 h 2230743"/>
              <a:gd name="connsiteX0" fmla="*/ 0 w 2531125"/>
              <a:gd name="connsiteY0" fmla="*/ 368954 h 2230743"/>
              <a:gd name="connsiteX1" fmla="*/ 2483609 w 2531125"/>
              <a:gd name="connsiteY1" fmla="*/ 0 h 2230743"/>
              <a:gd name="connsiteX2" fmla="*/ 2531125 w 2531125"/>
              <a:gd name="connsiteY2" fmla="*/ 1584409 h 2230743"/>
              <a:gd name="connsiteX3" fmla="*/ 108218 w 2531125"/>
              <a:gd name="connsiteY3" fmla="*/ 2230743 h 2230743"/>
              <a:gd name="connsiteX4" fmla="*/ 0 w 2531125"/>
              <a:gd name="connsiteY4" fmla="*/ 368954 h 2230743"/>
              <a:gd name="connsiteX0" fmla="*/ 0 w 2531125"/>
              <a:gd name="connsiteY0" fmla="*/ 309795 h 2171584"/>
              <a:gd name="connsiteX1" fmla="*/ 2302488 w 2531125"/>
              <a:gd name="connsiteY1" fmla="*/ 0 h 2171584"/>
              <a:gd name="connsiteX2" fmla="*/ 2531125 w 2531125"/>
              <a:gd name="connsiteY2" fmla="*/ 1525250 h 2171584"/>
              <a:gd name="connsiteX3" fmla="*/ 108218 w 2531125"/>
              <a:gd name="connsiteY3" fmla="*/ 2171584 h 2171584"/>
              <a:gd name="connsiteX4" fmla="*/ 0 w 2531125"/>
              <a:gd name="connsiteY4" fmla="*/ 309795 h 2171584"/>
              <a:gd name="connsiteX0" fmla="*/ 0 w 2350004"/>
              <a:gd name="connsiteY0" fmla="*/ 309795 h 2171584"/>
              <a:gd name="connsiteX1" fmla="*/ 2302488 w 2350004"/>
              <a:gd name="connsiteY1" fmla="*/ 0 h 2171584"/>
              <a:gd name="connsiteX2" fmla="*/ 2350004 w 2350004"/>
              <a:gd name="connsiteY2" fmla="*/ 1731285 h 2171584"/>
              <a:gd name="connsiteX3" fmla="*/ 108218 w 2350004"/>
              <a:gd name="connsiteY3" fmla="*/ 2171584 h 2171584"/>
              <a:gd name="connsiteX4" fmla="*/ 0 w 2350004"/>
              <a:gd name="connsiteY4" fmla="*/ 309795 h 2171584"/>
              <a:gd name="connsiteX0" fmla="*/ 0 w 2350004"/>
              <a:gd name="connsiteY0" fmla="*/ 309795 h 2355180"/>
              <a:gd name="connsiteX1" fmla="*/ 2302488 w 2350004"/>
              <a:gd name="connsiteY1" fmla="*/ 0 h 2355180"/>
              <a:gd name="connsiteX2" fmla="*/ 2350004 w 2350004"/>
              <a:gd name="connsiteY2" fmla="*/ 1731285 h 2355180"/>
              <a:gd name="connsiteX3" fmla="*/ 110105 w 2350004"/>
              <a:gd name="connsiteY3" fmla="*/ 2355180 h 2355180"/>
              <a:gd name="connsiteX4" fmla="*/ 0 w 2350004"/>
              <a:gd name="connsiteY4" fmla="*/ 309795 h 2355180"/>
              <a:gd name="connsiteX0" fmla="*/ 0 w 2350004"/>
              <a:gd name="connsiteY0" fmla="*/ 309795 h 2355180"/>
              <a:gd name="connsiteX1" fmla="*/ 2302488 w 2350004"/>
              <a:gd name="connsiteY1" fmla="*/ 0 h 2355180"/>
              <a:gd name="connsiteX2" fmla="*/ 2350004 w 2350004"/>
              <a:gd name="connsiteY2" fmla="*/ 1704766 h 2355180"/>
              <a:gd name="connsiteX3" fmla="*/ 110105 w 2350004"/>
              <a:gd name="connsiteY3" fmla="*/ 2355180 h 2355180"/>
              <a:gd name="connsiteX4" fmla="*/ 0 w 2350004"/>
              <a:gd name="connsiteY4" fmla="*/ 309795 h 2355180"/>
              <a:gd name="connsiteX0" fmla="*/ 0 w 2348117"/>
              <a:gd name="connsiteY0" fmla="*/ 309795 h 2355180"/>
              <a:gd name="connsiteX1" fmla="*/ 2302488 w 2348117"/>
              <a:gd name="connsiteY1" fmla="*/ 0 h 2355180"/>
              <a:gd name="connsiteX2" fmla="*/ 2348117 w 2348117"/>
              <a:gd name="connsiteY2" fmla="*/ 1696606 h 2355180"/>
              <a:gd name="connsiteX3" fmla="*/ 110105 w 2348117"/>
              <a:gd name="connsiteY3" fmla="*/ 2355180 h 2355180"/>
              <a:gd name="connsiteX4" fmla="*/ 0 w 2348117"/>
              <a:gd name="connsiteY4" fmla="*/ 309795 h 2355180"/>
              <a:gd name="connsiteX0" fmla="*/ 0 w 2348117"/>
              <a:gd name="connsiteY0" fmla="*/ 1019699 h 3065084"/>
              <a:gd name="connsiteX1" fmla="*/ 2285508 w 2348117"/>
              <a:gd name="connsiteY1" fmla="*/ 0 h 3065084"/>
              <a:gd name="connsiteX2" fmla="*/ 2348117 w 2348117"/>
              <a:gd name="connsiteY2" fmla="*/ 2406510 h 3065084"/>
              <a:gd name="connsiteX3" fmla="*/ 110105 w 2348117"/>
              <a:gd name="connsiteY3" fmla="*/ 3065084 h 3065084"/>
              <a:gd name="connsiteX4" fmla="*/ 0 w 2348117"/>
              <a:gd name="connsiteY4" fmla="*/ 1019699 h 3065084"/>
              <a:gd name="connsiteX0" fmla="*/ 0 w 2302837"/>
              <a:gd name="connsiteY0" fmla="*/ 1019699 h 3065084"/>
              <a:gd name="connsiteX1" fmla="*/ 2285508 w 2302837"/>
              <a:gd name="connsiteY1" fmla="*/ 0 h 3065084"/>
              <a:gd name="connsiteX2" fmla="*/ 2302837 w 2302837"/>
              <a:gd name="connsiteY2" fmla="*/ 703149 h 3065084"/>
              <a:gd name="connsiteX3" fmla="*/ 110105 w 2302837"/>
              <a:gd name="connsiteY3" fmla="*/ 3065084 h 3065084"/>
              <a:gd name="connsiteX4" fmla="*/ 0 w 2302837"/>
              <a:gd name="connsiteY4" fmla="*/ 1019699 h 3065084"/>
              <a:gd name="connsiteX0" fmla="*/ 0 w 2348117"/>
              <a:gd name="connsiteY0" fmla="*/ 164959 h 3065084"/>
              <a:gd name="connsiteX1" fmla="*/ 2330788 w 2348117"/>
              <a:gd name="connsiteY1" fmla="*/ 0 h 3065084"/>
              <a:gd name="connsiteX2" fmla="*/ 2348117 w 2348117"/>
              <a:gd name="connsiteY2" fmla="*/ 703149 h 3065084"/>
              <a:gd name="connsiteX3" fmla="*/ 155385 w 2348117"/>
              <a:gd name="connsiteY3" fmla="*/ 3065084 h 3065084"/>
              <a:gd name="connsiteX4" fmla="*/ 0 w 2348117"/>
              <a:gd name="connsiteY4" fmla="*/ 164959 h 3065084"/>
              <a:gd name="connsiteX0" fmla="*/ 0 w 2348117"/>
              <a:gd name="connsiteY0" fmla="*/ 164959 h 1019011"/>
              <a:gd name="connsiteX1" fmla="*/ 2330788 w 2348117"/>
              <a:gd name="connsiteY1" fmla="*/ 0 h 1019011"/>
              <a:gd name="connsiteX2" fmla="*/ 2348117 w 2348117"/>
              <a:gd name="connsiteY2" fmla="*/ 703149 h 1019011"/>
              <a:gd name="connsiteX3" fmla="*/ 45958 w 2348117"/>
              <a:gd name="connsiteY3" fmla="*/ 1019011 h 1019011"/>
              <a:gd name="connsiteX4" fmla="*/ 0 w 2348117"/>
              <a:gd name="connsiteY4" fmla="*/ 164959 h 1019011"/>
              <a:gd name="connsiteX0" fmla="*/ 0 w 2348117"/>
              <a:gd name="connsiteY0" fmla="*/ 164959 h 1107409"/>
              <a:gd name="connsiteX1" fmla="*/ 2330788 w 2348117"/>
              <a:gd name="connsiteY1" fmla="*/ 0 h 1107409"/>
              <a:gd name="connsiteX2" fmla="*/ 2348117 w 2348117"/>
              <a:gd name="connsiteY2" fmla="*/ 703149 h 1107409"/>
              <a:gd name="connsiteX3" fmla="*/ 50674 w 2348117"/>
              <a:gd name="connsiteY3" fmla="*/ 1107409 h 1107409"/>
              <a:gd name="connsiteX4" fmla="*/ 0 w 2348117"/>
              <a:gd name="connsiteY4" fmla="*/ 164959 h 1107409"/>
              <a:gd name="connsiteX0" fmla="*/ 0 w 2348117"/>
              <a:gd name="connsiteY0" fmla="*/ 164959 h 1134608"/>
              <a:gd name="connsiteX1" fmla="*/ 2330788 w 2348117"/>
              <a:gd name="connsiteY1" fmla="*/ 0 h 1134608"/>
              <a:gd name="connsiteX2" fmla="*/ 2348117 w 2348117"/>
              <a:gd name="connsiteY2" fmla="*/ 703149 h 1134608"/>
              <a:gd name="connsiteX3" fmla="*/ 53818 w 2348117"/>
              <a:gd name="connsiteY3" fmla="*/ 1134608 h 1134608"/>
              <a:gd name="connsiteX4" fmla="*/ 0 w 2348117"/>
              <a:gd name="connsiteY4" fmla="*/ 164959 h 1134608"/>
              <a:gd name="connsiteX0" fmla="*/ 0 w 2343401"/>
              <a:gd name="connsiteY0" fmla="*/ 164959 h 1134608"/>
              <a:gd name="connsiteX1" fmla="*/ 2330788 w 2343401"/>
              <a:gd name="connsiteY1" fmla="*/ 0 h 1134608"/>
              <a:gd name="connsiteX2" fmla="*/ 2343401 w 2343401"/>
              <a:gd name="connsiteY2" fmla="*/ 764347 h 1134608"/>
              <a:gd name="connsiteX3" fmla="*/ 53818 w 2343401"/>
              <a:gd name="connsiteY3" fmla="*/ 1134608 h 1134608"/>
              <a:gd name="connsiteX4" fmla="*/ 0 w 2343401"/>
              <a:gd name="connsiteY4" fmla="*/ 164959 h 1134608"/>
              <a:gd name="connsiteX0" fmla="*/ 0 w 2343401"/>
              <a:gd name="connsiteY0" fmla="*/ 193859 h 1163508"/>
              <a:gd name="connsiteX1" fmla="*/ 2324500 w 2343401"/>
              <a:gd name="connsiteY1" fmla="*/ 0 h 1163508"/>
              <a:gd name="connsiteX2" fmla="*/ 2343401 w 2343401"/>
              <a:gd name="connsiteY2" fmla="*/ 793247 h 1163508"/>
              <a:gd name="connsiteX3" fmla="*/ 53818 w 2343401"/>
              <a:gd name="connsiteY3" fmla="*/ 1163508 h 1163508"/>
              <a:gd name="connsiteX4" fmla="*/ 0 w 2343401"/>
              <a:gd name="connsiteY4" fmla="*/ 193859 h 1163508"/>
              <a:gd name="connsiteX0" fmla="*/ 0 w 2343401"/>
              <a:gd name="connsiteY0" fmla="*/ 602732 h 1572381"/>
              <a:gd name="connsiteX1" fmla="*/ 2197836 w 2343401"/>
              <a:gd name="connsiteY1" fmla="*/ 0 h 1572381"/>
              <a:gd name="connsiteX2" fmla="*/ 2343401 w 2343401"/>
              <a:gd name="connsiteY2" fmla="*/ 1202120 h 1572381"/>
              <a:gd name="connsiteX3" fmla="*/ 53818 w 2343401"/>
              <a:gd name="connsiteY3" fmla="*/ 1572381 h 1572381"/>
              <a:gd name="connsiteX4" fmla="*/ 0 w 2343401"/>
              <a:gd name="connsiteY4" fmla="*/ 602732 h 1572381"/>
              <a:gd name="connsiteX0" fmla="*/ 0 w 2216737"/>
              <a:gd name="connsiteY0" fmla="*/ 602732 h 1572381"/>
              <a:gd name="connsiteX1" fmla="*/ 2197836 w 2216737"/>
              <a:gd name="connsiteY1" fmla="*/ 0 h 1572381"/>
              <a:gd name="connsiteX2" fmla="*/ 2216737 w 2216737"/>
              <a:gd name="connsiteY2" fmla="*/ 819207 h 1572381"/>
              <a:gd name="connsiteX3" fmla="*/ 53818 w 2216737"/>
              <a:gd name="connsiteY3" fmla="*/ 1572381 h 1572381"/>
              <a:gd name="connsiteX4" fmla="*/ 0 w 2216737"/>
              <a:gd name="connsiteY4" fmla="*/ 602732 h 1572381"/>
              <a:gd name="connsiteX0" fmla="*/ 1566 w 2162919"/>
              <a:gd name="connsiteY0" fmla="*/ 602732 h 1572381"/>
              <a:gd name="connsiteX1" fmla="*/ 2144018 w 2162919"/>
              <a:gd name="connsiteY1" fmla="*/ 0 h 1572381"/>
              <a:gd name="connsiteX2" fmla="*/ 2162919 w 2162919"/>
              <a:gd name="connsiteY2" fmla="*/ 819207 h 1572381"/>
              <a:gd name="connsiteX3" fmla="*/ 0 w 2162919"/>
              <a:gd name="connsiteY3" fmla="*/ 1572381 h 1572381"/>
              <a:gd name="connsiteX4" fmla="*/ 1566 w 2162919"/>
              <a:gd name="connsiteY4" fmla="*/ 602732 h 1572381"/>
              <a:gd name="connsiteX0" fmla="*/ 0 w 2189045"/>
              <a:gd name="connsiteY0" fmla="*/ 602732 h 1572381"/>
              <a:gd name="connsiteX1" fmla="*/ 2170144 w 2189045"/>
              <a:gd name="connsiteY1" fmla="*/ 0 h 1572381"/>
              <a:gd name="connsiteX2" fmla="*/ 2189045 w 2189045"/>
              <a:gd name="connsiteY2" fmla="*/ 819207 h 1572381"/>
              <a:gd name="connsiteX3" fmla="*/ 26126 w 2189045"/>
              <a:gd name="connsiteY3" fmla="*/ 1572381 h 1572381"/>
              <a:gd name="connsiteX4" fmla="*/ 0 w 2189045"/>
              <a:gd name="connsiteY4" fmla="*/ 602732 h 1572381"/>
              <a:gd name="connsiteX0" fmla="*/ 0 w 2189045"/>
              <a:gd name="connsiteY0" fmla="*/ 602732 h 1572381"/>
              <a:gd name="connsiteX1" fmla="*/ 2170144 w 2189045"/>
              <a:gd name="connsiteY1" fmla="*/ 0 h 1572381"/>
              <a:gd name="connsiteX2" fmla="*/ 2189045 w 2189045"/>
              <a:gd name="connsiteY2" fmla="*/ 819207 h 1572381"/>
              <a:gd name="connsiteX3" fmla="*/ 53818 w 2189045"/>
              <a:gd name="connsiteY3" fmla="*/ 1572381 h 1572381"/>
              <a:gd name="connsiteX4" fmla="*/ 0 w 2189045"/>
              <a:gd name="connsiteY4" fmla="*/ 602732 h 1572381"/>
              <a:gd name="connsiteX0" fmla="*/ 0 w 2170583"/>
              <a:gd name="connsiteY0" fmla="*/ 565841 h 1572381"/>
              <a:gd name="connsiteX1" fmla="*/ 2151682 w 2170583"/>
              <a:gd name="connsiteY1" fmla="*/ 0 h 1572381"/>
              <a:gd name="connsiteX2" fmla="*/ 2170583 w 2170583"/>
              <a:gd name="connsiteY2" fmla="*/ 819207 h 1572381"/>
              <a:gd name="connsiteX3" fmla="*/ 35356 w 2170583"/>
              <a:gd name="connsiteY3" fmla="*/ 1572381 h 1572381"/>
              <a:gd name="connsiteX4" fmla="*/ 0 w 2170583"/>
              <a:gd name="connsiteY4" fmla="*/ 565841 h 1572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0583" h="1572381">
                <a:moveTo>
                  <a:pt x="0" y="565841"/>
                </a:moveTo>
                <a:lnTo>
                  <a:pt x="2151682" y="0"/>
                </a:lnTo>
                <a:lnTo>
                  <a:pt x="2170583" y="819207"/>
                </a:lnTo>
                <a:lnTo>
                  <a:pt x="35356" y="1572381"/>
                </a:lnTo>
                <a:lnTo>
                  <a:pt x="0" y="565841"/>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22826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180F166B-DCF5-55D0-8CA5-61F3587AE13E}"/>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2.1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HIV-1 Screening for Individuals Receiving YEZTUGO</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20" name="TextBox 19">
            <a:extLst>
              <a:ext uri="{FF2B5EF4-FFF2-40B4-BE49-F238E27FC236}">
                <a16:creationId xmlns:a16="http://schemas.microsoft.com/office/drawing/2014/main" id="{23D5DA80-40A1-81CA-84F3-7D48B7466BF2}"/>
              </a:ext>
            </a:extLst>
          </p:cNvPr>
          <p:cNvSpPr txBox="1"/>
          <p:nvPr/>
        </p:nvSpPr>
        <p:spPr>
          <a:xfrm>
            <a:off x="3048000" y="4283366"/>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2.2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Adherence to YEZTUGO</a:t>
            </a:r>
          </a:p>
        </p:txBody>
      </p:sp>
      <p:pic>
        <p:nvPicPr>
          <p:cNvPr id="11" name="Picture Placeholder 10">
            <a:extLst>
              <a:ext uri="{FF2B5EF4-FFF2-40B4-BE49-F238E27FC236}">
                <a16:creationId xmlns:a16="http://schemas.microsoft.com/office/drawing/2014/main" id="{D2CCCE5F-580B-1A33-EA9E-23C4FC11C830}"/>
              </a:ext>
            </a:extLst>
          </p:cNvPr>
          <p:cNvPicPr>
            <a:picLocks noGrp="1" noChangeAspect="1"/>
          </p:cNvPicPr>
          <p:nvPr>
            <p:ph type="pic" sz="quarter" idx="11"/>
          </p:nvPr>
        </p:nvPicPr>
        <p:blipFill>
          <a:blip r:embed="rId3"/>
          <a:srcRect l="58" r="58"/>
          <a:stretch/>
        </p:blipFill>
        <p:spPr/>
      </p:pic>
      <p:sp>
        <p:nvSpPr>
          <p:cNvPr id="39" name="Title 38">
            <a:extLst>
              <a:ext uri="{FF2B5EF4-FFF2-40B4-BE49-F238E27FC236}">
                <a16:creationId xmlns:a16="http://schemas.microsoft.com/office/drawing/2014/main" id="{DC36192C-6B51-02B2-AA72-883AFC8A80F0}"/>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3" name="Text Placeholder 2">
            <a:extLst>
              <a:ext uri="{FF2B5EF4-FFF2-40B4-BE49-F238E27FC236}">
                <a16:creationId xmlns:a16="http://schemas.microsoft.com/office/drawing/2014/main" id="{155ACDDE-AA97-C6DB-28F1-344167C83FCC}"/>
              </a:ext>
            </a:extLst>
          </p:cNvPr>
          <p:cNvSpPr>
            <a:spLocks noGrp="1"/>
          </p:cNvSpPr>
          <p:nvPr>
            <p:ph type="body" sz="quarter" idx="12"/>
          </p:nvPr>
        </p:nvSpPr>
        <p:spPr>
          <a:xfrm>
            <a:off x="1562100" y="5933183"/>
            <a:ext cx="7562850" cy="576000"/>
          </a:xfrm>
        </p:spPr>
        <p:txBody>
          <a:bodyPr/>
          <a:lstStyle/>
          <a:p>
            <a:r>
              <a:rPr lang="en-US" baseline="30000" noProof="0" err="1"/>
              <a:t>a</a:t>
            </a:r>
            <a:r>
              <a:rPr lang="en-US" noProof="0" err="1"/>
              <a:t>Even</a:t>
            </a:r>
            <a:r>
              <a:rPr lang="en-US" noProof="0"/>
              <a:t> if the results of the RNA-assay are available after YEZTUGO initiation</a:t>
            </a:r>
          </a:p>
          <a:p>
            <a:r>
              <a:rPr lang="en-US" noProof="0"/>
              <a:t>Ag/Ab, antigen/antibody; Q6M, every 6 months</a:t>
            </a:r>
          </a:p>
        </p:txBody>
      </p:sp>
      <p:sp>
        <p:nvSpPr>
          <p:cNvPr id="22" name="TextBox 14">
            <a:extLst>
              <a:ext uri="{FF2B5EF4-FFF2-40B4-BE49-F238E27FC236}">
                <a16:creationId xmlns:a16="http://schemas.microsoft.com/office/drawing/2014/main" id="{233A40C3-1727-F660-04CF-04601C320772}"/>
              </a:ext>
            </a:extLst>
          </p:cNvPr>
          <p:cNvSpPr txBox="1">
            <a:spLocks noChangeArrowheads="1"/>
          </p:cNvSpPr>
          <p:nvPr/>
        </p:nvSpPr>
        <p:spPr bwMode="auto">
          <a:xfrm>
            <a:off x="3324224" y="1739866"/>
            <a:ext cx="8683353" cy="1072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Screen all individuals for HIV-1 prior to initiating YEZTUGO, prior to each subsequent injection of YEZTUGO, and additionally as clinically appropriate, using a test approved or cleared by the FDA for the diagnosis of acute or primary HIV-1 infection. </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[see </a:t>
            </a:r>
            <a:r>
              <a:rPr kumimoji="0" lang="en-US" sz="1400" b="0" i="0" u="none" strike="noStrike" kern="1200" cap="none" spc="0" normalizeH="0" baseline="0" noProof="0">
                <a:ln>
                  <a:noFill/>
                </a:ln>
                <a:solidFill>
                  <a:schemeClr val="accent1"/>
                </a:solidFill>
                <a:effectLst/>
                <a:uLnTx/>
                <a:uFillTx/>
                <a:latin typeface="Arial" panose="020B0604020202020204" pitchFamily="34" charset="0"/>
                <a:ea typeface="Times New Roman" panose="02020603050405020304" pitchFamily="18" charset="0"/>
                <a:cs typeface="+mn-cs"/>
              </a:rPr>
              <a:t>Indications and Usage (1)</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a:ln>
                  <a:noFill/>
                </a:ln>
                <a:solidFill>
                  <a:schemeClr val="accent1"/>
                </a:solidFill>
                <a:effectLst/>
                <a:uLnTx/>
                <a:uFillTx/>
                <a:latin typeface="Arial" panose="020B0604020202020204" pitchFamily="34" charset="0"/>
                <a:ea typeface="Times New Roman" panose="02020603050405020304" pitchFamily="18" charset="0"/>
                <a:cs typeface="+mn-cs"/>
              </a:rPr>
              <a:t>Contraindications (4)</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and </a:t>
            </a:r>
            <a:r>
              <a:rPr kumimoji="0" lang="en-US" sz="1400" b="0" i="0" u="none" strike="noStrike" kern="1200" cap="none" spc="0" normalizeH="0" baseline="0" noProof="0">
                <a:ln>
                  <a:noFill/>
                </a:ln>
                <a:solidFill>
                  <a:schemeClr val="accent1"/>
                </a:solidFill>
                <a:effectLst/>
                <a:uLnTx/>
                <a:uFillTx/>
                <a:latin typeface="Arial" panose="020B0604020202020204" pitchFamily="34" charset="0"/>
                <a:ea typeface="Times New Roman" panose="02020603050405020304" pitchFamily="18" charset="0"/>
                <a:cs typeface="+mn-cs"/>
              </a:rPr>
              <a:t>Warnings and Precautions (5.1, 5.2) </a:t>
            </a:r>
            <a:r>
              <a:rPr kumimoji="0" lang="en-US" sz="1400" b="0" i="0" u="none" strike="noStrike" kern="1200" cap="none" spc="0" normalizeH="0" baseline="0" noProof="0">
                <a:ln>
                  <a:noFill/>
                </a:ln>
                <a:effectLst/>
                <a:uLnTx/>
                <a:uFillTx/>
                <a:latin typeface="Arial" panose="020B0604020202020204" pitchFamily="34" charset="0"/>
                <a:ea typeface="Times New Roman" panose="02020603050405020304" pitchFamily="18" charset="0"/>
                <a:cs typeface="+mn-cs"/>
              </a:rPr>
              <a:t>and</a:t>
            </a:r>
            <a:r>
              <a:rPr kumimoji="0" lang="en-US" sz="1400" b="0" i="0" u="none" strike="noStrike" kern="1200" cap="none" spc="0" normalizeH="0" baseline="0" noProof="0">
                <a:ln>
                  <a:noFill/>
                </a:ln>
                <a:solidFill>
                  <a:schemeClr val="accent1"/>
                </a:solidFill>
                <a:effectLst/>
                <a:uLnTx/>
                <a:uFillTx/>
                <a:latin typeface="Arial" panose="020B0604020202020204" pitchFamily="34" charset="0"/>
                <a:ea typeface="Times New Roman" panose="02020603050405020304" pitchFamily="18" charset="0"/>
                <a:cs typeface="+mn-cs"/>
              </a:rPr>
              <a:t> Clinical Studies (14)</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t>
            </a:r>
          </a:p>
        </p:txBody>
      </p:sp>
      <p:sp>
        <p:nvSpPr>
          <p:cNvPr id="23" name="TextBox 14">
            <a:extLst>
              <a:ext uri="{FF2B5EF4-FFF2-40B4-BE49-F238E27FC236}">
                <a16:creationId xmlns:a16="http://schemas.microsoft.com/office/drawing/2014/main" id="{0503C177-D1D7-C9A2-73AD-5E76AE63B075}"/>
              </a:ext>
            </a:extLst>
          </p:cNvPr>
          <p:cNvSpPr txBox="1">
            <a:spLocks noChangeArrowheads="1"/>
          </p:cNvSpPr>
          <p:nvPr/>
        </p:nvSpPr>
        <p:spPr bwMode="auto">
          <a:xfrm>
            <a:off x="3324224" y="4696748"/>
            <a:ext cx="8683353" cy="114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Prior to starting YEZTUGO, healthcare providers should select individuals who agree to the required testing and Q6M injection dosing schedule, and counsel individuals about the importance of adherence to scheduled YEZTUGO dosing visits.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[see </a:t>
            </a:r>
            <a:r>
              <a:rPr kumimoji="0" lang="en-US" sz="1400" b="0" i="0" u="none" strike="noStrike" kern="1200" cap="none" spc="0" normalizeH="0" baseline="0" noProof="0">
                <a:ln>
                  <a:noFill/>
                </a:ln>
                <a:solidFill>
                  <a:schemeClr val="tx2"/>
                </a:solidFill>
                <a:effectLst/>
                <a:uLnTx/>
                <a:uFillTx/>
                <a:latin typeface="Arial" panose="020B0604020202020204" pitchFamily="34" charset="0"/>
                <a:ea typeface="Times New Roman" panose="02020603050405020304" pitchFamily="18" charset="0"/>
                <a:cs typeface="+mn-cs"/>
              </a:rPr>
              <a:t>Dosage and Administration (2.1)</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a:ln>
                  <a:noFill/>
                </a:ln>
                <a:solidFill>
                  <a:schemeClr val="accent1"/>
                </a:solidFill>
                <a:effectLst/>
                <a:uLnTx/>
                <a:uFillTx/>
                <a:latin typeface="Arial" panose="020B0604020202020204" pitchFamily="34" charset="0"/>
                <a:ea typeface="Times New Roman" panose="02020603050405020304" pitchFamily="18" charset="0"/>
                <a:cs typeface="+mn-cs"/>
              </a:rPr>
              <a:t>Warnings and Precautions (5.1, 5.2)</a:t>
            </a:r>
            <a:r>
              <a:rPr lang="en-US" sz="1400" noProof="0">
                <a:solidFill>
                  <a:prstClr val="black"/>
                </a:solidFill>
                <a:ea typeface="Times New Roman" panose="02020603050405020304" pitchFamily="18" charset="0"/>
              </a:rPr>
              <a:t> and</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a:ln>
                  <a:noFill/>
                </a:ln>
                <a:solidFill>
                  <a:schemeClr val="accent1"/>
                </a:solidFill>
                <a:effectLst/>
                <a:uLnTx/>
                <a:uFillTx/>
                <a:latin typeface="Arial" panose="020B0604020202020204" pitchFamily="34" charset="0"/>
                <a:ea typeface="Times New Roman" panose="02020603050405020304" pitchFamily="18" charset="0"/>
                <a:cs typeface="+mn-cs"/>
              </a:rPr>
              <a:t>Microbiology (12.4)</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t>
            </a:r>
          </a:p>
        </p:txBody>
      </p:sp>
      <p:sp>
        <p:nvSpPr>
          <p:cNvPr id="24" name="Rectangle: Top Corners Rounded 23">
            <a:extLst>
              <a:ext uri="{FF2B5EF4-FFF2-40B4-BE49-F238E27FC236}">
                <a16:creationId xmlns:a16="http://schemas.microsoft.com/office/drawing/2014/main" id="{747955C1-B268-F2A6-D9DA-93CAEE3B5AE8}"/>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25" name="Graphic 24">
            <a:extLst>
              <a:ext uri="{FF2B5EF4-FFF2-40B4-BE49-F238E27FC236}">
                <a16:creationId xmlns:a16="http://schemas.microsoft.com/office/drawing/2014/main" id="{23C749CE-76AA-7858-E1E3-A004D52B2CA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26941" y="1296086"/>
            <a:ext cx="410120" cy="410120"/>
          </a:xfrm>
          <a:prstGeom prst="rect">
            <a:avLst/>
          </a:prstGeom>
        </p:spPr>
      </p:pic>
      <p:sp>
        <p:nvSpPr>
          <p:cNvPr id="26" name="Rectangle: Top Corners Rounded 25">
            <a:extLst>
              <a:ext uri="{FF2B5EF4-FFF2-40B4-BE49-F238E27FC236}">
                <a16:creationId xmlns:a16="http://schemas.microsoft.com/office/drawing/2014/main" id="{B537BF11-9FAC-C134-4B5A-3AB51D28E278}"/>
              </a:ext>
            </a:extLst>
          </p:cNvPr>
          <p:cNvSpPr>
            <a:spLocks/>
          </p:cNvSpPr>
          <p:nvPr/>
        </p:nvSpPr>
        <p:spPr>
          <a:xfrm rot="16200000">
            <a:off x="11559240" y="4102543"/>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27" name="Graphic 26">
            <a:extLst>
              <a:ext uri="{FF2B5EF4-FFF2-40B4-BE49-F238E27FC236}">
                <a16:creationId xmlns:a16="http://schemas.microsoft.com/office/drawing/2014/main" id="{FB186E58-5C40-6BC4-8360-7D5DE9E0F85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77650" y="4237595"/>
            <a:ext cx="428904" cy="428904"/>
          </a:xfrm>
          <a:prstGeom prst="rect">
            <a:avLst/>
          </a:prstGeom>
        </p:spPr>
      </p:pic>
      <p:grpSp>
        <p:nvGrpSpPr>
          <p:cNvPr id="107" name="Highlight Guides [HIDE]" hidden="1">
            <a:extLst>
              <a:ext uri="{FF2B5EF4-FFF2-40B4-BE49-F238E27FC236}">
                <a16:creationId xmlns:a16="http://schemas.microsoft.com/office/drawing/2014/main" id="{EAB55CCB-4281-A5DD-64D7-0408EB83E87A}"/>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08" name="Highlight BG">
              <a:extLst>
                <a:ext uri="{FF2B5EF4-FFF2-40B4-BE49-F238E27FC236}">
                  <a16:creationId xmlns:a16="http://schemas.microsoft.com/office/drawing/2014/main" id="{CCD085FC-FA66-B4C4-5CB0-D9AC20DE3FCA}"/>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09" name="Straight Connector 108">
              <a:extLst>
                <a:ext uri="{FF2B5EF4-FFF2-40B4-BE49-F238E27FC236}">
                  <a16:creationId xmlns:a16="http://schemas.microsoft.com/office/drawing/2014/main" id="{27FF60DA-CAE7-F8BC-C6C8-18DC74E92CF7}"/>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C136F391-FF3A-E62F-F010-9DDD512BE4A3}"/>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F5F1C756-FC26-52AD-1530-8F848548D02F}"/>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31536FEC-8439-835F-E04A-A7B532E289C3}"/>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D2F45426-5C63-6288-2C1D-1B947F155C18}"/>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8BB61FA2-7A76-CC27-F066-EFCCD426576A}"/>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E255CDCE-7C48-BAEE-DE45-A8BA6300731D}"/>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30A6752F-45D2-F90C-7D71-4BB40272E916}"/>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BAB8CBD3-923B-BE9A-DADD-12626FA1AC9D}"/>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8A7F44B6-3652-3EB5-F80F-53B5518A99F2}"/>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A2475616-DB66-698F-856C-C573CDF33102}"/>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C2D840E1-FD15-98BB-0882-2DDC8D9EE79C}"/>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CEF44DFB-CAB7-FAEE-BBA1-B03EF3DD320B}"/>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AB232F2B-63AE-B23A-6066-37074B60F342}"/>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83719BE7-B5DB-0695-6069-B0ED8207ACD4}"/>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8149DBFD-0270-9907-C949-95E466CD0972}"/>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C66560D6-DF7B-C6F3-72AE-803471A1108E}"/>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D7D156BA-A709-5B3F-F6A1-C6B8A5E7EB15}"/>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7AE63652-282C-CF0B-F563-E8EE9C529754}"/>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9257B897-86A0-0C23-3DF5-3C8C7ABFC978}"/>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B7299A54-3F8C-0442-08CE-C5D8FE7FBEFF}"/>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4778B568-A3F5-8C9B-7439-910AD07BB06F}"/>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CCF6AB4B-56B7-4167-9129-0DF6114C0B00}"/>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97133916-892B-7D2A-FD2B-41059A82AD1E}"/>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F96DF320-1403-20A0-3EB3-2EBFBD06A251}"/>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B9D4A2BC-325A-8E63-86C3-77ACFF907059}"/>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E13BCB18-33B0-6808-0BF3-D8BB4F8386C5}"/>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F4106DB8-3DF3-E036-7A90-AA2FEA5F6C07}"/>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06173697-4DC2-6723-FC2F-EF49F33BD318}"/>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B19C8211-086A-3DCF-138C-2412A64DB060}"/>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FE9F6E92-A400-7FDD-D9F6-6511DE3A52E0}"/>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524C9359-B02D-7381-989D-1F33EEA98790}"/>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E2EAE86A-4A29-F5BA-81F9-7116670FF681}"/>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8019E1FD-0783-00F6-35AC-9E857A494F60}"/>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13F3E01A-EC99-CFBD-318F-4FB54365CF51}"/>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40987422-AE52-F6C5-1CA0-BE995AAE8BEE}"/>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482A2435-5193-2FC3-4CF6-3DED8555832E}"/>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83C5CF02-2AEC-9FE9-BABA-3622400A0DEC}"/>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815540CB-4CE4-1800-C21C-707C118D8459}"/>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B4257040-BB0F-0DCE-1495-72D9AA33A09A}"/>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42" name="!!Highlight">
            <a:extLst>
              <a:ext uri="{FF2B5EF4-FFF2-40B4-BE49-F238E27FC236}">
                <a16:creationId xmlns:a16="http://schemas.microsoft.com/office/drawing/2014/main" id="{67125FFE-6448-D1FF-C09E-0B033AA07A1E}"/>
              </a:ext>
            </a:extLst>
          </p:cNvPr>
          <p:cNvSpPr/>
          <p:nvPr/>
        </p:nvSpPr>
        <p:spPr>
          <a:xfrm>
            <a:off x="943550" y="3069335"/>
            <a:ext cx="2312413" cy="2606619"/>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30559"/>
              <a:gd name="connsiteY0" fmla="*/ 176857 h 2032979"/>
              <a:gd name="connsiteX1" fmla="*/ 2487009 w 2530559"/>
              <a:gd name="connsiteY1" fmla="*/ 0 h 2032979"/>
              <a:gd name="connsiteX2" fmla="*/ 2530559 w 2530559"/>
              <a:gd name="connsiteY2" fmla="*/ 1261415 h 2032979"/>
              <a:gd name="connsiteX3" fmla="*/ 114450 w 2530559"/>
              <a:gd name="connsiteY3" fmla="*/ 2032979 h 2032979"/>
              <a:gd name="connsiteX4" fmla="*/ 0 w 2530559"/>
              <a:gd name="connsiteY4" fmla="*/ 176857 h 2032979"/>
              <a:gd name="connsiteX0" fmla="*/ 0 w 2530559"/>
              <a:gd name="connsiteY0" fmla="*/ 355920 h 2212042"/>
              <a:gd name="connsiteX1" fmla="*/ 2477943 w 2530559"/>
              <a:gd name="connsiteY1" fmla="*/ 0 h 2212042"/>
              <a:gd name="connsiteX2" fmla="*/ 2530559 w 2530559"/>
              <a:gd name="connsiteY2" fmla="*/ 1440478 h 2212042"/>
              <a:gd name="connsiteX3" fmla="*/ 114450 w 2530559"/>
              <a:gd name="connsiteY3" fmla="*/ 2212042 h 2212042"/>
              <a:gd name="connsiteX4" fmla="*/ 0 w 2530559"/>
              <a:gd name="connsiteY4" fmla="*/ 355920 h 2212042"/>
              <a:gd name="connsiteX0" fmla="*/ 0 w 2530559"/>
              <a:gd name="connsiteY0" fmla="*/ 374053 h 2230175"/>
              <a:gd name="connsiteX1" fmla="*/ 2480209 w 2530559"/>
              <a:gd name="connsiteY1" fmla="*/ 0 h 2230175"/>
              <a:gd name="connsiteX2" fmla="*/ 2530559 w 2530559"/>
              <a:gd name="connsiteY2" fmla="*/ 1458611 h 2230175"/>
              <a:gd name="connsiteX3" fmla="*/ 114450 w 2530559"/>
              <a:gd name="connsiteY3" fmla="*/ 2230175 h 2230175"/>
              <a:gd name="connsiteX4" fmla="*/ 0 w 2530559"/>
              <a:gd name="connsiteY4" fmla="*/ 374053 h 2230175"/>
              <a:gd name="connsiteX0" fmla="*/ 0 w 2544159"/>
              <a:gd name="connsiteY0" fmla="*/ 374053 h 2230175"/>
              <a:gd name="connsiteX1" fmla="*/ 2480209 w 2544159"/>
              <a:gd name="connsiteY1" fmla="*/ 0 h 2230175"/>
              <a:gd name="connsiteX2" fmla="*/ 2544159 w 2544159"/>
              <a:gd name="connsiteY2" fmla="*/ 1621808 h 2230175"/>
              <a:gd name="connsiteX3" fmla="*/ 114450 w 2544159"/>
              <a:gd name="connsiteY3" fmla="*/ 2230175 h 2230175"/>
              <a:gd name="connsiteX4" fmla="*/ 0 w 2544159"/>
              <a:gd name="connsiteY4" fmla="*/ 374053 h 2230175"/>
              <a:gd name="connsiteX0" fmla="*/ 0 w 2541892"/>
              <a:gd name="connsiteY0" fmla="*/ 374053 h 2230175"/>
              <a:gd name="connsiteX1" fmla="*/ 2480209 w 2541892"/>
              <a:gd name="connsiteY1" fmla="*/ 0 h 2230175"/>
              <a:gd name="connsiteX2" fmla="*/ 2541892 w 2541892"/>
              <a:gd name="connsiteY2" fmla="*/ 1605942 h 2230175"/>
              <a:gd name="connsiteX3" fmla="*/ 114450 w 2541892"/>
              <a:gd name="connsiteY3" fmla="*/ 2230175 h 2230175"/>
              <a:gd name="connsiteX4" fmla="*/ 0 w 2541892"/>
              <a:gd name="connsiteY4" fmla="*/ 374053 h 2230175"/>
              <a:gd name="connsiteX0" fmla="*/ 0 w 2539626"/>
              <a:gd name="connsiteY0" fmla="*/ 374053 h 2230175"/>
              <a:gd name="connsiteX1" fmla="*/ 2480209 w 2539626"/>
              <a:gd name="connsiteY1" fmla="*/ 0 h 2230175"/>
              <a:gd name="connsiteX2" fmla="*/ 2539626 w 2539626"/>
              <a:gd name="connsiteY2" fmla="*/ 1594608 h 2230175"/>
              <a:gd name="connsiteX3" fmla="*/ 114450 w 2539626"/>
              <a:gd name="connsiteY3" fmla="*/ 2230175 h 2230175"/>
              <a:gd name="connsiteX4" fmla="*/ 0 w 2539626"/>
              <a:gd name="connsiteY4" fmla="*/ 374053 h 2230175"/>
              <a:gd name="connsiteX0" fmla="*/ 0 w 2539626"/>
              <a:gd name="connsiteY0" fmla="*/ 374053 h 2218842"/>
              <a:gd name="connsiteX1" fmla="*/ 2480209 w 2539626"/>
              <a:gd name="connsiteY1" fmla="*/ 0 h 2218842"/>
              <a:gd name="connsiteX2" fmla="*/ 2539626 w 2539626"/>
              <a:gd name="connsiteY2" fmla="*/ 1594608 h 2218842"/>
              <a:gd name="connsiteX3" fmla="*/ 109918 w 2539626"/>
              <a:gd name="connsiteY3" fmla="*/ 2218842 h 2218842"/>
              <a:gd name="connsiteX4" fmla="*/ 0 w 2539626"/>
              <a:gd name="connsiteY4" fmla="*/ 374053 h 2218842"/>
              <a:gd name="connsiteX0" fmla="*/ 0 w 2500527"/>
              <a:gd name="connsiteY0" fmla="*/ 368954 h 2218842"/>
              <a:gd name="connsiteX1" fmla="*/ 2441110 w 2500527"/>
              <a:gd name="connsiteY1" fmla="*/ 0 h 2218842"/>
              <a:gd name="connsiteX2" fmla="*/ 2500527 w 2500527"/>
              <a:gd name="connsiteY2" fmla="*/ 1594608 h 2218842"/>
              <a:gd name="connsiteX3" fmla="*/ 70819 w 2500527"/>
              <a:gd name="connsiteY3" fmla="*/ 2218842 h 2218842"/>
              <a:gd name="connsiteX4" fmla="*/ 0 w 2500527"/>
              <a:gd name="connsiteY4" fmla="*/ 368954 h 2218842"/>
              <a:gd name="connsiteX0" fmla="*/ 0 w 2500527"/>
              <a:gd name="connsiteY0" fmla="*/ 368954 h 2213743"/>
              <a:gd name="connsiteX1" fmla="*/ 2441110 w 2500527"/>
              <a:gd name="connsiteY1" fmla="*/ 0 h 2213743"/>
              <a:gd name="connsiteX2" fmla="*/ 2500527 w 2500527"/>
              <a:gd name="connsiteY2" fmla="*/ 1594608 h 2213743"/>
              <a:gd name="connsiteX3" fmla="*/ 106519 w 2500527"/>
              <a:gd name="connsiteY3" fmla="*/ 2213743 h 2213743"/>
              <a:gd name="connsiteX4" fmla="*/ 0 w 2500527"/>
              <a:gd name="connsiteY4" fmla="*/ 368954 h 2213743"/>
              <a:gd name="connsiteX0" fmla="*/ 0 w 2529426"/>
              <a:gd name="connsiteY0" fmla="*/ 368954 h 2213743"/>
              <a:gd name="connsiteX1" fmla="*/ 2441110 w 2529426"/>
              <a:gd name="connsiteY1" fmla="*/ 0 h 2213743"/>
              <a:gd name="connsiteX2" fmla="*/ 2529426 w 2529426"/>
              <a:gd name="connsiteY2" fmla="*/ 1594608 h 2213743"/>
              <a:gd name="connsiteX3" fmla="*/ 106519 w 2529426"/>
              <a:gd name="connsiteY3" fmla="*/ 2213743 h 2213743"/>
              <a:gd name="connsiteX4" fmla="*/ 0 w 2529426"/>
              <a:gd name="connsiteY4" fmla="*/ 368954 h 2213743"/>
              <a:gd name="connsiteX0" fmla="*/ 0 w 2529426"/>
              <a:gd name="connsiteY0" fmla="*/ 385954 h 2230743"/>
              <a:gd name="connsiteX1" fmla="*/ 2481910 w 2529426"/>
              <a:gd name="connsiteY1" fmla="*/ 0 h 2230743"/>
              <a:gd name="connsiteX2" fmla="*/ 2529426 w 2529426"/>
              <a:gd name="connsiteY2" fmla="*/ 1611608 h 2230743"/>
              <a:gd name="connsiteX3" fmla="*/ 106519 w 2529426"/>
              <a:gd name="connsiteY3" fmla="*/ 2230743 h 2230743"/>
              <a:gd name="connsiteX4" fmla="*/ 0 w 2529426"/>
              <a:gd name="connsiteY4" fmla="*/ 385954 h 2230743"/>
              <a:gd name="connsiteX0" fmla="*/ 0 w 2529426"/>
              <a:gd name="connsiteY0" fmla="*/ 385954 h 2230743"/>
              <a:gd name="connsiteX1" fmla="*/ 2481910 w 2529426"/>
              <a:gd name="connsiteY1" fmla="*/ 0 h 2230743"/>
              <a:gd name="connsiteX2" fmla="*/ 2529426 w 2529426"/>
              <a:gd name="connsiteY2" fmla="*/ 1584409 h 2230743"/>
              <a:gd name="connsiteX3" fmla="*/ 106519 w 2529426"/>
              <a:gd name="connsiteY3" fmla="*/ 2230743 h 2230743"/>
              <a:gd name="connsiteX4" fmla="*/ 0 w 2529426"/>
              <a:gd name="connsiteY4" fmla="*/ 385954 h 2230743"/>
              <a:gd name="connsiteX0" fmla="*/ 0 w 2531125"/>
              <a:gd name="connsiteY0" fmla="*/ 368954 h 2230743"/>
              <a:gd name="connsiteX1" fmla="*/ 2483609 w 2531125"/>
              <a:gd name="connsiteY1" fmla="*/ 0 h 2230743"/>
              <a:gd name="connsiteX2" fmla="*/ 2531125 w 2531125"/>
              <a:gd name="connsiteY2" fmla="*/ 1584409 h 2230743"/>
              <a:gd name="connsiteX3" fmla="*/ 108218 w 2531125"/>
              <a:gd name="connsiteY3" fmla="*/ 2230743 h 2230743"/>
              <a:gd name="connsiteX4" fmla="*/ 0 w 2531125"/>
              <a:gd name="connsiteY4" fmla="*/ 368954 h 2230743"/>
              <a:gd name="connsiteX0" fmla="*/ 0 w 2531125"/>
              <a:gd name="connsiteY0" fmla="*/ 309795 h 2171584"/>
              <a:gd name="connsiteX1" fmla="*/ 2302488 w 2531125"/>
              <a:gd name="connsiteY1" fmla="*/ 0 h 2171584"/>
              <a:gd name="connsiteX2" fmla="*/ 2531125 w 2531125"/>
              <a:gd name="connsiteY2" fmla="*/ 1525250 h 2171584"/>
              <a:gd name="connsiteX3" fmla="*/ 108218 w 2531125"/>
              <a:gd name="connsiteY3" fmla="*/ 2171584 h 2171584"/>
              <a:gd name="connsiteX4" fmla="*/ 0 w 2531125"/>
              <a:gd name="connsiteY4" fmla="*/ 309795 h 2171584"/>
              <a:gd name="connsiteX0" fmla="*/ 0 w 2350004"/>
              <a:gd name="connsiteY0" fmla="*/ 309795 h 2171584"/>
              <a:gd name="connsiteX1" fmla="*/ 2302488 w 2350004"/>
              <a:gd name="connsiteY1" fmla="*/ 0 h 2171584"/>
              <a:gd name="connsiteX2" fmla="*/ 2350004 w 2350004"/>
              <a:gd name="connsiteY2" fmla="*/ 1731285 h 2171584"/>
              <a:gd name="connsiteX3" fmla="*/ 108218 w 2350004"/>
              <a:gd name="connsiteY3" fmla="*/ 2171584 h 2171584"/>
              <a:gd name="connsiteX4" fmla="*/ 0 w 2350004"/>
              <a:gd name="connsiteY4" fmla="*/ 309795 h 2171584"/>
              <a:gd name="connsiteX0" fmla="*/ 0 w 2350004"/>
              <a:gd name="connsiteY0" fmla="*/ 309795 h 2355180"/>
              <a:gd name="connsiteX1" fmla="*/ 2302488 w 2350004"/>
              <a:gd name="connsiteY1" fmla="*/ 0 h 2355180"/>
              <a:gd name="connsiteX2" fmla="*/ 2350004 w 2350004"/>
              <a:gd name="connsiteY2" fmla="*/ 1731285 h 2355180"/>
              <a:gd name="connsiteX3" fmla="*/ 110105 w 2350004"/>
              <a:gd name="connsiteY3" fmla="*/ 2355180 h 2355180"/>
              <a:gd name="connsiteX4" fmla="*/ 0 w 2350004"/>
              <a:gd name="connsiteY4" fmla="*/ 309795 h 2355180"/>
              <a:gd name="connsiteX0" fmla="*/ 0 w 2350004"/>
              <a:gd name="connsiteY0" fmla="*/ 309795 h 2355180"/>
              <a:gd name="connsiteX1" fmla="*/ 2302488 w 2350004"/>
              <a:gd name="connsiteY1" fmla="*/ 0 h 2355180"/>
              <a:gd name="connsiteX2" fmla="*/ 2350004 w 2350004"/>
              <a:gd name="connsiteY2" fmla="*/ 1704766 h 2355180"/>
              <a:gd name="connsiteX3" fmla="*/ 110105 w 2350004"/>
              <a:gd name="connsiteY3" fmla="*/ 2355180 h 2355180"/>
              <a:gd name="connsiteX4" fmla="*/ 0 w 2350004"/>
              <a:gd name="connsiteY4" fmla="*/ 309795 h 2355180"/>
              <a:gd name="connsiteX0" fmla="*/ 0 w 2348117"/>
              <a:gd name="connsiteY0" fmla="*/ 309795 h 2355180"/>
              <a:gd name="connsiteX1" fmla="*/ 2302488 w 2348117"/>
              <a:gd name="connsiteY1" fmla="*/ 0 h 2355180"/>
              <a:gd name="connsiteX2" fmla="*/ 2348117 w 2348117"/>
              <a:gd name="connsiteY2" fmla="*/ 1696606 h 2355180"/>
              <a:gd name="connsiteX3" fmla="*/ 110105 w 2348117"/>
              <a:gd name="connsiteY3" fmla="*/ 2355180 h 2355180"/>
              <a:gd name="connsiteX4" fmla="*/ 0 w 2348117"/>
              <a:gd name="connsiteY4" fmla="*/ 309795 h 2355180"/>
              <a:gd name="connsiteX0" fmla="*/ 0 w 2348117"/>
              <a:gd name="connsiteY0" fmla="*/ 364194 h 2409579"/>
              <a:gd name="connsiteX1" fmla="*/ 2297772 w 2348117"/>
              <a:gd name="connsiteY1" fmla="*/ 0 h 2409579"/>
              <a:gd name="connsiteX2" fmla="*/ 2348117 w 2348117"/>
              <a:gd name="connsiteY2" fmla="*/ 1751005 h 2409579"/>
              <a:gd name="connsiteX3" fmla="*/ 110105 w 2348117"/>
              <a:gd name="connsiteY3" fmla="*/ 2409579 h 2409579"/>
              <a:gd name="connsiteX4" fmla="*/ 0 w 2348117"/>
              <a:gd name="connsiteY4" fmla="*/ 364194 h 2409579"/>
              <a:gd name="connsiteX0" fmla="*/ 0 w 2338684"/>
              <a:gd name="connsiteY0" fmla="*/ 364194 h 2409579"/>
              <a:gd name="connsiteX1" fmla="*/ 2297772 w 2338684"/>
              <a:gd name="connsiteY1" fmla="*/ 0 h 2409579"/>
              <a:gd name="connsiteX2" fmla="*/ 2338684 w 2338684"/>
              <a:gd name="connsiteY2" fmla="*/ 1672807 h 2409579"/>
              <a:gd name="connsiteX3" fmla="*/ 110105 w 2338684"/>
              <a:gd name="connsiteY3" fmla="*/ 2409579 h 2409579"/>
              <a:gd name="connsiteX4" fmla="*/ 0 w 2338684"/>
              <a:gd name="connsiteY4" fmla="*/ 364194 h 2409579"/>
              <a:gd name="connsiteX0" fmla="*/ 0 w 2338684"/>
              <a:gd name="connsiteY0" fmla="*/ 364194 h 2353481"/>
              <a:gd name="connsiteX1" fmla="*/ 2297772 w 2338684"/>
              <a:gd name="connsiteY1" fmla="*/ 0 h 2353481"/>
              <a:gd name="connsiteX2" fmla="*/ 2338684 w 2338684"/>
              <a:gd name="connsiteY2" fmla="*/ 1672807 h 2353481"/>
              <a:gd name="connsiteX3" fmla="*/ 108532 w 2338684"/>
              <a:gd name="connsiteY3" fmla="*/ 2353481 h 2353481"/>
              <a:gd name="connsiteX4" fmla="*/ 0 w 2338684"/>
              <a:gd name="connsiteY4" fmla="*/ 364194 h 2353481"/>
              <a:gd name="connsiteX0" fmla="*/ 0 w 2338684"/>
              <a:gd name="connsiteY0" fmla="*/ 551851 h 2541138"/>
              <a:gd name="connsiteX1" fmla="*/ 2159689 w 2338684"/>
              <a:gd name="connsiteY1" fmla="*/ 0 h 2541138"/>
              <a:gd name="connsiteX2" fmla="*/ 2338684 w 2338684"/>
              <a:gd name="connsiteY2" fmla="*/ 1860464 h 2541138"/>
              <a:gd name="connsiteX3" fmla="*/ 108532 w 2338684"/>
              <a:gd name="connsiteY3" fmla="*/ 2541138 h 2541138"/>
              <a:gd name="connsiteX4" fmla="*/ 0 w 2338684"/>
              <a:gd name="connsiteY4" fmla="*/ 551851 h 2541138"/>
              <a:gd name="connsiteX0" fmla="*/ 0 w 2205446"/>
              <a:gd name="connsiteY0" fmla="*/ 551851 h 2541138"/>
              <a:gd name="connsiteX1" fmla="*/ 2159689 w 2205446"/>
              <a:gd name="connsiteY1" fmla="*/ 0 h 2541138"/>
              <a:gd name="connsiteX2" fmla="*/ 2205446 w 2205446"/>
              <a:gd name="connsiteY2" fmla="*/ 1598225 h 2541138"/>
              <a:gd name="connsiteX3" fmla="*/ 108532 w 2205446"/>
              <a:gd name="connsiteY3" fmla="*/ 2541138 h 2541138"/>
              <a:gd name="connsiteX4" fmla="*/ 0 w 2205446"/>
              <a:gd name="connsiteY4" fmla="*/ 551851 h 2541138"/>
              <a:gd name="connsiteX0" fmla="*/ 0 w 2205446"/>
              <a:gd name="connsiteY0" fmla="*/ 551851 h 2473774"/>
              <a:gd name="connsiteX1" fmla="*/ 2159689 w 2205446"/>
              <a:gd name="connsiteY1" fmla="*/ 0 h 2473774"/>
              <a:gd name="connsiteX2" fmla="*/ 2205446 w 2205446"/>
              <a:gd name="connsiteY2" fmla="*/ 1598225 h 2473774"/>
              <a:gd name="connsiteX3" fmla="*/ 106110 w 2205446"/>
              <a:gd name="connsiteY3" fmla="*/ 2473774 h 2473774"/>
              <a:gd name="connsiteX4" fmla="*/ 0 w 2205446"/>
              <a:gd name="connsiteY4" fmla="*/ 551851 h 2473774"/>
              <a:gd name="connsiteX0" fmla="*/ 0 w 2205446"/>
              <a:gd name="connsiteY0" fmla="*/ 551851 h 2461745"/>
              <a:gd name="connsiteX1" fmla="*/ 2159689 w 2205446"/>
              <a:gd name="connsiteY1" fmla="*/ 0 h 2461745"/>
              <a:gd name="connsiteX2" fmla="*/ 2205446 w 2205446"/>
              <a:gd name="connsiteY2" fmla="*/ 1598225 h 2461745"/>
              <a:gd name="connsiteX3" fmla="*/ 159405 w 2205446"/>
              <a:gd name="connsiteY3" fmla="*/ 2461745 h 2461745"/>
              <a:gd name="connsiteX4" fmla="*/ 0 w 2205446"/>
              <a:gd name="connsiteY4" fmla="*/ 551851 h 2461745"/>
              <a:gd name="connsiteX0" fmla="*/ 0 w 2205446"/>
              <a:gd name="connsiteY0" fmla="*/ 551851 h 2468963"/>
              <a:gd name="connsiteX1" fmla="*/ 2159689 w 2205446"/>
              <a:gd name="connsiteY1" fmla="*/ 0 h 2468963"/>
              <a:gd name="connsiteX2" fmla="*/ 2205446 w 2205446"/>
              <a:gd name="connsiteY2" fmla="*/ 1598225 h 2468963"/>
              <a:gd name="connsiteX3" fmla="*/ 110955 w 2205446"/>
              <a:gd name="connsiteY3" fmla="*/ 2468963 h 2468963"/>
              <a:gd name="connsiteX4" fmla="*/ 0 w 2205446"/>
              <a:gd name="connsiteY4" fmla="*/ 551851 h 246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446" h="2468963">
                <a:moveTo>
                  <a:pt x="0" y="551851"/>
                </a:moveTo>
                <a:lnTo>
                  <a:pt x="2159689" y="0"/>
                </a:lnTo>
                <a:lnTo>
                  <a:pt x="2205446" y="1598225"/>
                </a:lnTo>
                <a:lnTo>
                  <a:pt x="110955" y="2468963"/>
                </a:lnTo>
                <a:lnTo>
                  <a:pt x="0" y="551851"/>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5" name="Group 4">
            <a:extLst>
              <a:ext uri="{FF2B5EF4-FFF2-40B4-BE49-F238E27FC236}">
                <a16:creationId xmlns:a16="http://schemas.microsoft.com/office/drawing/2014/main" id="{B3C95F3F-45AD-83DE-1A30-0AFBD6EF3C86}"/>
              </a:ext>
            </a:extLst>
          </p:cNvPr>
          <p:cNvGrpSpPr/>
          <p:nvPr/>
        </p:nvGrpSpPr>
        <p:grpSpPr>
          <a:xfrm>
            <a:off x="3395663" y="2873614"/>
            <a:ext cx="8604249" cy="1255227"/>
            <a:chOff x="3395663" y="2656218"/>
            <a:chExt cx="8604249" cy="1255227"/>
          </a:xfrm>
        </p:grpSpPr>
        <p:sp>
          <p:nvSpPr>
            <p:cNvPr id="4" name="TextBox 3">
              <a:extLst>
                <a:ext uri="{FF2B5EF4-FFF2-40B4-BE49-F238E27FC236}">
                  <a16:creationId xmlns:a16="http://schemas.microsoft.com/office/drawing/2014/main" id="{3C077B4C-0E5F-008B-5491-046638BC2E74}"/>
                </a:ext>
              </a:extLst>
            </p:cNvPr>
            <p:cNvSpPr txBox="1"/>
            <p:nvPr/>
          </p:nvSpPr>
          <p:spPr>
            <a:xfrm>
              <a:off x="3395663" y="2656218"/>
              <a:ext cx="8604249" cy="1255227"/>
            </a:xfrm>
            <a:prstGeom prst="roundRect">
              <a:avLst/>
            </a:prstGeom>
            <a:solidFill>
              <a:schemeClr val="accent2">
                <a:lumMod val="20000"/>
                <a:lumOff val="80000"/>
              </a:schemeClr>
            </a:solidFill>
            <a:ln>
              <a:noFill/>
            </a:ln>
          </p:spPr>
          <p:txBody>
            <a:bodyPr wrap="square" lIns="828000" tIns="36000" rIns="72000" bIns="3600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Prior to initiating YEZTUGO: Negative result from an Ag/Ab-specific test should be confirmed using an RNA-specific </a:t>
              </a:r>
              <a:r>
                <a:rPr kumimoji="0" lang="en-US" sz="1600" b="0" i="0" u="none" strike="noStrike" kern="1200" cap="none" spc="0" normalizeH="0" baseline="0" noProof="0" err="1">
                  <a:ln>
                    <a:noFill/>
                  </a:ln>
                  <a:solidFill>
                    <a:prstClr val="black"/>
                  </a:solidFill>
                  <a:effectLst/>
                  <a:uLnTx/>
                  <a:uFillTx/>
                  <a:latin typeface="Arial" panose="020B0604020202020204" pitchFamily="34" charset="0"/>
                  <a:ea typeface="Times New Roman" panose="02020603050405020304" pitchFamily="18" charset="0"/>
                  <a:cs typeface="+mn-cs"/>
                </a:rPr>
                <a:t>assay.</a:t>
              </a:r>
              <a:r>
                <a:rPr kumimoji="0" lang="en-US" sz="1600" b="0" i="0" u="none" strike="noStrike" kern="1200" cap="none" spc="0" normalizeH="0" baseline="30000" noProof="0" err="1">
                  <a:ln>
                    <a:noFill/>
                  </a:ln>
                  <a:solidFill>
                    <a:prstClr val="black"/>
                  </a:solidFill>
                  <a:effectLst/>
                  <a:uLnTx/>
                  <a:uFillTx/>
                  <a:latin typeface="Arial" panose="020B0604020202020204" pitchFamily="34" charset="0"/>
                  <a:ea typeface="Times New Roman" panose="02020603050405020304" pitchFamily="18" charset="0"/>
                  <a:cs typeface="+mn-cs"/>
                </a:rPr>
                <a:t>a</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Prior to continuing YEZTUGO: Negative result from a rapid, point-of-care </a:t>
              </a:r>
              <a:b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b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Ag/Ab test should be confirmed using a more sensitive assay. </a:t>
              </a:r>
            </a:p>
          </p:txBody>
        </p:sp>
        <p:grpSp>
          <p:nvGrpSpPr>
            <p:cNvPr id="7" name="Group 6">
              <a:extLst>
                <a:ext uri="{FF2B5EF4-FFF2-40B4-BE49-F238E27FC236}">
                  <a16:creationId xmlns:a16="http://schemas.microsoft.com/office/drawing/2014/main" id="{745F9B47-5A98-AB25-E25F-090667DB9540}"/>
                </a:ext>
              </a:extLst>
            </p:cNvPr>
            <p:cNvGrpSpPr/>
            <p:nvPr/>
          </p:nvGrpSpPr>
          <p:grpSpPr>
            <a:xfrm>
              <a:off x="3505218" y="2919405"/>
              <a:ext cx="694800" cy="694800"/>
              <a:chOff x="3431057" y="2867750"/>
              <a:chExt cx="798110" cy="798110"/>
            </a:xfrm>
          </p:grpSpPr>
          <p:sp>
            <p:nvSpPr>
              <p:cNvPr id="6" name="Oval 5">
                <a:extLst>
                  <a:ext uri="{FF2B5EF4-FFF2-40B4-BE49-F238E27FC236}">
                    <a16:creationId xmlns:a16="http://schemas.microsoft.com/office/drawing/2014/main" id="{DC236CE1-3AD0-8FD6-805C-2C8B20F58D74}"/>
                  </a:ext>
                </a:extLst>
              </p:cNvPr>
              <p:cNvSpPr/>
              <p:nvPr/>
            </p:nvSpPr>
            <p:spPr>
              <a:xfrm>
                <a:off x="3431057" y="2867750"/>
                <a:ext cx="798110" cy="798110"/>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 name="Graphic 1">
                <a:extLst>
                  <a:ext uri="{FF2B5EF4-FFF2-40B4-BE49-F238E27FC236}">
                    <a16:creationId xmlns:a16="http://schemas.microsoft.com/office/drawing/2014/main" id="{6D60426F-7515-70FD-585E-2D2ACF6E77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83747" y="2994011"/>
                <a:ext cx="569249" cy="569249"/>
              </a:xfrm>
              <a:prstGeom prst="rect">
                <a:avLst/>
              </a:prstGeom>
            </p:spPr>
          </p:pic>
        </p:grpSp>
      </p:grpSp>
    </p:spTree>
    <p:extLst>
      <p:ext uri="{BB962C8B-B14F-4D97-AF65-F5344CB8AC3E}">
        <p14:creationId xmlns:p14="http://schemas.microsoft.com/office/powerpoint/2010/main" val="749889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74BBB-B138-5A73-CA59-2C61D092601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E59E00D-41A6-BA27-5683-382692CEEBCC}"/>
              </a:ext>
            </a:extLst>
          </p:cNvPr>
          <p:cNvSpPr txBox="1"/>
          <p:nvPr/>
        </p:nvSpPr>
        <p:spPr>
          <a:xfrm>
            <a:off x="2981960" y="1347988"/>
            <a:ext cx="9210040" cy="358354"/>
          </a:xfrm>
          <a:prstGeom prst="rect">
            <a:avLst/>
          </a:prstGeom>
          <a:solidFill>
            <a:srgbClr val="203661"/>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2.3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lang="en-US" b="1" noProof="0">
                <a:solidFill>
                  <a:schemeClr val="bg1"/>
                </a:solidFill>
                <a:latin typeface="Arial" panose="020B0604020202020204" pitchFamily="34" charset="0"/>
                <a:ea typeface="Times New Roman" panose="02020603050405020304" pitchFamily="18" charset="0"/>
                <a:sym typeface="Wingdings 3" panose="05040102010807070707" pitchFamily="18" charset="2"/>
              </a:rPr>
              <a:t>Recommended Dosage</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pic>
        <p:nvPicPr>
          <p:cNvPr id="12" name="Picture Placeholder 11">
            <a:extLst>
              <a:ext uri="{FF2B5EF4-FFF2-40B4-BE49-F238E27FC236}">
                <a16:creationId xmlns:a16="http://schemas.microsoft.com/office/drawing/2014/main" id="{C93FB4EC-3A30-8C41-98A6-6B392708B18E}"/>
              </a:ext>
            </a:extLst>
          </p:cNvPr>
          <p:cNvPicPr>
            <a:picLocks noGrp="1" noChangeAspect="1"/>
          </p:cNvPicPr>
          <p:nvPr>
            <p:ph type="pic" sz="quarter" idx="11"/>
          </p:nvPr>
        </p:nvPicPr>
        <p:blipFill>
          <a:blip r:embed="rId3"/>
          <a:srcRect l="194" r="194"/>
          <a:stretch/>
        </p:blipFill>
        <p:spPr/>
      </p:pic>
      <p:sp>
        <p:nvSpPr>
          <p:cNvPr id="7" name="Rectangle: Top Corners Rounded 6">
            <a:extLst>
              <a:ext uri="{FF2B5EF4-FFF2-40B4-BE49-F238E27FC236}">
                <a16:creationId xmlns:a16="http://schemas.microsoft.com/office/drawing/2014/main" id="{D0F025AA-334C-2916-B67D-E3666FDC7A13}"/>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0" name="Graphic 9">
            <a:extLst>
              <a:ext uri="{FF2B5EF4-FFF2-40B4-BE49-F238E27FC236}">
                <a16:creationId xmlns:a16="http://schemas.microsoft.com/office/drawing/2014/main" id="{1E9C13C3-80CA-AEF2-90EB-02D5699165E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737030" y="1321367"/>
            <a:ext cx="352501" cy="391276"/>
          </a:xfrm>
          <a:prstGeom prst="rect">
            <a:avLst/>
          </a:prstGeom>
        </p:spPr>
      </p:pic>
      <p:sp>
        <p:nvSpPr>
          <p:cNvPr id="39" name="Title 38">
            <a:extLst>
              <a:ext uri="{FF2B5EF4-FFF2-40B4-BE49-F238E27FC236}">
                <a16:creationId xmlns:a16="http://schemas.microsoft.com/office/drawing/2014/main" id="{3BF8EC94-8FA4-F78B-3DF6-CFE0D6A54E07}"/>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1" name="Text Placeholder 40">
            <a:extLst>
              <a:ext uri="{FF2B5EF4-FFF2-40B4-BE49-F238E27FC236}">
                <a16:creationId xmlns:a16="http://schemas.microsoft.com/office/drawing/2014/main" id="{065B4E31-9CBB-B490-895D-00FF55AADBF0}"/>
              </a:ext>
            </a:extLst>
          </p:cNvPr>
          <p:cNvSpPr>
            <a:spLocks noGrp="1"/>
          </p:cNvSpPr>
          <p:nvPr>
            <p:ph type="body" sz="quarter" idx="12"/>
          </p:nvPr>
        </p:nvSpPr>
        <p:spPr>
          <a:xfrm>
            <a:off x="1562100" y="5933183"/>
            <a:ext cx="7562850" cy="576000"/>
          </a:xfrm>
        </p:spPr>
        <p:txBody>
          <a:bodyPr/>
          <a:lstStyle/>
          <a:p>
            <a:r>
              <a:rPr lang="en-US" baseline="30000" noProof="0" err="1"/>
              <a:t>a</a:t>
            </a:r>
            <a:r>
              <a:rPr lang="en-US" noProof="0" err="1"/>
              <a:t>Dosing</a:t>
            </a:r>
            <a:r>
              <a:rPr lang="en-US" noProof="0"/>
              <a:t> schedule for initiation and continuation in adults and adolescents weighing ≥35 kg; </a:t>
            </a:r>
            <a:r>
              <a:rPr lang="en-US" baseline="30000" noProof="0" err="1"/>
              <a:t>b</a:t>
            </a:r>
            <a:r>
              <a:rPr lang="en-US" noProof="0" err="1"/>
              <a:t>The</a:t>
            </a:r>
            <a:r>
              <a:rPr lang="en-US" noProof="0"/>
              <a:t> complete initiation dosing schedule, consisting of SC injections and oral tablets, is required. The efficacy of YEZTUGO has only been established with this dosing schedule; </a:t>
            </a:r>
            <a:r>
              <a:rPr lang="en-US" baseline="30000" noProof="0" err="1"/>
              <a:t>c</a:t>
            </a:r>
            <a:r>
              <a:rPr lang="en-US" noProof="0" err="1"/>
              <a:t>From</a:t>
            </a:r>
            <a:r>
              <a:rPr lang="en-US" noProof="0"/>
              <a:t> date of last injection</a:t>
            </a:r>
          </a:p>
          <a:p>
            <a:r>
              <a:rPr lang="en-US" noProof="0"/>
              <a:t>Q6M, every 6 months; Q26W, every 26 weeks</a:t>
            </a:r>
          </a:p>
        </p:txBody>
      </p:sp>
      <p:sp>
        <p:nvSpPr>
          <p:cNvPr id="6" name="TextBox 14">
            <a:extLst>
              <a:ext uri="{FF2B5EF4-FFF2-40B4-BE49-F238E27FC236}">
                <a16:creationId xmlns:a16="http://schemas.microsoft.com/office/drawing/2014/main" id="{DA8C88F4-164A-DEA9-5D5C-3C8097EA16EF}"/>
              </a:ext>
            </a:extLst>
          </p:cNvPr>
          <p:cNvSpPr txBox="1">
            <a:spLocks noChangeArrowheads="1"/>
          </p:cNvSpPr>
          <p:nvPr/>
        </p:nvSpPr>
        <p:spPr bwMode="auto">
          <a:xfrm>
            <a:off x="3324225" y="1791980"/>
            <a:ext cx="8675688" cy="1473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The YEZTUGO dosing schedule in adults and adolescents weighing ≥35 kg consists of a required initiation dosing (SC injections and oral tablets) followed by Q6M continuation dosing (SC injections) (</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Table 1</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YEZTUGO oral tablets may be taken with or without food.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[see </a:t>
            </a:r>
            <a:r>
              <a:rPr kumimoji="0" lang="en-US" sz="1400" b="0" i="0" u="none" strike="noStrike" kern="1200" cap="none" spc="0" normalizeH="0" baseline="0" noProof="0">
                <a:ln>
                  <a:noFill/>
                </a:ln>
                <a:solidFill>
                  <a:schemeClr val="tx2"/>
                </a:solidFill>
                <a:effectLst/>
                <a:uLnTx/>
                <a:uFillTx/>
                <a:latin typeface="Arial" panose="020B0604020202020204" pitchFamily="34" charset="0"/>
                <a:ea typeface="Times New Roman" panose="02020603050405020304" pitchFamily="18" charset="0"/>
                <a:cs typeface="+mn-cs"/>
              </a:rPr>
              <a:t>Clinical Pharmacology (12.3)</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t>
            </a:r>
          </a:p>
        </p:txBody>
      </p:sp>
      <p:graphicFrame>
        <p:nvGraphicFramePr>
          <p:cNvPr id="8" name="Content Placeholder 16">
            <a:extLst>
              <a:ext uri="{FF2B5EF4-FFF2-40B4-BE49-F238E27FC236}">
                <a16:creationId xmlns:a16="http://schemas.microsoft.com/office/drawing/2014/main" id="{633AC3AB-6B30-5820-093E-5C2F87DDEEEB}"/>
              </a:ext>
            </a:extLst>
          </p:cNvPr>
          <p:cNvGraphicFramePr>
            <a:graphicFrameLocks/>
          </p:cNvGraphicFramePr>
          <p:nvPr>
            <p:extLst>
              <p:ext uri="{D42A27DB-BD31-4B8C-83A1-F6EECF244321}">
                <p14:modId xmlns:p14="http://schemas.microsoft.com/office/powerpoint/2010/main" val="3670469912"/>
              </p:ext>
            </p:extLst>
          </p:nvPr>
        </p:nvGraphicFramePr>
        <p:xfrm>
          <a:off x="3395663" y="3718565"/>
          <a:ext cx="7849415" cy="1945840"/>
        </p:xfrm>
        <a:graphic>
          <a:graphicData uri="http://schemas.openxmlformats.org/drawingml/2006/table">
            <a:tbl>
              <a:tblPr firstRow="1" firstCol="1" bandRow="1">
                <a:tableStyleId>{21E4AEA4-8DFA-4A89-87EB-49C32662AFE0}</a:tableStyleId>
              </a:tblPr>
              <a:tblGrid>
                <a:gridCol w="2347489">
                  <a:extLst>
                    <a:ext uri="{9D8B030D-6E8A-4147-A177-3AD203B41FA5}">
                      <a16:colId xmlns:a16="http://schemas.microsoft.com/office/drawing/2014/main" val="2025871499"/>
                    </a:ext>
                  </a:extLst>
                </a:gridCol>
                <a:gridCol w="5501926">
                  <a:extLst>
                    <a:ext uri="{9D8B030D-6E8A-4147-A177-3AD203B41FA5}">
                      <a16:colId xmlns:a16="http://schemas.microsoft.com/office/drawing/2014/main" val="2073621720"/>
                    </a:ext>
                  </a:extLst>
                </a:gridCol>
              </a:tblGrid>
              <a:tr h="0">
                <a:tc>
                  <a:txBody>
                    <a:bodyPr/>
                    <a:lstStyle/>
                    <a:p>
                      <a:pPr marL="0" marR="0" algn="ctr">
                        <a:spcBef>
                          <a:spcPts val="200"/>
                        </a:spcBef>
                        <a:spcAft>
                          <a:spcPts val="200"/>
                        </a:spcAft>
                      </a:pPr>
                      <a:r>
                        <a:rPr lang="en-US" sz="1200" b="1" noProof="0">
                          <a:solidFill>
                            <a:schemeClr val="bg1"/>
                          </a:solidFill>
                          <a:effectLst/>
                        </a:rPr>
                        <a:t>Time</a:t>
                      </a:r>
                      <a:endParaRPr lang="en-US" sz="1200" noProof="0">
                        <a:solidFill>
                          <a:schemeClr val="bg1"/>
                        </a:solidFill>
                        <a:effectLst/>
                        <a:latin typeface="+mn-lt"/>
                        <a:ea typeface="Times New Roman" panose="02020603050405020304" pitchFamily="18" charset="0"/>
                      </a:endParaRPr>
                    </a:p>
                  </a:txBody>
                  <a:tcPr marT="36000" marB="36000">
                    <a:lnB w="12700" cap="flat" cmpd="sng" algn="ctr">
                      <a:solidFill>
                        <a:schemeClr val="bg1"/>
                      </a:solidFill>
                      <a:prstDash val="solid"/>
                      <a:round/>
                      <a:headEnd type="none" w="med" len="med"/>
                      <a:tailEnd type="none" w="med" len="med"/>
                    </a:lnB>
                  </a:tcPr>
                </a:tc>
                <a:tc>
                  <a:txBody>
                    <a:bodyPr/>
                    <a:lstStyle/>
                    <a:p>
                      <a:pPr marL="0" marR="0" algn="ctr">
                        <a:spcBef>
                          <a:spcPts val="200"/>
                        </a:spcBef>
                        <a:spcAft>
                          <a:spcPts val="200"/>
                        </a:spcAft>
                      </a:pPr>
                      <a:endParaRPr lang="en-US" sz="1200" noProof="0">
                        <a:solidFill>
                          <a:schemeClr val="tx1"/>
                        </a:solidFill>
                        <a:effectLst/>
                        <a:latin typeface="+mn-lt"/>
                        <a:ea typeface="Times New Roman" panose="02020603050405020304" pitchFamily="18" charset="0"/>
                      </a:endParaRPr>
                    </a:p>
                  </a:txBody>
                  <a:tcPr marT="36000" marB="36000">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82904077"/>
                  </a:ext>
                </a:extLst>
              </a:tr>
              <a:tr h="0">
                <a:tc>
                  <a:txBody>
                    <a:bodyPr/>
                    <a:lstStyle/>
                    <a:p>
                      <a:pPr marL="0" marR="0" algn="ctr">
                        <a:spcBef>
                          <a:spcPts val="200"/>
                        </a:spcBef>
                        <a:spcAft>
                          <a:spcPts val="200"/>
                        </a:spcAft>
                      </a:pPr>
                      <a:endParaRPr lang="en-US" sz="1200" noProof="0">
                        <a:solidFill>
                          <a:schemeClr val="bg1"/>
                        </a:solidFill>
                        <a:effectLst/>
                        <a:latin typeface="+mn-lt"/>
                        <a:ea typeface="Times New Roman" panose="02020603050405020304" pitchFamily="18" charset="0"/>
                      </a:endParaRPr>
                    </a:p>
                  </a:txBody>
                  <a:tcPr marT="36000" marB="36000">
                    <a:lnT w="12700" cap="flat" cmpd="sng" algn="ctr">
                      <a:solidFill>
                        <a:schemeClr val="bg1"/>
                      </a:solidFill>
                      <a:prstDash val="solid"/>
                      <a:round/>
                      <a:headEnd type="none" w="med" len="med"/>
                      <a:tailEnd type="none" w="med" len="med"/>
                    </a:lnT>
                  </a:tcPr>
                </a:tc>
                <a:tc>
                  <a:txBody>
                    <a:bodyPr/>
                    <a:lstStyle/>
                    <a:p>
                      <a:pPr marL="0" marR="0" algn="ctr">
                        <a:spcBef>
                          <a:spcPts val="200"/>
                        </a:spcBef>
                        <a:spcAft>
                          <a:spcPts val="200"/>
                        </a:spcAft>
                      </a:pPr>
                      <a:r>
                        <a:rPr lang="en-US" sz="1200" b="1" noProof="0">
                          <a:solidFill>
                            <a:schemeClr val="tx1"/>
                          </a:solidFill>
                          <a:effectLst/>
                        </a:rPr>
                        <a:t>Dosage of YEZTUGO: </a:t>
                      </a:r>
                      <a:r>
                        <a:rPr lang="en-US" sz="1200" b="1" noProof="0" err="1">
                          <a:solidFill>
                            <a:schemeClr val="tx1"/>
                          </a:solidFill>
                          <a:effectLst/>
                        </a:rPr>
                        <a:t>Initiation</a:t>
                      </a:r>
                      <a:r>
                        <a:rPr lang="en-US" sz="1200" b="1" baseline="30000" noProof="0" err="1">
                          <a:solidFill>
                            <a:schemeClr val="tx1"/>
                          </a:solidFill>
                          <a:effectLst/>
                        </a:rPr>
                        <a:t>b</a:t>
                      </a:r>
                      <a:endParaRPr lang="en-US" sz="1200" noProof="0">
                        <a:solidFill>
                          <a:schemeClr val="tx1"/>
                        </a:solidFill>
                        <a:effectLst/>
                        <a:latin typeface="+mn-lt"/>
                        <a:ea typeface="Times New Roman" panose="02020603050405020304" pitchFamily="18" charset="0"/>
                      </a:endParaRPr>
                    </a:p>
                  </a:txBody>
                  <a:tcPr marT="36000" marB="36000">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801978436"/>
                  </a:ext>
                </a:extLst>
              </a:tr>
              <a:tr h="0">
                <a:tc>
                  <a:txBody>
                    <a:bodyPr/>
                    <a:lstStyle/>
                    <a:p>
                      <a:pPr marL="0" marR="0" algn="ctr">
                        <a:spcBef>
                          <a:spcPts val="200"/>
                        </a:spcBef>
                        <a:spcAft>
                          <a:spcPts val="200"/>
                        </a:spcAft>
                      </a:pPr>
                      <a:r>
                        <a:rPr lang="en-US" sz="1200" noProof="0">
                          <a:solidFill>
                            <a:schemeClr val="bg1"/>
                          </a:solidFill>
                          <a:effectLst/>
                        </a:rPr>
                        <a:t>Day 1</a:t>
                      </a:r>
                      <a:endParaRPr lang="en-US" sz="1200" noProof="0">
                        <a:solidFill>
                          <a:schemeClr val="bg1"/>
                        </a:solidFill>
                        <a:effectLst/>
                        <a:latin typeface="+mn-lt"/>
                        <a:ea typeface="Times New Roman" panose="02020603050405020304" pitchFamily="18" charset="0"/>
                      </a:endParaRPr>
                    </a:p>
                  </a:txBody>
                  <a:tcPr marT="36000" marB="36000"/>
                </a:tc>
                <a:tc>
                  <a:txBody>
                    <a:bodyPr/>
                    <a:lstStyle/>
                    <a:p>
                      <a:pPr marL="0" marR="0" algn="ctr">
                        <a:spcBef>
                          <a:spcPts val="200"/>
                        </a:spcBef>
                        <a:spcAft>
                          <a:spcPts val="200"/>
                        </a:spcAft>
                      </a:pPr>
                      <a:r>
                        <a:rPr lang="en-US" sz="1200" noProof="0">
                          <a:solidFill>
                            <a:schemeClr val="tx1"/>
                          </a:solidFill>
                          <a:effectLst/>
                        </a:rPr>
                        <a:t>927 mg by SC injection (2 × 1.5 mL injections)</a:t>
                      </a:r>
                    </a:p>
                    <a:p>
                      <a:pPr marL="0" marR="0" algn="ctr">
                        <a:spcBef>
                          <a:spcPts val="200"/>
                        </a:spcBef>
                        <a:spcAft>
                          <a:spcPts val="200"/>
                        </a:spcAft>
                      </a:pPr>
                      <a:r>
                        <a:rPr lang="en-US" sz="1200" noProof="0">
                          <a:solidFill>
                            <a:schemeClr val="tx1"/>
                          </a:solidFill>
                          <a:effectLst/>
                        </a:rPr>
                        <a:t>600 mg orally (2 × 300 mg tablets)</a:t>
                      </a:r>
                      <a:endParaRPr lang="en-US" sz="1200" noProof="0">
                        <a:solidFill>
                          <a:schemeClr val="tx1"/>
                        </a:solidFill>
                        <a:effectLst/>
                        <a:latin typeface="+mn-lt"/>
                        <a:ea typeface="Times New Roman" panose="02020603050405020304" pitchFamily="18" charset="0"/>
                      </a:endParaRPr>
                    </a:p>
                  </a:txBody>
                  <a:tcPr marT="36000" marB="36000"/>
                </a:tc>
                <a:extLst>
                  <a:ext uri="{0D108BD9-81ED-4DB2-BD59-A6C34878D82A}">
                    <a16:rowId xmlns:a16="http://schemas.microsoft.com/office/drawing/2014/main" val="1362375479"/>
                  </a:ext>
                </a:extLst>
              </a:tr>
              <a:tr h="0">
                <a:tc>
                  <a:txBody>
                    <a:bodyPr/>
                    <a:lstStyle/>
                    <a:p>
                      <a:pPr marL="0" marR="0" algn="ctr">
                        <a:spcBef>
                          <a:spcPts val="200"/>
                        </a:spcBef>
                        <a:spcAft>
                          <a:spcPts val="200"/>
                        </a:spcAft>
                      </a:pPr>
                      <a:r>
                        <a:rPr lang="en-US" sz="1200" noProof="0">
                          <a:solidFill>
                            <a:schemeClr val="bg1"/>
                          </a:solidFill>
                          <a:effectLst/>
                        </a:rPr>
                        <a:t>Day 2</a:t>
                      </a:r>
                      <a:endParaRPr lang="en-US" sz="1200" noProof="0">
                        <a:solidFill>
                          <a:schemeClr val="bg1"/>
                        </a:solidFill>
                        <a:effectLst/>
                        <a:latin typeface="+mn-lt"/>
                        <a:ea typeface="Times New Roman" panose="02020603050405020304" pitchFamily="18" charset="0"/>
                      </a:endParaRPr>
                    </a:p>
                  </a:txBody>
                  <a:tcPr marT="36000" marB="36000"/>
                </a:tc>
                <a:tc>
                  <a:txBody>
                    <a:bodyPr/>
                    <a:lstStyle/>
                    <a:p>
                      <a:pPr marL="0" marR="0" algn="ctr">
                        <a:spcBef>
                          <a:spcPts val="200"/>
                        </a:spcBef>
                        <a:spcAft>
                          <a:spcPts val="200"/>
                        </a:spcAft>
                      </a:pPr>
                      <a:r>
                        <a:rPr lang="en-US" sz="1200" noProof="0">
                          <a:solidFill>
                            <a:schemeClr val="tx1"/>
                          </a:solidFill>
                          <a:effectLst/>
                        </a:rPr>
                        <a:t>600 mg orally (2 × 300 mg tablets)</a:t>
                      </a:r>
                      <a:endParaRPr lang="en-US" sz="1200" noProof="0">
                        <a:solidFill>
                          <a:schemeClr val="tx1"/>
                        </a:solidFill>
                        <a:effectLst/>
                        <a:latin typeface="+mn-lt"/>
                        <a:ea typeface="Times New Roman" panose="02020603050405020304" pitchFamily="18" charset="0"/>
                      </a:endParaRPr>
                    </a:p>
                  </a:txBody>
                  <a:tcPr marT="36000" marB="36000"/>
                </a:tc>
                <a:extLst>
                  <a:ext uri="{0D108BD9-81ED-4DB2-BD59-A6C34878D82A}">
                    <a16:rowId xmlns:a16="http://schemas.microsoft.com/office/drawing/2014/main" val="3706218118"/>
                  </a:ext>
                </a:extLst>
              </a:tr>
              <a:tr h="0">
                <a:tc>
                  <a:txBody>
                    <a:bodyPr/>
                    <a:lstStyle/>
                    <a:p>
                      <a:pPr marL="0" marR="0" algn="ctr">
                        <a:spcBef>
                          <a:spcPts val="200"/>
                        </a:spcBef>
                        <a:spcAft>
                          <a:spcPts val="200"/>
                        </a:spcAft>
                      </a:pPr>
                      <a:endParaRPr lang="en-US" sz="1200" noProof="0">
                        <a:solidFill>
                          <a:schemeClr val="bg1"/>
                        </a:solidFill>
                        <a:effectLst/>
                        <a:latin typeface="+mn-lt"/>
                        <a:ea typeface="Times New Roman" panose="02020603050405020304" pitchFamily="18" charset="0"/>
                      </a:endParaRPr>
                    </a:p>
                  </a:txBody>
                  <a:tcPr marT="36000" marB="36000"/>
                </a:tc>
                <a:tc>
                  <a:txBody>
                    <a:bodyPr/>
                    <a:lstStyle/>
                    <a:p>
                      <a:pPr marL="0" marR="0" algn="ctr">
                        <a:spcBef>
                          <a:spcPts val="200"/>
                        </a:spcBef>
                        <a:spcAft>
                          <a:spcPts val="200"/>
                        </a:spcAft>
                      </a:pPr>
                      <a:r>
                        <a:rPr lang="en-US" sz="1200" b="1" noProof="0">
                          <a:solidFill>
                            <a:schemeClr val="tx1"/>
                          </a:solidFill>
                          <a:effectLst/>
                        </a:rPr>
                        <a:t>Dosage of YEZTUGO: Continuation</a:t>
                      </a:r>
                      <a:endParaRPr lang="en-US" sz="1200" noProof="0">
                        <a:solidFill>
                          <a:schemeClr val="tx1"/>
                        </a:solidFill>
                        <a:effectLst/>
                        <a:latin typeface="+mn-lt"/>
                        <a:ea typeface="Times New Roman" panose="02020603050405020304" pitchFamily="18" charset="0"/>
                      </a:endParaRPr>
                    </a:p>
                  </a:txBody>
                  <a:tcPr marT="36000" marB="36000"/>
                </a:tc>
                <a:extLst>
                  <a:ext uri="{0D108BD9-81ED-4DB2-BD59-A6C34878D82A}">
                    <a16:rowId xmlns:a16="http://schemas.microsoft.com/office/drawing/2014/main" val="2522148163"/>
                  </a:ext>
                </a:extLst>
              </a:tr>
              <a:tr h="0">
                <a:tc>
                  <a:txBody>
                    <a:bodyPr/>
                    <a:lstStyle/>
                    <a:p>
                      <a:pPr marL="0" marR="0" algn="ctr">
                        <a:spcBef>
                          <a:spcPts val="200"/>
                        </a:spcBef>
                        <a:spcAft>
                          <a:spcPts val="200"/>
                        </a:spcAft>
                      </a:pPr>
                      <a:r>
                        <a:rPr lang="en-US" sz="1200" noProof="0">
                          <a:solidFill>
                            <a:schemeClr val="bg1"/>
                          </a:solidFill>
                          <a:effectLst/>
                        </a:rPr>
                        <a:t>Q6M (Q26W)</a:t>
                      </a:r>
                      <a:r>
                        <a:rPr lang="en-US" sz="1200" baseline="30000" noProof="0">
                          <a:solidFill>
                            <a:schemeClr val="bg1"/>
                          </a:solidFill>
                          <a:effectLst/>
                        </a:rPr>
                        <a:t>c </a:t>
                      </a:r>
                      <a:br>
                        <a:rPr lang="en-US" sz="1200" noProof="0">
                          <a:solidFill>
                            <a:schemeClr val="bg1"/>
                          </a:solidFill>
                          <a:effectLst/>
                        </a:rPr>
                      </a:br>
                      <a:r>
                        <a:rPr lang="en-US" sz="1200" noProof="0">
                          <a:solidFill>
                            <a:schemeClr val="bg1"/>
                          </a:solidFill>
                          <a:effectLst/>
                        </a:rPr>
                        <a:t>±2 weeks</a:t>
                      </a:r>
                      <a:endParaRPr lang="en-US" sz="1200" noProof="0">
                        <a:solidFill>
                          <a:schemeClr val="bg1"/>
                        </a:solidFill>
                        <a:effectLst/>
                        <a:latin typeface="+mn-lt"/>
                        <a:ea typeface="Times New Roman" panose="02020603050405020304" pitchFamily="18" charset="0"/>
                      </a:endParaRPr>
                    </a:p>
                  </a:txBody>
                  <a:tcPr marT="36000" marB="36000"/>
                </a:tc>
                <a:tc>
                  <a:txBody>
                    <a:bodyPr/>
                    <a:lstStyle/>
                    <a:p>
                      <a:pPr marL="0" marR="0" algn="ctr">
                        <a:spcBef>
                          <a:spcPts val="200"/>
                        </a:spcBef>
                        <a:spcAft>
                          <a:spcPts val="200"/>
                        </a:spcAft>
                      </a:pPr>
                      <a:r>
                        <a:rPr lang="en-US" sz="1200" noProof="0">
                          <a:solidFill>
                            <a:schemeClr val="tx1"/>
                          </a:solidFill>
                          <a:effectLst/>
                        </a:rPr>
                        <a:t>927 mg by SC injection (2 × 1.5 mL injections)</a:t>
                      </a:r>
                      <a:endParaRPr lang="en-US" sz="1200" noProof="0">
                        <a:solidFill>
                          <a:schemeClr val="tx1"/>
                        </a:solidFill>
                        <a:effectLst/>
                        <a:latin typeface="+mn-lt"/>
                        <a:ea typeface="Times New Roman" panose="02020603050405020304" pitchFamily="18" charset="0"/>
                      </a:endParaRPr>
                    </a:p>
                  </a:txBody>
                  <a:tcPr marT="36000" marB="36000" anchor="ctr"/>
                </a:tc>
                <a:extLst>
                  <a:ext uri="{0D108BD9-81ED-4DB2-BD59-A6C34878D82A}">
                    <a16:rowId xmlns:a16="http://schemas.microsoft.com/office/drawing/2014/main" val="1211686764"/>
                  </a:ext>
                </a:extLst>
              </a:tr>
            </a:tbl>
          </a:graphicData>
        </a:graphic>
      </p:graphicFrame>
      <p:sp>
        <p:nvSpPr>
          <p:cNvPr id="9" name="TextBox 8">
            <a:extLst>
              <a:ext uri="{FF2B5EF4-FFF2-40B4-BE49-F238E27FC236}">
                <a16:creationId xmlns:a16="http://schemas.microsoft.com/office/drawing/2014/main" id="{990C2EE6-6F84-C74A-B904-ACAB80FE2F53}"/>
              </a:ext>
            </a:extLst>
          </p:cNvPr>
          <p:cNvSpPr txBox="1"/>
          <p:nvPr/>
        </p:nvSpPr>
        <p:spPr>
          <a:xfrm>
            <a:off x="3324225" y="3404633"/>
            <a:ext cx="8675688" cy="3139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a:ea typeface="+mn-ea"/>
                <a:cs typeface="+mn-cs"/>
              </a:rPr>
              <a:t>Table 1. Dosing Schedule for YEZTUGO Initiation and </a:t>
            </a:r>
            <a:r>
              <a:rPr kumimoji="0" lang="en-US" sz="1600" b="1" i="0" u="none" strike="noStrike" kern="1200" cap="none" spc="0" normalizeH="0" baseline="0" noProof="0" err="1">
                <a:ln>
                  <a:noFill/>
                </a:ln>
                <a:solidFill>
                  <a:prstClr val="black"/>
                </a:solidFill>
                <a:effectLst/>
                <a:uLnTx/>
                <a:uFillTx/>
                <a:latin typeface="Arial"/>
                <a:ea typeface="+mn-ea"/>
                <a:cs typeface="+mn-cs"/>
              </a:rPr>
              <a:t>Continuation</a:t>
            </a:r>
            <a:r>
              <a:rPr kumimoji="0" lang="en-US" sz="1600" b="1" i="0" u="none" strike="noStrike" kern="1200" cap="none" spc="0" normalizeH="0" baseline="30000" noProof="0" err="1">
                <a:ln>
                  <a:noFill/>
                </a:ln>
                <a:solidFill>
                  <a:prstClr val="black"/>
                </a:solidFill>
                <a:effectLst/>
                <a:uLnTx/>
                <a:uFillTx/>
                <a:latin typeface="Arial"/>
                <a:ea typeface="+mn-ea"/>
                <a:cs typeface="+mn-cs"/>
              </a:rPr>
              <a:t>a</a:t>
            </a:r>
            <a:endParaRPr kumimoji="0" lang="en-US" sz="1600" b="1" i="0" u="none" strike="noStrike" kern="1200" cap="none" spc="0" normalizeH="0" baseline="0" noProof="0">
              <a:ln>
                <a:noFill/>
              </a:ln>
              <a:solidFill>
                <a:prstClr val="black"/>
              </a:solidFill>
              <a:effectLst/>
              <a:uLnTx/>
              <a:uFillTx/>
              <a:latin typeface="Arial"/>
              <a:ea typeface="+mn-ea"/>
              <a:cs typeface="+mn-cs"/>
            </a:endParaRPr>
          </a:p>
        </p:txBody>
      </p:sp>
      <p:grpSp>
        <p:nvGrpSpPr>
          <p:cNvPr id="61" name="Highlight Guides [HIDE]" hidden="1">
            <a:extLst>
              <a:ext uri="{FF2B5EF4-FFF2-40B4-BE49-F238E27FC236}">
                <a16:creationId xmlns:a16="http://schemas.microsoft.com/office/drawing/2014/main" id="{72377102-DE2E-689A-6F13-8B4B0A06A880}"/>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62" name="Highlight BG">
              <a:extLst>
                <a:ext uri="{FF2B5EF4-FFF2-40B4-BE49-F238E27FC236}">
                  <a16:creationId xmlns:a16="http://schemas.microsoft.com/office/drawing/2014/main" id="{D28C29FF-D9E7-231F-5CA9-461A76690A18}"/>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63" name="Straight Connector 62">
              <a:extLst>
                <a:ext uri="{FF2B5EF4-FFF2-40B4-BE49-F238E27FC236}">
                  <a16:creationId xmlns:a16="http://schemas.microsoft.com/office/drawing/2014/main" id="{9F56A1B6-6FE4-F54B-347B-AD1A7713A5D8}"/>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D046499B-D9DF-9B0A-12B4-A33F4EA1E31D}"/>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A359B254-8F4D-62DE-0D1E-41C311172A12}"/>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FF2D1861-A7B7-496B-079C-9AC24B7C4259}"/>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6629CB58-8848-D8CE-01E8-74B73C9A1DBE}"/>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A7554A3F-2B15-68B2-C06B-DD0E04B6F935}"/>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19684361-31C9-0789-BECE-0EDFC0BCDFAD}"/>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1BBB8A8-96C2-F165-017F-11832188DF1A}"/>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CFD9E6FE-0E92-7014-F396-47E85B0C0F3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7046E498-8773-14F9-5D9F-B893A4F42334}"/>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85250B1E-7AAD-5A7A-076A-08331724C4D0}"/>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75C4538D-4485-594F-1CA9-A31BB4BC38D9}"/>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98FE85A3-D761-639D-2C55-EA76A2261378}"/>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BEC584-4F35-EF2E-FD50-08CBD02287C4}"/>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8B4987F2-AF4E-1B18-A053-8888ADF0D807}"/>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C424DB5-1F72-4AAC-642F-8D851E7855E9}"/>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968BDE8E-91F3-24C2-36BA-62B523DDE1B6}"/>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84159609-78A2-F062-9B99-7D785BC4C8F2}"/>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CD3157E6-8743-649B-297B-436F9FA54EA1}"/>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22DCFF07-31E3-CE31-AEB7-D7106272D75A}"/>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12410B29-4118-E08F-D855-D226801C3743}"/>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6AD1928B-D1D8-CC74-F40C-815E4C4FF4D7}"/>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EDF77911-80CE-60D3-DEE7-81B3313779DC}"/>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F27B1739-8A87-0A9F-BFBA-F018187D9D3E}"/>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0DDE1021-7D94-91B9-1F92-A5227F27407E}"/>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DD9A0646-1E02-9430-6B42-6DC7036443C0}"/>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E5B20E92-DBF5-957E-16F4-E4E58E9973DD}"/>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64BC3AD9-1F16-3EAE-288F-83A6C736FCF4}"/>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93F7FD44-9B9D-5256-928F-BC63CEB97BFB}"/>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4C6C9AA1-D0D1-1C50-1574-D153577020B4}"/>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5370B8DD-01D2-91CD-4F54-F9C840B4F9A8}"/>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8526042D-D129-7FD7-3001-C08B4FCAFFDF}"/>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2C53B54C-CF97-475A-E90C-87854606F0E6}"/>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06038879-2825-E97E-8681-CE0115260CBE}"/>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383F098E-7991-84F1-5273-F213A7907FB3}"/>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668BEDC3-DCF6-497F-1CC7-95CCE39321E7}"/>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0DD2B071-F7CA-CCB9-76B9-85896AF5A383}"/>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474F772B-46A4-BEF3-32E9-7E1ED15B6247}"/>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D36E884E-9D58-579F-429E-71DDBD6E2D92}"/>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BE2260FD-288A-3EB2-05CE-1AA8D8C87782}"/>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15" name="!!Highlight">
            <a:extLst>
              <a:ext uri="{FF2B5EF4-FFF2-40B4-BE49-F238E27FC236}">
                <a16:creationId xmlns:a16="http://schemas.microsoft.com/office/drawing/2014/main" id="{E52C47DE-C1C5-9FEE-C894-416CBC27D274}"/>
              </a:ext>
            </a:extLst>
          </p:cNvPr>
          <p:cNvSpPr/>
          <p:nvPr/>
        </p:nvSpPr>
        <p:spPr>
          <a:xfrm>
            <a:off x="845627" y="1268935"/>
            <a:ext cx="2376448" cy="2722974"/>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30559"/>
              <a:gd name="connsiteY0" fmla="*/ 176857 h 2032979"/>
              <a:gd name="connsiteX1" fmla="*/ 2487009 w 2530559"/>
              <a:gd name="connsiteY1" fmla="*/ 0 h 2032979"/>
              <a:gd name="connsiteX2" fmla="*/ 2530559 w 2530559"/>
              <a:gd name="connsiteY2" fmla="*/ 1261415 h 2032979"/>
              <a:gd name="connsiteX3" fmla="*/ 114450 w 2530559"/>
              <a:gd name="connsiteY3" fmla="*/ 2032979 h 2032979"/>
              <a:gd name="connsiteX4" fmla="*/ 0 w 2530559"/>
              <a:gd name="connsiteY4" fmla="*/ 176857 h 2032979"/>
              <a:gd name="connsiteX0" fmla="*/ 0 w 2530559"/>
              <a:gd name="connsiteY0" fmla="*/ 355920 h 2212042"/>
              <a:gd name="connsiteX1" fmla="*/ 2477943 w 2530559"/>
              <a:gd name="connsiteY1" fmla="*/ 0 h 2212042"/>
              <a:gd name="connsiteX2" fmla="*/ 2530559 w 2530559"/>
              <a:gd name="connsiteY2" fmla="*/ 1440478 h 2212042"/>
              <a:gd name="connsiteX3" fmla="*/ 114450 w 2530559"/>
              <a:gd name="connsiteY3" fmla="*/ 2212042 h 2212042"/>
              <a:gd name="connsiteX4" fmla="*/ 0 w 2530559"/>
              <a:gd name="connsiteY4" fmla="*/ 355920 h 2212042"/>
              <a:gd name="connsiteX0" fmla="*/ 0 w 2530559"/>
              <a:gd name="connsiteY0" fmla="*/ 374053 h 2230175"/>
              <a:gd name="connsiteX1" fmla="*/ 2480209 w 2530559"/>
              <a:gd name="connsiteY1" fmla="*/ 0 h 2230175"/>
              <a:gd name="connsiteX2" fmla="*/ 2530559 w 2530559"/>
              <a:gd name="connsiteY2" fmla="*/ 1458611 h 2230175"/>
              <a:gd name="connsiteX3" fmla="*/ 114450 w 2530559"/>
              <a:gd name="connsiteY3" fmla="*/ 2230175 h 2230175"/>
              <a:gd name="connsiteX4" fmla="*/ 0 w 2530559"/>
              <a:gd name="connsiteY4" fmla="*/ 374053 h 2230175"/>
              <a:gd name="connsiteX0" fmla="*/ 0 w 2544159"/>
              <a:gd name="connsiteY0" fmla="*/ 374053 h 2230175"/>
              <a:gd name="connsiteX1" fmla="*/ 2480209 w 2544159"/>
              <a:gd name="connsiteY1" fmla="*/ 0 h 2230175"/>
              <a:gd name="connsiteX2" fmla="*/ 2544159 w 2544159"/>
              <a:gd name="connsiteY2" fmla="*/ 1621808 h 2230175"/>
              <a:gd name="connsiteX3" fmla="*/ 114450 w 2544159"/>
              <a:gd name="connsiteY3" fmla="*/ 2230175 h 2230175"/>
              <a:gd name="connsiteX4" fmla="*/ 0 w 2544159"/>
              <a:gd name="connsiteY4" fmla="*/ 374053 h 2230175"/>
              <a:gd name="connsiteX0" fmla="*/ 0 w 2541892"/>
              <a:gd name="connsiteY0" fmla="*/ 374053 h 2230175"/>
              <a:gd name="connsiteX1" fmla="*/ 2480209 w 2541892"/>
              <a:gd name="connsiteY1" fmla="*/ 0 h 2230175"/>
              <a:gd name="connsiteX2" fmla="*/ 2541892 w 2541892"/>
              <a:gd name="connsiteY2" fmla="*/ 1605942 h 2230175"/>
              <a:gd name="connsiteX3" fmla="*/ 114450 w 2541892"/>
              <a:gd name="connsiteY3" fmla="*/ 2230175 h 2230175"/>
              <a:gd name="connsiteX4" fmla="*/ 0 w 2541892"/>
              <a:gd name="connsiteY4" fmla="*/ 374053 h 2230175"/>
              <a:gd name="connsiteX0" fmla="*/ 0 w 2539626"/>
              <a:gd name="connsiteY0" fmla="*/ 374053 h 2230175"/>
              <a:gd name="connsiteX1" fmla="*/ 2480209 w 2539626"/>
              <a:gd name="connsiteY1" fmla="*/ 0 h 2230175"/>
              <a:gd name="connsiteX2" fmla="*/ 2539626 w 2539626"/>
              <a:gd name="connsiteY2" fmla="*/ 1594608 h 2230175"/>
              <a:gd name="connsiteX3" fmla="*/ 114450 w 2539626"/>
              <a:gd name="connsiteY3" fmla="*/ 2230175 h 2230175"/>
              <a:gd name="connsiteX4" fmla="*/ 0 w 2539626"/>
              <a:gd name="connsiteY4" fmla="*/ 374053 h 2230175"/>
              <a:gd name="connsiteX0" fmla="*/ 0 w 2539626"/>
              <a:gd name="connsiteY0" fmla="*/ 374053 h 2218842"/>
              <a:gd name="connsiteX1" fmla="*/ 2480209 w 2539626"/>
              <a:gd name="connsiteY1" fmla="*/ 0 h 2218842"/>
              <a:gd name="connsiteX2" fmla="*/ 2539626 w 2539626"/>
              <a:gd name="connsiteY2" fmla="*/ 1594608 h 2218842"/>
              <a:gd name="connsiteX3" fmla="*/ 109918 w 2539626"/>
              <a:gd name="connsiteY3" fmla="*/ 2218842 h 2218842"/>
              <a:gd name="connsiteX4" fmla="*/ 0 w 2539626"/>
              <a:gd name="connsiteY4" fmla="*/ 374053 h 2218842"/>
              <a:gd name="connsiteX0" fmla="*/ 0 w 2500527"/>
              <a:gd name="connsiteY0" fmla="*/ 368954 h 2218842"/>
              <a:gd name="connsiteX1" fmla="*/ 2441110 w 2500527"/>
              <a:gd name="connsiteY1" fmla="*/ 0 h 2218842"/>
              <a:gd name="connsiteX2" fmla="*/ 2500527 w 2500527"/>
              <a:gd name="connsiteY2" fmla="*/ 1594608 h 2218842"/>
              <a:gd name="connsiteX3" fmla="*/ 70819 w 2500527"/>
              <a:gd name="connsiteY3" fmla="*/ 2218842 h 2218842"/>
              <a:gd name="connsiteX4" fmla="*/ 0 w 2500527"/>
              <a:gd name="connsiteY4" fmla="*/ 368954 h 2218842"/>
              <a:gd name="connsiteX0" fmla="*/ 0 w 2500527"/>
              <a:gd name="connsiteY0" fmla="*/ 368954 h 2213743"/>
              <a:gd name="connsiteX1" fmla="*/ 2441110 w 2500527"/>
              <a:gd name="connsiteY1" fmla="*/ 0 h 2213743"/>
              <a:gd name="connsiteX2" fmla="*/ 2500527 w 2500527"/>
              <a:gd name="connsiteY2" fmla="*/ 1594608 h 2213743"/>
              <a:gd name="connsiteX3" fmla="*/ 106519 w 2500527"/>
              <a:gd name="connsiteY3" fmla="*/ 2213743 h 2213743"/>
              <a:gd name="connsiteX4" fmla="*/ 0 w 2500527"/>
              <a:gd name="connsiteY4" fmla="*/ 368954 h 2213743"/>
              <a:gd name="connsiteX0" fmla="*/ 0 w 2529426"/>
              <a:gd name="connsiteY0" fmla="*/ 368954 h 2213743"/>
              <a:gd name="connsiteX1" fmla="*/ 2441110 w 2529426"/>
              <a:gd name="connsiteY1" fmla="*/ 0 h 2213743"/>
              <a:gd name="connsiteX2" fmla="*/ 2529426 w 2529426"/>
              <a:gd name="connsiteY2" fmla="*/ 1594608 h 2213743"/>
              <a:gd name="connsiteX3" fmla="*/ 106519 w 2529426"/>
              <a:gd name="connsiteY3" fmla="*/ 2213743 h 2213743"/>
              <a:gd name="connsiteX4" fmla="*/ 0 w 2529426"/>
              <a:gd name="connsiteY4" fmla="*/ 368954 h 2213743"/>
              <a:gd name="connsiteX0" fmla="*/ 0 w 2529426"/>
              <a:gd name="connsiteY0" fmla="*/ 385954 h 2230743"/>
              <a:gd name="connsiteX1" fmla="*/ 2481910 w 2529426"/>
              <a:gd name="connsiteY1" fmla="*/ 0 h 2230743"/>
              <a:gd name="connsiteX2" fmla="*/ 2529426 w 2529426"/>
              <a:gd name="connsiteY2" fmla="*/ 1611608 h 2230743"/>
              <a:gd name="connsiteX3" fmla="*/ 106519 w 2529426"/>
              <a:gd name="connsiteY3" fmla="*/ 2230743 h 2230743"/>
              <a:gd name="connsiteX4" fmla="*/ 0 w 2529426"/>
              <a:gd name="connsiteY4" fmla="*/ 385954 h 2230743"/>
              <a:gd name="connsiteX0" fmla="*/ 0 w 2529426"/>
              <a:gd name="connsiteY0" fmla="*/ 385954 h 2230743"/>
              <a:gd name="connsiteX1" fmla="*/ 2481910 w 2529426"/>
              <a:gd name="connsiteY1" fmla="*/ 0 h 2230743"/>
              <a:gd name="connsiteX2" fmla="*/ 2529426 w 2529426"/>
              <a:gd name="connsiteY2" fmla="*/ 1584409 h 2230743"/>
              <a:gd name="connsiteX3" fmla="*/ 106519 w 2529426"/>
              <a:gd name="connsiteY3" fmla="*/ 2230743 h 2230743"/>
              <a:gd name="connsiteX4" fmla="*/ 0 w 2529426"/>
              <a:gd name="connsiteY4" fmla="*/ 385954 h 2230743"/>
              <a:gd name="connsiteX0" fmla="*/ 0 w 2531125"/>
              <a:gd name="connsiteY0" fmla="*/ 368954 h 2230743"/>
              <a:gd name="connsiteX1" fmla="*/ 2483609 w 2531125"/>
              <a:gd name="connsiteY1" fmla="*/ 0 h 2230743"/>
              <a:gd name="connsiteX2" fmla="*/ 2531125 w 2531125"/>
              <a:gd name="connsiteY2" fmla="*/ 1584409 h 2230743"/>
              <a:gd name="connsiteX3" fmla="*/ 108218 w 2531125"/>
              <a:gd name="connsiteY3" fmla="*/ 2230743 h 2230743"/>
              <a:gd name="connsiteX4" fmla="*/ 0 w 2531125"/>
              <a:gd name="connsiteY4" fmla="*/ 368954 h 2230743"/>
              <a:gd name="connsiteX0" fmla="*/ 0 w 2531125"/>
              <a:gd name="connsiteY0" fmla="*/ 309795 h 2171584"/>
              <a:gd name="connsiteX1" fmla="*/ 2302488 w 2531125"/>
              <a:gd name="connsiteY1" fmla="*/ 0 h 2171584"/>
              <a:gd name="connsiteX2" fmla="*/ 2531125 w 2531125"/>
              <a:gd name="connsiteY2" fmla="*/ 1525250 h 2171584"/>
              <a:gd name="connsiteX3" fmla="*/ 108218 w 2531125"/>
              <a:gd name="connsiteY3" fmla="*/ 2171584 h 2171584"/>
              <a:gd name="connsiteX4" fmla="*/ 0 w 2531125"/>
              <a:gd name="connsiteY4" fmla="*/ 309795 h 2171584"/>
              <a:gd name="connsiteX0" fmla="*/ 0 w 2350004"/>
              <a:gd name="connsiteY0" fmla="*/ 309795 h 2171584"/>
              <a:gd name="connsiteX1" fmla="*/ 2302488 w 2350004"/>
              <a:gd name="connsiteY1" fmla="*/ 0 h 2171584"/>
              <a:gd name="connsiteX2" fmla="*/ 2350004 w 2350004"/>
              <a:gd name="connsiteY2" fmla="*/ 1731285 h 2171584"/>
              <a:gd name="connsiteX3" fmla="*/ 108218 w 2350004"/>
              <a:gd name="connsiteY3" fmla="*/ 2171584 h 2171584"/>
              <a:gd name="connsiteX4" fmla="*/ 0 w 2350004"/>
              <a:gd name="connsiteY4" fmla="*/ 309795 h 2171584"/>
              <a:gd name="connsiteX0" fmla="*/ 0 w 2350004"/>
              <a:gd name="connsiteY0" fmla="*/ 309795 h 2355180"/>
              <a:gd name="connsiteX1" fmla="*/ 2302488 w 2350004"/>
              <a:gd name="connsiteY1" fmla="*/ 0 h 2355180"/>
              <a:gd name="connsiteX2" fmla="*/ 2350004 w 2350004"/>
              <a:gd name="connsiteY2" fmla="*/ 1731285 h 2355180"/>
              <a:gd name="connsiteX3" fmla="*/ 110105 w 2350004"/>
              <a:gd name="connsiteY3" fmla="*/ 2355180 h 2355180"/>
              <a:gd name="connsiteX4" fmla="*/ 0 w 2350004"/>
              <a:gd name="connsiteY4" fmla="*/ 309795 h 2355180"/>
              <a:gd name="connsiteX0" fmla="*/ 0 w 2350004"/>
              <a:gd name="connsiteY0" fmla="*/ 309795 h 2355180"/>
              <a:gd name="connsiteX1" fmla="*/ 2302488 w 2350004"/>
              <a:gd name="connsiteY1" fmla="*/ 0 h 2355180"/>
              <a:gd name="connsiteX2" fmla="*/ 2350004 w 2350004"/>
              <a:gd name="connsiteY2" fmla="*/ 1704766 h 2355180"/>
              <a:gd name="connsiteX3" fmla="*/ 110105 w 2350004"/>
              <a:gd name="connsiteY3" fmla="*/ 2355180 h 2355180"/>
              <a:gd name="connsiteX4" fmla="*/ 0 w 2350004"/>
              <a:gd name="connsiteY4" fmla="*/ 309795 h 2355180"/>
              <a:gd name="connsiteX0" fmla="*/ 0 w 2348117"/>
              <a:gd name="connsiteY0" fmla="*/ 309795 h 2355180"/>
              <a:gd name="connsiteX1" fmla="*/ 2302488 w 2348117"/>
              <a:gd name="connsiteY1" fmla="*/ 0 h 2355180"/>
              <a:gd name="connsiteX2" fmla="*/ 2348117 w 2348117"/>
              <a:gd name="connsiteY2" fmla="*/ 1696606 h 2355180"/>
              <a:gd name="connsiteX3" fmla="*/ 110105 w 2348117"/>
              <a:gd name="connsiteY3" fmla="*/ 2355180 h 2355180"/>
              <a:gd name="connsiteX4" fmla="*/ 0 w 2348117"/>
              <a:gd name="connsiteY4" fmla="*/ 309795 h 2355180"/>
              <a:gd name="connsiteX0" fmla="*/ 0 w 2348117"/>
              <a:gd name="connsiteY0" fmla="*/ 364194 h 2409579"/>
              <a:gd name="connsiteX1" fmla="*/ 2297772 w 2348117"/>
              <a:gd name="connsiteY1" fmla="*/ 0 h 2409579"/>
              <a:gd name="connsiteX2" fmla="*/ 2348117 w 2348117"/>
              <a:gd name="connsiteY2" fmla="*/ 1751005 h 2409579"/>
              <a:gd name="connsiteX3" fmla="*/ 110105 w 2348117"/>
              <a:gd name="connsiteY3" fmla="*/ 2409579 h 2409579"/>
              <a:gd name="connsiteX4" fmla="*/ 0 w 2348117"/>
              <a:gd name="connsiteY4" fmla="*/ 364194 h 2409579"/>
              <a:gd name="connsiteX0" fmla="*/ 0 w 2338684"/>
              <a:gd name="connsiteY0" fmla="*/ 364194 h 2409579"/>
              <a:gd name="connsiteX1" fmla="*/ 2297772 w 2338684"/>
              <a:gd name="connsiteY1" fmla="*/ 0 h 2409579"/>
              <a:gd name="connsiteX2" fmla="*/ 2338684 w 2338684"/>
              <a:gd name="connsiteY2" fmla="*/ 1672807 h 2409579"/>
              <a:gd name="connsiteX3" fmla="*/ 110105 w 2338684"/>
              <a:gd name="connsiteY3" fmla="*/ 2409579 h 2409579"/>
              <a:gd name="connsiteX4" fmla="*/ 0 w 2338684"/>
              <a:gd name="connsiteY4" fmla="*/ 364194 h 2409579"/>
              <a:gd name="connsiteX0" fmla="*/ 0 w 2338684"/>
              <a:gd name="connsiteY0" fmla="*/ 364194 h 2353481"/>
              <a:gd name="connsiteX1" fmla="*/ 2297772 w 2338684"/>
              <a:gd name="connsiteY1" fmla="*/ 0 h 2353481"/>
              <a:gd name="connsiteX2" fmla="*/ 2338684 w 2338684"/>
              <a:gd name="connsiteY2" fmla="*/ 1672807 h 2353481"/>
              <a:gd name="connsiteX3" fmla="*/ 108532 w 2338684"/>
              <a:gd name="connsiteY3" fmla="*/ 2353481 h 2353481"/>
              <a:gd name="connsiteX4" fmla="*/ 0 w 2338684"/>
              <a:gd name="connsiteY4" fmla="*/ 364194 h 2353481"/>
              <a:gd name="connsiteX0" fmla="*/ 0 w 2338684"/>
              <a:gd name="connsiteY0" fmla="*/ 225020 h 2214307"/>
              <a:gd name="connsiteX1" fmla="*/ 2225097 w 2338684"/>
              <a:gd name="connsiteY1" fmla="*/ 0 h 2214307"/>
              <a:gd name="connsiteX2" fmla="*/ 2338684 w 2338684"/>
              <a:gd name="connsiteY2" fmla="*/ 1533633 h 2214307"/>
              <a:gd name="connsiteX3" fmla="*/ 108532 w 2338684"/>
              <a:gd name="connsiteY3" fmla="*/ 2214307 h 2214307"/>
              <a:gd name="connsiteX4" fmla="*/ 0 w 2338684"/>
              <a:gd name="connsiteY4" fmla="*/ 225020 h 2214307"/>
              <a:gd name="connsiteX0" fmla="*/ 0 w 2275699"/>
              <a:gd name="connsiteY0" fmla="*/ 225020 h 2214307"/>
              <a:gd name="connsiteX1" fmla="*/ 2225097 w 2275699"/>
              <a:gd name="connsiteY1" fmla="*/ 0 h 2214307"/>
              <a:gd name="connsiteX2" fmla="*/ 2275699 w 2275699"/>
              <a:gd name="connsiteY2" fmla="*/ 1648247 h 2214307"/>
              <a:gd name="connsiteX3" fmla="*/ 108532 w 2275699"/>
              <a:gd name="connsiteY3" fmla="*/ 2214307 h 2214307"/>
              <a:gd name="connsiteX4" fmla="*/ 0 w 2275699"/>
              <a:gd name="connsiteY4" fmla="*/ 225020 h 2214307"/>
              <a:gd name="connsiteX0" fmla="*/ 0 w 2275699"/>
              <a:gd name="connsiteY0" fmla="*/ 225020 h 2191794"/>
              <a:gd name="connsiteX1" fmla="*/ 2225097 w 2275699"/>
              <a:gd name="connsiteY1" fmla="*/ 0 h 2191794"/>
              <a:gd name="connsiteX2" fmla="*/ 2275699 w 2275699"/>
              <a:gd name="connsiteY2" fmla="*/ 1648247 h 2191794"/>
              <a:gd name="connsiteX3" fmla="*/ 113377 w 2275699"/>
              <a:gd name="connsiteY3" fmla="*/ 2191794 h 2191794"/>
              <a:gd name="connsiteX4" fmla="*/ 0 w 2275699"/>
              <a:gd name="connsiteY4" fmla="*/ 225020 h 2191794"/>
              <a:gd name="connsiteX0" fmla="*/ 0 w 2275699"/>
              <a:gd name="connsiteY0" fmla="*/ 225020 h 2165187"/>
              <a:gd name="connsiteX1" fmla="*/ 2225097 w 2275699"/>
              <a:gd name="connsiteY1" fmla="*/ 0 h 2165187"/>
              <a:gd name="connsiteX2" fmla="*/ 2275699 w 2275699"/>
              <a:gd name="connsiteY2" fmla="*/ 1648247 h 2165187"/>
              <a:gd name="connsiteX3" fmla="*/ 127912 w 2275699"/>
              <a:gd name="connsiteY3" fmla="*/ 2165187 h 2165187"/>
              <a:gd name="connsiteX4" fmla="*/ 0 w 2275699"/>
              <a:gd name="connsiteY4" fmla="*/ 225020 h 2165187"/>
              <a:gd name="connsiteX0" fmla="*/ 0 w 2275699"/>
              <a:gd name="connsiteY0" fmla="*/ 225020 h 2175420"/>
              <a:gd name="connsiteX1" fmla="*/ 2225097 w 2275699"/>
              <a:gd name="connsiteY1" fmla="*/ 0 h 2175420"/>
              <a:gd name="connsiteX2" fmla="*/ 2275699 w 2275699"/>
              <a:gd name="connsiteY2" fmla="*/ 1648247 h 2175420"/>
              <a:gd name="connsiteX3" fmla="*/ 127912 w 2275699"/>
              <a:gd name="connsiteY3" fmla="*/ 2175420 h 2175420"/>
              <a:gd name="connsiteX4" fmla="*/ 0 w 2275699"/>
              <a:gd name="connsiteY4" fmla="*/ 225020 h 2175420"/>
              <a:gd name="connsiteX0" fmla="*/ 0 w 2275699"/>
              <a:gd name="connsiteY0" fmla="*/ 225020 h 2175420"/>
              <a:gd name="connsiteX1" fmla="*/ 2225097 w 2275699"/>
              <a:gd name="connsiteY1" fmla="*/ 0 h 2175420"/>
              <a:gd name="connsiteX2" fmla="*/ 2275699 w 2275699"/>
              <a:gd name="connsiteY2" fmla="*/ 1638014 h 2175420"/>
              <a:gd name="connsiteX3" fmla="*/ 127912 w 2275699"/>
              <a:gd name="connsiteY3" fmla="*/ 2175420 h 2175420"/>
              <a:gd name="connsiteX4" fmla="*/ 0 w 2275699"/>
              <a:gd name="connsiteY4" fmla="*/ 225020 h 2175420"/>
              <a:gd name="connsiteX0" fmla="*/ 0 w 2275699"/>
              <a:gd name="connsiteY0" fmla="*/ 216833 h 2167233"/>
              <a:gd name="connsiteX1" fmla="*/ 2222675 w 2275699"/>
              <a:gd name="connsiteY1" fmla="*/ 0 h 2167233"/>
              <a:gd name="connsiteX2" fmla="*/ 2275699 w 2275699"/>
              <a:gd name="connsiteY2" fmla="*/ 1629827 h 2167233"/>
              <a:gd name="connsiteX3" fmla="*/ 127912 w 2275699"/>
              <a:gd name="connsiteY3" fmla="*/ 2167233 h 2167233"/>
              <a:gd name="connsiteX4" fmla="*/ 0 w 2275699"/>
              <a:gd name="connsiteY4" fmla="*/ 216833 h 2167233"/>
              <a:gd name="connsiteX0" fmla="*/ 0 w 2266519"/>
              <a:gd name="connsiteY0" fmla="*/ 193850 h 2167233"/>
              <a:gd name="connsiteX1" fmla="*/ 2213495 w 2266519"/>
              <a:gd name="connsiteY1" fmla="*/ 0 h 2167233"/>
              <a:gd name="connsiteX2" fmla="*/ 2266519 w 2266519"/>
              <a:gd name="connsiteY2" fmla="*/ 1629827 h 2167233"/>
              <a:gd name="connsiteX3" fmla="*/ 118732 w 2266519"/>
              <a:gd name="connsiteY3" fmla="*/ 2167233 h 2167233"/>
              <a:gd name="connsiteX4" fmla="*/ 0 w 2266519"/>
              <a:gd name="connsiteY4" fmla="*/ 193850 h 2167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519" h="2167233">
                <a:moveTo>
                  <a:pt x="0" y="193850"/>
                </a:moveTo>
                <a:lnTo>
                  <a:pt x="2213495" y="0"/>
                </a:lnTo>
                <a:lnTo>
                  <a:pt x="2266519" y="1629827"/>
                </a:lnTo>
                <a:lnTo>
                  <a:pt x="118732" y="2167233"/>
                </a:lnTo>
                <a:lnTo>
                  <a:pt x="0" y="193850"/>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2185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A19D6-C8E0-8687-49E6-1A50FFD6F87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37C214-4A81-5270-11F0-29AEC0B8FDA0}"/>
              </a:ext>
            </a:extLst>
          </p:cNvPr>
          <p:cNvSpPr txBox="1"/>
          <p:nvPr/>
        </p:nvSpPr>
        <p:spPr>
          <a:xfrm>
            <a:off x="3048000" y="3452120"/>
            <a:ext cx="9144000" cy="358354"/>
          </a:xfrm>
          <a:prstGeom prst="rect">
            <a:avLst/>
          </a:prstGeom>
          <a:solidFill>
            <a:schemeClr val="accent2"/>
          </a:solidFill>
        </p:spPr>
        <p:txBody>
          <a:bodyPr wrap="square" lIns="360000" tIns="54000" rIns="72000" bIns="54000" rtlCol="0">
            <a:spAutoFit/>
          </a:bodyPr>
          <a:lstStyle/>
          <a:p>
            <a:pPr marL="579438" marR="0" lvl="0" indent="-579438"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2.4</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Anticipated Delayed Injections</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endParaRPr>
          </a:p>
        </p:txBody>
      </p:sp>
      <p:sp>
        <p:nvSpPr>
          <p:cNvPr id="45" name="TextBox 44">
            <a:extLst>
              <a:ext uri="{FF2B5EF4-FFF2-40B4-BE49-F238E27FC236}">
                <a16:creationId xmlns:a16="http://schemas.microsoft.com/office/drawing/2014/main" id="{9DFDDE80-136D-4B65-6646-77ADECF304CC}"/>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579438" marR="0" lvl="0" indent="-579438"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2.4</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Missed Oral Initiation Dose</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endParaRPr>
          </a:p>
        </p:txBody>
      </p:sp>
      <p:sp>
        <p:nvSpPr>
          <p:cNvPr id="39" name="Title 38">
            <a:extLst>
              <a:ext uri="{FF2B5EF4-FFF2-40B4-BE49-F238E27FC236}">
                <a16:creationId xmlns:a16="http://schemas.microsoft.com/office/drawing/2014/main" id="{31988809-5B5C-D359-07BF-897B483E8C29}"/>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1" name="Text Placeholder 40">
            <a:extLst>
              <a:ext uri="{FF2B5EF4-FFF2-40B4-BE49-F238E27FC236}">
                <a16:creationId xmlns:a16="http://schemas.microsoft.com/office/drawing/2014/main" id="{0ADE1080-A276-F77C-DB4B-94697746A455}"/>
              </a:ext>
            </a:extLst>
          </p:cNvPr>
          <p:cNvSpPr>
            <a:spLocks noGrp="1"/>
          </p:cNvSpPr>
          <p:nvPr>
            <p:ph type="body" sz="quarter" idx="12"/>
          </p:nvPr>
        </p:nvSpPr>
        <p:spPr>
          <a:xfrm>
            <a:off x="1562100" y="5933183"/>
            <a:ext cx="7562850" cy="576000"/>
          </a:xfrm>
        </p:spPr>
        <p:txBody>
          <a:bodyPr/>
          <a:lstStyle/>
          <a:p>
            <a:r>
              <a:rPr lang="en-US" noProof="0"/>
              <a:t>Q7D, every 7 days</a:t>
            </a:r>
          </a:p>
        </p:txBody>
      </p:sp>
      <p:sp>
        <p:nvSpPr>
          <p:cNvPr id="47" name="TextBox 14">
            <a:extLst>
              <a:ext uri="{FF2B5EF4-FFF2-40B4-BE49-F238E27FC236}">
                <a16:creationId xmlns:a16="http://schemas.microsoft.com/office/drawing/2014/main" id="{64C030CD-34D0-9679-59EC-4FA36A60A58D}"/>
              </a:ext>
            </a:extLst>
          </p:cNvPr>
          <p:cNvSpPr txBox="1">
            <a:spLocks noChangeArrowheads="1"/>
          </p:cNvSpPr>
          <p:nvPr/>
        </p:nvSpPr>
        <p:spPr bwMode="auto">
          <a:xfrm>
            <a:off x="3324224" y="1802763"/>
            <a:ext cx="8683353" cy="36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pPr>
            <a:r>
              <a:rPr lang="en-US" sz="1600" noProof="0"/>
              <a:t>If the Day 2 oral initiation dose (600 mg; see </a:t>
            </a:r>
            <a:r>
              <a:rPr lang="en-US" sz="1600" b="1" noProof="0"/>
              <a:t>Table 1</a:t>
            </a:r>
            <a:r>
              <a:rPr lang="en-US" sz="1600" noProof="0"/>
              <a:t>) is missed:</a:t>
            </a:r>
          </a:p>
        </p:txBody>
      </p:sp>
      <p:sp>
        <p:nvSpPr>
          <p:cNvPr id="103" name="Rectangle: Top Corners Rounded 102">
            <a:extLst>
              <a:ext uri="{FF2B5EF4-FFF2-40B4-BE49-F238E27FC236}">
                <a16:creationId xmlns:a16="http://schemas.microsoft.com/office/drawing/2014/main" id="{70854F42-E9DC-E3A1-FE20-35559EE35DAE}"/>
              </a:ext>
            </a:extLst>
          </p:cNvPr>
          <p:cNvSpPr>
            <a:spLocks/>
          </p:cNvSpPr>
          <p:nvPr/>
        </p:nvSpPr>
        <p:spPr>
          <a:xfrm rot="16200000">
            <a:off x="11559240" y="1132440"/>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48" name="Picture Placeholder 47">
            <a:extLst>
              <a:ext uri="{FF2B5EF4-FFF2-40B4-BE49-F238E27FC236}">
                <a16:creationId xmlns:a16="http://schemas.microsoft.com/office/drawing/2014/main" id="{72A65053-BFC6-953D-11D9-639FE6741E7B}"/>
              </a:ext>
            </a:extLst>
          </p:cNvPr>
          <p:cNvPicPr>
            <a:picLocks noGrp="1" noChangeAspect="1"/>
          </p:cNvPicPr>
          <p:nvPr>
            <p:ph type="pic" sz="quarter" idx="11"/>
          </p:nvPr>
        </p:nvPicPr>
        <p:blipFill>
          <a:blip r:embed="rId4"/>
          <a:srcRect l="501" r="501"/>
          <a:stretch/>
        </p:blipFill>
        <p:spPr/>
      </p:pic>
      <p:sp>
        <p:nvSpPr>
          <p:cNvPr id="101" name="!!Highlight">
            <a:extLst>
              <a:ext uri="{FF2B5EF4-FFF2-40B4-BE49-F238E27FC236}">
                <a16:creationId xmlns:a16="http://schemas.microsoft.com/office/drawing/2014/main" id="{42843D40-C0B4-39FF-91D4-68874B7C8E18}"/>
              </a:ext>
            </a:extLst>
          </p:cNvPr>
          <p:cNvSpPr/>
          <p:nvPr/>
        </p:nvSpPr>
        <p:spPr>
          <a:xfrm>
            <a:off x="1009472" y="3369860"/>
            <a:ext cx="2218405" cy="2000337"/>
          </a:xfrm>
          <a:custGeom>
            <a:avLst/>
            <a:gdLst>
              <a:gd name="connsiteX0" fmla="*/ 0 w 2471388"/>
              <a:gd name="connsiteY0" fmla="*/ 0 h 1611303"/>
              <a:gd name="connsiteX1" fmla="*/ 2471388 w 2471388"/>
              <a:gd name="connsiteY1" fmla="*/ 0 h 1611303"/>
              <a:gd name="connsiteX2" fmla="*/ 2471388 w 2471388"/>
              <a:gd name="connsiteY2" fmla="*/ 1611303 h 1611303"/>
              <a:gd name="connsiteX3" fmla="*/ 0 w 2471388"/>
              <a:gd name="connsiteY3" fmla="*/ 1611303 h 1611303"/>
              <a:gd name="connsiteX4" fmla="*/ 0 w 2471388"/>
              <a:gd name="connsiteY4" fmla="*/ 0 h 1611303"/>
              <a:gd name="connsiteX0" fmla="*/ 138950 w 2471388"/>
              <a:gd name="connsiteY0" fmla="*/ 311369 h 1611303"/>
              <a:gd name="connsiteX1" fmla="*/ 2471388 w 2471388"/>
              <a:gd name="connsiteY1" fmla="*/ 0 h 1611303"/>
              <a:gd name="connsiteX2" fmla="*/ 2471388 w 2471388"/>
              <a:gd name="connsiteY2" fmla="*/ 1611303 h 1611303"/>
              <a:gd name="connsiteX3" fmla="*/ 0 w 2471388"/>
              <a:gd name="connsiteY3" fmla="*/ 1611303 h 1611303"/>
              <a:gd name="connsiteX4" fmla="*/ 138950 w 2471388"/>
              <a:gd name="connsiteY4" fmla="*/ 311369 h 1611303"/>
              <a:gd name="connsiteX0" fmla="*/ 138950 w 2475984"/>
              <a:gd name="connsiteY0" fmla="*/ 308033 h 1607967"/>
              <a:gd name="connsiteX1" fmla="*/ 2475984 w 2475984"/>
              <a:gd name="connsiteY1" fmla="*/ 0 h 1607967"/>
              <a:gd name="connsiteX2" fmla="*/ 2471388 w 2475984"/>
              <a:gd name="connsiteY2" fmla="*/ 1607967 h 1607967"/>
              <a:gd name="connsiteX3" fmla="*/ 0 w 2475984"/>
              <a:gd name="connsiteY3" fmla="*/ 1607967 h 1607967"/>
              <a:gd name="connsiteX4" fmla="*/ 138950 w 2475984"/>
              <a:gd name="connsiteY4" fmla="*/ 308033 h 1607967"/>
              <a:gd name="connsiteX0" fmla="*/ 138950 w 2475984"/>
              <a:gd name="connsiteY0" fmla="*/ 308033 h 1607967"/>
              <a:gd name="connsiteX1" fmla="*/ 2475984 w 2475984"/>
              <a:gd name="connsiteY1" fmla="*/ 0 h 1607967"/>
              <a:gd name="connsiteX2" fmla="*/ 2312620 w 2475984"/>
              <a:gd name="connsiteY2" fmla="*/ 1105369 h 1607967"/>
              <a:gd name="connsiteX3" fmla="*/ 0 w 2475984"/>
              <a:gd name="connsiteY3" fmla="*/ 1607967 h 1607967"/>
              <a:gd name="connsiteX4" fmla="*/ 138950 w 2475984"/>
              <a:gd name="connsiteY4" fmla="*/ 308033 h 1607967"/>
              <a:gd name="connsiteX0" fmla="*/ 141855 w 2478889"/>
              <a:gd name="connsiteY0" fmla="*/ 308033 h 1625508"/>
              <a:gd name="connsiteX1" fmla="*/ 2478889 w 2478889"/>
              <a:gd name="connsiteY1" fmla="*/ 0 h 1625508"/>
              <a:gd name="connsiteX2" fmla="*/ 2315525 w 2478889"/>
              <a:gd name="connsiteY2" fmla="*/ 1105369 h 1625508"/>
              <a:gd name="connsiteX3" fmla="*/ 0 w 2478889"/>
              <a:gd name="connsiteY3" fmla="*/ 1625508 h 1625508"/>
              <a:gd name="connsiteX4" fmla="*/ 141855 w 2478889"/>
              <a:gd name="connsiteY4" fmla="*/ 308033 h 1625508"/>
              <a:gd name="connsiteX0" fmla="*/ 141855 w 2477644"/>
              <a:gd name="connsiteY0" fmla="*/ 300515 h 1617990"/>
              <a:gd name="connsiteX1" fmla="*/ 2477644 w 2477644"/>
              <a:gd name="connsiteY1" fmla="*/ 0 h 1617990"/>
              <a:gd name="connsiteX2" fmla="*/ 2315525 w 2477644"/>
              <a:gd name="connsiteY2" fmla="*/ 1097851 h 1617990"/>
              <a:gd name="connsiteX3" fmla="*/ 0 w 2477644"/>
              <a:gd name="connsiteY3" fmla="*/ 1617990 h 1617990"/>
              <a:gd name="connsiteX4" fmla="*/ 141855 w 2477644"/>
              <a:gd name="connsiteY4" fmla="*/ 300515 h 1617990"/>
              <a:gd name="connsiteX0" fmla="*/ 141855 w 2475137"/>
              <a:gd name="connsiteY0" fmla="*/ 300930 h 1618405"/>
              <a:gd name="connsiteX1" fmla="*/ 2475137 w 2475137"/>
              <a:gd name="connsiteY1" fmla="*/ 0 h 1618405"/>
              <a:gd name="connsiteX2" fmla="*/ 2315525 w 2475137"/>
              <a:gd name="connsiteY2" fmla="*/ 1098266 h 1618405"/>
              <a:gd name="connsiteX3" fmla="*/ 0 w 2475137"/>
              <a:gd name="connsiteY3" fmla="*/ 1618405 h 1618405"/>
              <a:gd name="connsiteX4" fmla="*/ 141855 w 2475137"/>
              <a:gd name="connsiteY4" fmla="*/ 300930 h 1618405"/>
              <a:gd name="connsiteX0" fmla="*/ 141855 w 2467619"/>
              <a:gd name="connsiteY0" fmla="*/ 302175 h 1619650"/>
              <a:gd name="connsiteX1" fmla="*/ 2467619 w 2467619"/>
              <a:gd name="connsiteY1" fmla="*/ 0 h 1619650"/>
              <a:gd name="connsiteX2" fmla="*/ 2315525 w 2467619"/>
              <a:gd name="connsiteY2" fmla="*/ 1099511 h 1619650"/>
              <a:gd name="connsiteX3" fmla="*/ 0 w 2467619"/>
              <a:gd name="connsiteY3" fmla="*/ 1619650 h 1619650"/>
              <a:gd name="connsiteX4" fmla="*/ 141855 w 2467619"/>
              <a:gd name="connsiteY4" fmla="*/ 302175 h 1619650"/>
              <a:gd name="connsiteX0" fmla="*/ 141855 w 2529424"/>
              <a:gd name="connsiteY0" fmla="*/ 302175 h 1619650"/>
              <a:gd name="connsiteX1" fmla="*/ 2467619 w 2529424"/>
              <a:gd name="connsiteY1" fmla="*/ 0 h 1619650"/>
              <a:gd name="connsiteX2" fmla="*/ 2529424 w 2529424"/>
              <a:gd name="connsiteY2" fmla="*/ 1047557 h 1619650"/>
              <a:gd name="connsiteX3" fmla="*/ 0 w 2529424"/>
              <a:gd name="connsiteY3" fmla="*/ 1619650 h 1619650"/>
              <a:gd name="connsiteX4" fmla="*/ 141855 w 2529424"/>
              <a:gd name="connsiteY4" fmla="*/ 302175 h 1619650"/>
              <a:gd name="connsiteX0" fmla="*/ 0 w 2387569"/>
              <a:gd name="connsiteY0" fmla="*/ 302175 h 1515743"/>
              <a:gd name="connsiteX1" fmla="*/ 2325764 w 2387569"/>
              <a:gd name="connsiteY1" fmla="*/ 0 h 1515743"/>
              <a:gd name="connsiteX2" fmla="*/ 2387569 w 2387569"/>
              <a:gd name="connsiteY2" fmla="*/ 1047557 h 1515743"/>
              <a:gd name="connsiteX3" fmla="*/ 105818 w 2387569"/>
              <a:gd name="connsiteY3" fmla="*/ 1515743 h 1515743"/>
              <a:gd name="connsiteX4" fmla="*/ 0 w 2387569"/>
              <a:gd name="connsiteY4" fmla="*/ 302175 h 1515743"/>
              <a:gd name="connsiteX0" fmla="*/ 0 w 2387569"/>
              <a:gd name="connsiteY0" fmla="*/ 276198 h 1489766"/>
              <a:gd name="connsiteX1" fmla="*/ 2367198 w 2387569"/>
              <a:gd name="connsiteY1" fmla="*/ 0 h 1489766"/>
              <a:gd name="connsiteX2" fmla="*/ 2387569 w 2387569"/>
              <a:gd name="connsiteY2" fmla="*/ 1021580 h 1489766"/>
              <a:gd name="connsiteX3" fmla="*/ 105818 w 2387569"/>
              <a:gd name="connsiteY3" fmla="*/ 1489766 h 1489766"/>
              <a:gd name="connsiteX4" fmla="*/ 0 w 2387569"/>
              <a:gd name="connsiteY4" fmla="*/ 276198 h 1489766"/>
              <a:gd name="connsiteX0" fmla="*/ 0 w 2387569"/>
              <a:gd name="connsiteY0" fmla="*/ 276198 h 1463789"/>
              <a:gd name="connsiteX1" fmla="*/ 2367198 w 2387569"/>
              <a:gd name="connsiteY1" fmla="*/ 0 h 1463789"/>
              <a:gd name="connsiteX2" fmla="*/ 2387569 w 2387569"/>
              <a:gd name="connsiteY2" fmla="*/ 1021580 h 1463789"/>
              <a:gd name="connsiteX3" fmla="*/ 85101 w 2387569"/>
              <a:gd name="connsiteY3" fmla="*/ 1463789 h 1463789"/>
              <a:gd name="connsiteX4" fmla="*/ 0 w 2387569"/>
              <a:gd name="connsiteY4" fmla="*/ 276198 h 1463789"/>
              <a:gd name="connsiteX0" fmla="*/ 0 w 2387569"/>
              <a:gd name="connsiteY0" fmla="*/ 276198 h 1515742"/>
              <a:gd name="connsiteX1" fmla="*/ 2367198 w 2387569"/>
              <a:gd name="connsiteY1" fmla="*/ 0 h 1515742"/>
              <a:gd name="connsiteX2" fmla="*/ 2387569 w 2387569"/>
              <a:gd name="connsiteY2" fmla="*/ 1021580 h 1515742"/>
              <a:gd name="connsiteX3" fmla="*/ 85101 w 2387569"/>
              <a:gd name="connsiteY3" fmla="*/ 1515742 h 1515742"/>
              <a:gd name="connsiteX4" fmla="*/ 0 w 2387569"/>
              <a:gd name="connsiteY4" fmla="*/ 276198 h 1515742"/>
              <a:gd name="connsiteX0" fmla="*/ 0 w 2387569"/>
              <a:gd name="connsiteY0" fmla="*/ 276198 h 1559036"/>
              <a:gd name="connsiteX1" fmla="*/ 2367198 w 2387569"/>
              <a:gd name="connsiteY1" fmla="*/ 0 h 1559036"/>
              <a:gd name="connsiteX2" fmla="*/ 2387569 w 2387569"/>
              <a:gd name="connsiteY2" fmla="*/ 1021580 h 1559036"/>
              <a:gd name="connsiteX3" fmla="*/ 85101 w 2387569"/>
              <a:gd name="connsiteY3" fmla="*/ 1559036 h 1559036"/>
              <a:gd name="connsiteX4" fmla="*/ 0 w 2387569"/>
              <a:gd name="connsiteY4" fmla="*/ 276198 h 1559036"/>
              <a:gd name="connsiteX0" fmla="*/ 0 w 2387569"/>
              <a:gd name="connsiteY0" fmla="*/ 276198 h 1525153"/>
              <a:gd name="connsiteX1" fmla="*/ 2367198 w 2387569"/>
              <a:gd name="connsiteY1" fmla="*/ 0 h 1525153"/>
              <a:gd name="connsiteX2" fmla="*/ 2387569 w 2387569"/>
              <a:gd name="connsiteY2" fmla="*/ 1021580 h 1525153"/>
              <a:gd name="connsiteX3" fmla="*/ 74742 w 2387569"/>
              <a:gd name="connsiteY3" fmla="*/ 1525153 h 1525153"/>
              <a:gd name="connsiteX4" fmla="*/ 0 w 2387569"/>
              <a:gd name="connsiteY4" fmla="*/ 276198 h 1525153"/>
              <a:gd name="connsiteX0" fmla="*/ 0 w 2387569"/>
              <a:gd name="connsiteY0" fmla="*/ 276198 h 1499741"/>
              <a:gd name="connsiteX1" fmla="*/ 2367198 w 2387569"/>
              <a:gd name="connsiteY1" fmla="*/ 0 h 1499741"/>
              <a:gd name="connsiteX2" fmla="*/ 2387569 w 2387569"/>
              <a:gd name="connsiteY2" fmla="*/ 1021580 h 1499741"/>
              <a:gd name="connsiteX3" fmla="*/ 116177 w 2387569"/>
              <a:gd name="connsiteY3" fmla="*/ 1499741 h 1499741"/>
              <a:gd name="connsiteX4" fmla="*/ 0 w 2387569"/>
              <a:gd name="connsiteY4" fmla="*/ 276198 h 1499741"/>
              <a:gd name="connsiteX0" fmla="*/ 0 w 2387569"/>
              <a:gd name="connsiteY0" fmla="*/ 276198 h 1508212"/>
              <a:gd name="connsiteX1" fmla="*/ 2367198 w 2387569"/>
              <a:gd name="connsiteY1" fmla="*/ 0 h 1508212"/>
              <a:gd name="connsiteX2" fmla="*/ 2387569 w 2387569"/>
              <a:gd name="connsiteY2" fmla="*/ 1021580 h 1508212"/>
              <a:gd name="connsiteX3" fmla="*/ 85101 w 2387569"/>
              <a:gd name="connsiteY3" fmla="*/ 1508212 h 1508212"/>
              <a:gd name="connsiteX4" fmla="*/ 0 w 2387569"/>
              <a:gd name="connsiteY4" fmla="*/ 276198 h 1508212"/>
              <a:gd name="connsiteX0" fmla="*/ 0 w 2387569"/>
              <a:gd name="connsiteY0" fmla="*/ 276198 h 1550566"/>
              <a:gd name="connsiteX1" fmla="*/ 2367198 w 2387569"/>
              <a:gd name="connsiteY1" fmla="*/ 0 h 1550566"/>
              <a:gd name="connsiteX2" fmla="*/ 2387569 w 2387569"/>
              <a:gd name="connsiteY2" fmla="*/ 1021580 h 1550566"/>
              <a:gd name="connsiteX3" fmla="*/ 85101 w 2387569"/>
              <a:gd name="connsiteY3" fmla="*/ 1550566 h 1550566"/>
              <a:gd name="connsiteX4" fmla="*/ 0 w 2387569"/>
              <a:gd name="connsiteY4" fmla="*/ 276198 h 1550566"/>
              <a:gd name="connsiteX0" fmla="*/ 0 w 2408286"/>
              <a:gd name="connsiteY0" fmla="*/ 276198 h 1550566"/>
              <a:gd name="connsiteX1" fmla="*/ 2367198 w 2408286"/>
              <a:gd name="connsiteY1" fmla="*/ 0 h 1550566"/>
              <a:gd name="connsiteX2" fmla="*/ 2408286 w 2408286"/>
              <a:gd name="connsiteY2" fmla="*/ 1072404 h 1550566"/>
              <a:gd name="connsiteX3" fmla="*/ 85101 w 2408286"/>
              <a:gd name="connsiteY3" fmla="*/ 1550566 h 1550566"/>
              <a:gd name="connsiteX4" fmla="*/ 0 w 2408286"/>
              <a:gd name="connsiteY4" fmla="*/ 276198 h 1550566"/>
              <a:gd name="connsiteX0" fmla="*/ 0 w 2418645"/>
              <a:gd name="connsiteY0" fmla="*/ 276198 h 1550566"/>
              <a:gd name="connsiteX1" fmla="*/ 2367198 w 2418645"/>
              <a:gd name="connsiteY1" fmla="*/ 0 h 1550566"/>
              <a:gd name="connsiteX2" fmla="*/ 2418645 w 2418645"/>
              <a:gd name="connsiteY2" fmla="*/ 1046992 h 1550566"/>
              <a:gd name="connsiteX3" fmla="*/ 85101 w 2418645"/>
              <a:gd name="connsiteY3" fmla="*/ 1550566 h 1550566"/>
              <a:gd name="connsiteX4" fmla="*/ 0 w 2418645"/>
              <a:gd name="connsiteY4" fmla="*/ 276198 h 1550566"/>
              <a:gd name="connsiteX0" fmla="*/ 0 w 2418645"/>
              <a:gd name="connsiteY0" fmla="*/ 167320 h 1441688"/>
              <a:gd name="connsiteX1" fmla="*/ 2336122 w 2418645"/>
              <a:gd name="connsiteY1" fmla="*/ 0 h 1441688"/>
              <a:gd name="connsiteX2" fmla="*/ 2418645 w 2418645"/>
              <a:gd name="connsiteY2" fmla="*/ 938114 h 1441688"/>
              <a:gd name="connsiteX3" fmla="*/ 85101 w 2418645"/>
              <a:gd name="connsiteY3" fmla="*/ 1441688 h 1441688"/>
              <a:gd name="connsiteX4" fmla="*/ 0 w 2418645"/>
              <a:gd name="connsiteY4" fmla="*/ 167320 h 1441688"/>
              <a:gd name="connsiteX0" fmla="*/ 0 w 2460080"/>
              <a:gd name="connsiteY0" fmla="*/ 69330 h 1441688"/>
              <a:gd name="connsiteX1" fmla="*/ 2377557 w 2460080"/>
              <a:gd name="connsiteY1" fmla="*/ 0 h 1441688"/>
              <a:gd name="connsiteX2" fmla="*/ 2460080 w 2460080"/>
              <a:gd name="connsiteY2" fmla="*/ 938114 h 1441688"/>
              <a:gd name="connsiteX3" fmla="*/ 126536 w 2460080"/>
              <a:gd name="connsiteY3" fmla="*/ 1441688 h 1441688"/>
              <a:gd name="connsiteX4" fmla="*/ 0 w 2460080"/>
              <a:gd name="connsiteY4" fmla="*/ 69330 h 1441688"/>
              <a:gd name="connsiteX0" fmla="*/ 0 w 2460080"/>
              <a:gd name="connsiteY0" fmla="*/ 52998 h 1425356"/>
              <a:gd name="connsiteX1" fmla="*/ 2387916 w 2460080"/>
              <a:gd name="connsiteY1" fmla="*/ 0 h 1425356"/>
              <a:gd name="connsiteX2" fmla="*/ 2460080 w 2460080"/>
              <a:gd name="connsiteY2" fmla="*/ 921782 h 1425356"/>
              <a:gd name="connsiteX3" fmla="*/ 126536 w 2460080"/>
              <a:gd name="connsiteY3" fmla="*/ 1425356 h 1425356"/>
              <a:gd name="connsiteX4" fmla="*/ 0 w 2460080"/>
              <a:gd name="connsiteY4" fmla="*/ 52998 h 1425356"/>
              <a:gd name="connsiteX0" fmla="*/ 0 w 2460080"/>
              <a:gd name="connsiteY0" fmla="*/ 69330 h 1441688"/>
              <a:gd name="connsiteX1" fmla="*/ 2398275 w 2460080"/>
              <a:gd name="connsiteY1" fmla="*/ 0 h 1441688"/>
              <a:gd name="connsiteX2" fmla="*/ 2460080 w 2460080"/>
              <a:gd name="connsiteY2" fmla="*/ 938114 h 1441688"/>
              <a:gd name="connsiteX3" fmla="*/ 126536 w 2460080"/>
              <a:gd name="connsiteY3" fmla="*/ 1441688 h 1441688"/>
              <a:gd name="connsiteX4" fmla="*/ 0 w 2460080"/>
              <a:gd name="connsiteY4" fmla="*/ 69330 h 1441688"/>
              <a:gd name="connsiteX0" fmla="*/ 0 w 2470439"/>
              <a:gd name="connsiteY0" fmla="*/ 69330 h 1441688"/>
              <a:gd name="connsiteX1" fmla="*/ 2398275 w 2470439"/>
              <a:gd name="connsiteY1" fmla="*/ 0 h 1441688"/>
              <a:gd name="connsiteX2" fmla="*/ 2470439 w 2470439"/>
              <a:gd name="connsiteY2" fmla="*/ 1101431 h 1441688"/>
              <a:gd name="connsiteX3" fmla="*/ 126536 w 2470439"/>
              <a:gd name="connsiteY3" fmla="*/ 1441688 h 1441688"/>
              <a:gd name="connsiteX4" fmla="*/ 0 w 2470439"/>
              <a:gd name="connsiteY4" fmla="*/ 69330 h 1441688"/>
              <a:gd name="connsiteX0" fmla="*/ 0 w 2439363"/>
              <a:gd name="connsiteY0" fmla="*/ 69330 h 1441688"/>
              <a:gd name="connsiteX1" fmla="*/ 2398275 w 2439363"/>
              <a:gd name="connsiteY1" fmla="*/ 0 h 1441688"/>
              <a:gd name="connsiteX2" fmla="*/ 2439363 w 2439363"/>
              <a:gd name="connsiteY2" fmla="*/ 1112319 h 1441688"/>
              <a:gd name="connsiteX3" fmla="*/ 126536 w 2439363"/>
              <a:gd name="connsiteY3" fmla="*/ 1441688 h 1441688"/>
              <a:gd name="connsiteX4" fmla="*/ 0 w 2439363"/>
              <a:gd name="connsiteY4" fmla="*/ 69330 h 1441688"/>
              <a:gd name="connsiteX0" fmla="*/ 0 w 2439363"/>
              <a:gd name="connsiteY0" fmla="*/ 69330 h 1419912"/>
              <a:gd name="connsiteX1" fmla="*/ 2398275 w 2439363"/>
              <a:gd name="connsiteY1" fmla="*/ 0 h 1419912"/>
              <a:gd name="connsiteX2" fmla="*/ 2439363 w 2439363"/>
              <a:gd name="connsiteY2" fmla="*/ 1112319 h 1419912"/>
              <a:gd name="connsiteX3" fmla="*/ 147253 w 2439363"/>
              <a:gd name="connsiteY3" fmla="*/ 1419912 h 1419912"/>
              <a:gd name="connsiteX4" fmla="*/ 0 w 2439363"/>
              <a:gd name="connsiteY4" fmla="*/ 69330 h 1419912"/>
              <a:gd name="connsiteX0" fmla="*/ 0 w 2439363"/>
              <a:gd name="connsiteY0" fmla="*/ 69330 h 1436244"/>
              <a:gd name="connsiteX1" fmla="*/ 2398275 w 2439363"/>
              <a:gd name="connsiteY1" fmla="*/ 0 h 1436244"/>
              <a:gd name="connsiteX2" fmla="*/ 2439363 w 2439363"/>
              <a:gd name="connsiteY2" fmla="*/ 1112319 h 1436244"/>
              <a:gd name="connsiteX3" fmla="*/ 147253 w 2439363"/>
              <a:gd name="connsiteY3" fmla="*/ 1436244 h 1436244"/>
              <a:gd name="connsiteX4" fmla="*/ 0 w 2439363"/>
              <a:gd name="connsiteY4" fmla="*/ 69330 h 1436244"/>
              <a:gd name="connsiteX0" fmla="*/ 130212 w 2292110"/>
              <a:gd name="connsiteY0" fmla="*/ 694939 h 1436244"/>
              <a:gd name="connsiteX1" fmla="*/ 2251022 w 2292110"/>
              <a:gd name="connsiteY1" fmla="*/ 0 h 1436244"/>
              <a:gd name="connsiteX2" fmla="*/ 2292110 w 2292110"/>
              <a:gd name="connsiteY2" fmla="*/ 1112319 h 1436244"/>
              <a:gd name="connsiteX3" fmla="*/ 0 w 2292110"/>
              <a:gd name="connsiteY3" fmla="*/ 1436244 h 1436244"/>
              <a:gd name="connsiteX4" fmla="*/ 130212 w 2292110"/>
              <a:gd name="connsiteY4" fmla="*/ 694939 h 1436244"/>
              <a:gd name="connsiteX0" fmla="*/ 130212 w 2292110"/>
              <a:gd name="connsiteY0" fmla="*/ 334010 h 1075315"/>
              <a:gd name="connsiteX1" fmla="*/ 2284318 w 2292110"/>
              <a:gd name="connsiteY1" fmla="*/ 0 h 1075315"/>
              <a:gd name="connsiteX2" fmla="*/ 2292110 w 2292110"/>
              <a:gd name="connsiteY2" fmla="*/ 751390 h 1075315"/>
              <a:gd name="connsiteX3" fmla="*/ 0 w 2292110"/>
              <a:gd name="connsiteY3" fmla="*/ 1075315 h 1075315"/>
              <a:gd name="connsiteX4" fmla="*/ 130212 w 2292110"/>
              <a:gd name="connsiteY4" fmla="*/ 334010 h 1075315"/>
              <a:gd name="connsiteX0" fmla="*/ 0 w 2161898"/>
              <a:gd name="connsiteY0" fmla="*/ 334010 h 1111408"/>
              <a:gd name="connsiteX1" fmla="*/ 2154106 w 2161898"/>
              <a:gd name="connsiteY1" fmla="*/ 0 h 1111408"/>
              <a:gd name="connsiteX2" fmla="*/ 2161898 w 2161898"/>
              <a:gd name="connsiteY2" fmla="*/ 751390 h 1111408"/>
              <a:gd name="connsiteX3" fmla="*/ 69563 w 2161898"/>
              <a:gd name="connsiteY3" fmla="*/ 1111408 h 1111408"/>
              <a:gd name="connsiteX4" fmla="*/ 0 w 2161898"/>
              <a:gd name="connsiteY4" fmla="*/ 334010 h 1111408"/>
              <a:gd name="connsiteX0" fmla="*/ 8127 w 2170025"/>
              <a:gd name="connsiteY0" fmla="*/ 334010 h 1105392"/>
              <a:gd name="connsiteX1" fmla="*/ 2162233 w 2170025"/>
              <a:gd name="connsiteY1" fmla="*/ 0 h 1105392"/>
              <a:gd name="connsiteX2" fmla="*/ 2170025 w 2170025"/>
              <a:gd name="connsiteY2" fmla="*/ 751390 h 1105392"/>
              <a:gd name="connsiteX3" fmla="*/ 0 w 2170025"/>
              <a:gd name="connsiteY3" fmla="*/ 1105392 h 1105392"/>
              <a:gd name="connsiteX4" fmla="*/ 8127 w 2170025"/>
              <a:gd name="connsiteY4" fmla="*/ 334010 h 1105392"/>
              <a:gd name="connsiteX0" fmla="*/ 0 w 2228489"/>
              <a:gd name="connsiteY0" fmla="*/ 334010 h 1105392"/>
              <a:gd name="connsiteX1" fmla="*/ 2220697 w 2228489"/>
              <a:gd name="connsiteY1" fmla="*/ 0 h 1105392"/>
              <a:gd name="connsiteX2" fmla="*/ 2228489 w 2228489"/>
              <a:gd name="connsiteY2" fmla="*/ 751390 h 1105392"/>
              <a:gd name="connsiteX3" fmla="*/ 58464 w 2228489"/>
              <a:gd name="connsiteY3" fmla="*/ 1105392 h 1105392"/>
              <a:gd name="connsiteX4" fmla="*/ 0 w 2228489"/>
              <a:gd name="connsiteY4" fmla="*/ 334010 h 1105392"/>
              <a:gd name="connsiteX0" fmla="*/ 0 w 2239587"/>
              <a:gd name="connsiteY0" fmla="*/ 334010 h 1105392"/>
              <a:gd name="connsiteX1" fmla="*/ 2220697 w 2239587"/>
              <a:gd name="connsiteY1" fmla="*/ 0 h 1105392"/>
              <a:gd name="connsiteX2" fmla="*/ 2239587 w 2239587"/>
              <a:gd name="connsiteY2" fmla="*/ 661158 h 1105392"/>
              <a:gd name="connsiteX3" fmla="*/ 58464 w 2239587"/>
              <a:gd name="connsiteY3" fmla="*/ 1105392 h 1105392"/>
              <a:gd name="connsiteX4" fmla="*/ 0 w 2239587"/>
              <a:gd name="connsiteY4" fmla="*/ 334010 h 1105392"/>
              <a:gd name="connsiteX0" fmla="*/ 0 w 2228489"/>
              <a:gd name="connsiteY0" fmla="*/ 334010 h 1105392"/>
              <a:gd name="connsiteX1" fmla="*/ 2220697 w 2228489"/>
              <a:gd name="connsiteY1" fmla="*/ 0 h 1105392"/>
              <a:gd name="connsiteX2" fmla="*/ 2228489 w 2228489"/>
              <a:gd name="connsiteY2" fmla="*/ 643112 h 1105392"/>
              <a:gd name="connsiteX3" fmla="*/ 58464 w 2228489"/>
              <a:gd name="connsiteY3" fmla="*/ 1105392 h 1105392"/>
              <a:gd name="connsiteX4" fmla="*/ 0 w 2228489"/>
              <a:gd name="connsiteY4" fmla="*/ 334010 h 1105392"/>
              <a:gd name="connsiteX0" fmla="*/ 0 w 2261785"/>
              <a:gd name="connsiteY0" fmla="*/ 334010 h 1105392"/>
              <a:gd name="connsiteX1" fmla="*/ 2220697 w 2261785"/>
              <a:gd name="connsiteY1" fmla="*/ 0 h 1105392"/>
              <a:gd name="connsiteX2" fmla="*/ 2261785 w 2261785"/>
              <a:gd name="connsiteY2" fmla="*/ 643112 h 1105392"/>
              <a:gd name="connsiteX3" fmla="*/ 58464 w 2261785"/>
              <a:gd name="connsiteY3" fmla="*/ 1105392 h 1105392"/>
              <a:gd name="connsiteX4" fmla="*/ 0 w 2261785"/>
              <a:gd name="connsiteY4" fmla="*/ 334010 h 1105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785" h="1105392">
                <a:moveTo>
                  <a:pt x="0" y="334010"/>
                </a:moveTo>
                <a:lnTo>
                  <a:pt x="2220697" y="0"/>
                </a:lnTo>
                <a:cubicBezTo>
                  <a:pt x="2223294" y="250463"/>
                  <a:pt x="2259188" y="392649"/>
                  <a:pt x="2261785" y="643112"/>
                </a:cubicBezTo>
                <a:lnTo>
                  <a:pt x="58464" y="1105392"/>
                </a:lnTo>
                <a:lnTo>
                  <a:pt x="0" y="334010"/>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0" name="Group 9">
            <a:extLst>
              <a:ext uri="{FF2B5EF4-FFF2-40B4-BE49-F238E27FC236}">
                <a16:creationId xmlns:a16="http://schemas.microsoft.com/office/drawing/2014/main" id="{536E98CA-B44A-9F74-2B69-18EF670E69B4}"/>
              </a:ext>
            </a:extLst>
          </p:cNvPr>
          <p:cNvGrpSpPr/>
          <p:nvPr/>
        </p:nvGrpSpPr>
        <p:grpSpPr>
          <a:xfrm>
            <a:off x="11660920" y="1388747"/>
            <a:ext cx="395188" cy="180322"/>
            <a:chOff x="11584410" y="1399349"/>
            <a:chExt cx="255097" cy="111802"/>
          </a:xfrm>
        </p:grpSpPr>
        <p:sp>
          <p:nvSpPr>
            <p:cNvPr id="7" name="Freeform: Shape 6">
              <a:extLst>
                <a:ext uri="{FF2B5EF4-FFF2-40B4-BE49-F238E27FC236}">
                  <a16:creationId xmlns:a16="http://schemas.microsoft.com/office/drawing/2014/main" id="{7E8C74D3-60BB-5FF7-2345-D1D841FCBBA3}"/>
                </a:ext>
              </a:extLst>
            </p:cNvPr>
            <p:cNvSpPr/>
            <p:nvPr/>
          </p:nvSpPr>
          <p:spPr>
            <a:xfrm>
              <a:off x="11664311" y="1415717"/>
              <a:ext cx="79053" cy="79053"/>
            </a:xfrm>
            <a:custGeom>
              <a:avLst/>
              <a:gdLst>
                <a:gd name="connsiteX0" fmla="*/ 79054 w 79053"/>
                <a:gd name="connsiteY0" fmla="*/ 79054 h 79053"/>
                <a:gd name="connsiteX1" fmla="*/ 0 w 79053"/>
                <a:gd name="connsiteY1" fmla="*/ 0 h 79053"/>
              </a:gdLst>
              <a:ahLst/>
              <a:cxnLst>
                <a:cxn ang="0">
                  <a:pos x="connsiteX0" y="connsiteY0"/>
                </a:cxn>
                <a:cxn ang="0">
                  <a:pos x="connsiteX1" y="connsiteY1"/>
                </a:cxn>
              </a:cxnLst>
              <a:rect l="l" t="t" r="r" b="b"/>
              <a:pathLst>
                <a:path w="79053" h="79053">
                  <a:moveTo>
                    <a:pt x="79054" y="79054"/>
                  </a:moveTo>
                  <a:lnTo>
                    <a:pt x="0" y="0"/>
                  </a:lnTo>
                </a:path>
              </a:pathLst>
            </a:custGeom>
            <a:ln w="12700" cap="flat">
              <a:solidFill>
                <a:schemeClr val="accent3"/>
              </a:solidFill>
              <a:prstDash val="solid"/>
              <a:miter/>
            </a:ln>
          </p:spPr>
          <p:txBody>
            <a:bodyPr rtlCol="0" anchor="ctr"/>
            <a:lstStyle/>
            <a:p>
              <a:endParaRPr lang="en-US" noProof="0"/>
            </a:p>
          </p:txBody>
        </p:sp>
        <p:sp>
          <p:nvSpPr>
            <p:cNvPr id="8" name="Freeform: Shape 7">
              <a:extLst>
                <a:ext uri="{FF2B5EF4-FFF2-40B4-BE49-F238E27FC236}">
                  <a16:creationId xmlns:a16="http://schemas.microsoft.com/office/drawing/2014/main" id="{FAEC7F91-20FE-9BD7-2CD5-20A1AC90EC79}"/>
                </a:ext>
              </a:extLst>
            </p:cNvPr>
            <p:cNvSpPr/>
            <p:nvPr/>
          </p:nvSpPr>
          <p:spPr>
            <a:xfrm rot="2700000">
              <a:off x="11656058" y="1327701"/>
              <a:ext cx="111802" cy="255097"/>
            </a:xfrm>
            <a:custGeom>
              <a:avLst/>
              <a:gdLst>
                <a:gd name="connsiteX0" fmla="*/ 55901 w 111802"/>
                <a:gd name="connsiteY0" fmla="*/ 0 h 255097"/>
                <a:gd name="connsiteX1" fmla="*/ 111802 w 111802"/>
                <a:gd name="connsiteY1" fmla="*/ 55901 h 255097"/>
                <a:gd name="connsiteX2" fmla="*/ 111802 w 111802"/>
                <a:gd name="connsiteY2" fmla="*/ 199196 h 255097"/>
                <a:gd name="connsiteX3" fmla="*/ 55901 w 111802"/>
                <a:gd name="connsiteY3" fmla="*/ 255097 h 255097"/>
                <a:gd name="connsiteX4" fmla="*/ 55901 w 111802"/>
                <a:gd name="connsiteY4" fmla="*/ 255097 h 255097"/>
                <a:gd name="connsiteX5" fmla="*/ 0 w 111802"/>
                <a:gd name="connsiteY5" fmla="*/ 199196 h 255097"/>
                <a:gd name="connsiteX6" fmla="*/ 0 w 111802"/>
                <a:gd name="connsiteY6" fmla="*/ 55901 h 255097"/>
                <a:gd name="connsiteX7" fmla="*/ 55901 w 111802"/>
                <a:gd name="connsiteY7" fmla="*/ 0 h 25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802" h="255097">
                  <a:moveTo>
                    <a:pt x="55901" y="0"/>
                  </a:moveTo>
                  <a:cubicBezTo>
                    <a:pt x="86775" y="0"/>
                    <a:pt x="111802" y="25028"/>
                    <a:pt x="111802" y="55901"/>
                  </a:cubicBezTo>
                  <a:lnTo>
                    <a:pt x="111802" y="199196"/>
                  </a:lnTo>
                  <a:cubicBezTo>
                    <a:pt x="111802" y="230069"/>
                    <a:pt x="86775" y="255097"/>
                    <a:pt x="55901" y="255097"/>
                  </a:cubicBezTo>
                  <a:lnTo>
                    <a:pt x="55901" y="255097"/>
                  </a:lnTo>
                  <a:cubicBezTo>
                    <a:pt x="25028" y="255097"/>
                    <a:pt x="0" y="230069"/>
                    <a:pt x="0" y="199196"/>
                  </a:cubicBezTo>
                  <a:lnTo>
                    <a:pt x="0" y="55901"/>
                  </a:lnTo>
                  <a:cubicBezTo>
                    <a:pt x="0" y="25028"/>
                    <a:pt x="25028" y="0"/>
                    <a:pt x="55901" y="0"/>
                  </a:cubicBezTo>
                  <a:close/>
                </a:path>
              </a:pathLst>
            </a:custGeom>
            <a:noFill/>
            <a:ln w="12700" cap="flat">
              <a:solidFill>
                <a:schemeClr val="accent3"/>
              </a:solidFill>
              <a:prstDash val="solid"/>
              <a:miter/>
            </a:ln>
          </p:spPr>
          <p:txBody>
            <a:bodyPr rtlCol="0" anchor="ctr"/>
            <a:lstStyle/>
            <a:p>
              <a:endParaRPr lang="en-US" noProof="0"/>
            </a:p>
          </p:txBody>
        </p:sp>
      </p:grpSp>
      <p:grpSp>
        <p:nvGrpSpPr>
          <p:cNvPr id="26" name="Group 25">
            <a:extLst>
              <a:ext uri="{FF2B5EF4-FFF2-40B4-BE49-F238E27FC236}">
                <a16:creationId xmlns:a16="http://schemas.microsoft.com/office/drawing/2014/main" id="{9C40F005-9EB6-425D-4F89-54EC584ED60C}"/>
              </a:ext>
            </a:extLst>
          </p:cNvPr>
          <p:cNvGrpSpPr/>
          <p:nvPr/>
        </p:nvGrpSpPr>
        <p:grpSpPr>
          <a:xfrm>
            <a:off x="3308174" y="2316267"/>
            <a:ext cx="8604249" cy="839168"/>
            <a:chOff x="12404929" y="2136504"/>
            <a:chExt cx="8604249" cy="839168"/>
          </a:xfrm>
        </p:grpSpPr>
        <p:sp>
          <p:nvSpPr>
            <p:cNvPr id="18" name="TextBox 17">
              <a:extLst>
                <a:ext uri="{FF2B5EF4-FFF2-40B4-BE49-F238E27FC236}">
                  <a16:creationId xmlns:a16="http://schemas.microsoft.com/office/drawing/2014/main" id="{16C61D84-38B2-EFB4-A8A1-B2A8F9688C31}"/>
                </a:ext>
              </a:extLst>
            </p:cNvPr>
            <p:cNvSpPr txBox="1"/>
            <p:nvPr/>
          </p:nvSpPr>
          <p:spPr>
            <a:xfrm>
              <a:off x="12404929" y="2136504"/>
              <a:ext cx="8604249" cy="839168"/>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lvl="0">
                <a:spcAft>
                  <a:spcPts val="600"/>
                </a:spcAft>
                <a:defRPr/>
              </a:pPr>
              <a:r>
                <a:rPr lang="en-US" sz="1600" noProof="0"/>
                <a:t>Take it as soon as possible. Do not take Day 1 and Day 2 oral initiation doses on the same day.</a:t>
              </a:r>
              <a:endPar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endParaRPr>
            </a:p>
          </p:txBody>
        </p:sp>
        <p:sp>
          <p:nvSpPr>
            <p:cNvPr id="20" name="Oval 19">
              <a:extLst>
                <a:ext uri="{FF2B5EF4-FFF2-40B4-BE49-F238E27FC236}">
                  <a16:creationId xmlns:a16="http://schemas.microsoft.com/office/drawing/2014/main" id="{C14C5AE7-63A6-BCC9-DBB1-592C52AA8BDC}"/>
                </a:ext>
              </a:extLst>
            </p:cNvPr>
            <p:cNvSpPr/>
            <p:nvPr/>
          </p:nvSpPr>
          <p:spPr>
            <a:xfrm>
              <a:off x="12464365" y="2209342"/>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5" name="Graphic 24">
              <a:extLst>
                <a:ext uri="{FF2B5EF4-FFF2-40B4-BE49-F238E27FC236}">
                  <a16:creationId xmlns:a16="http://schemas.microsoft.com/office/drawing/2014/main" id="{62F18A70-E3FD-AE07-F566-8ABDD7A367A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647923" y="2352339"/>
              <a:ext cx="352501" cy="391276"/>
            </a:xfrm>
            <a:prstGeom prst="rect">
              <a:avLst/>
            </a:prstGeom>
          </p:spPr>
        </p:pic>
      </p:grpSp>
      <p:sp>
        <p:nvSpPr>
          <p:cNvPr id="3" name="TextBox 14">
            <a:extLst>
              <a:ext uri="{FF2B5EF4-FFF2-40B4-BE49-F238E27FC236}">
                <a16:creationId xmlns:a16="http://schemas.microsoft.com/office/drawing/2014/main" id="{CA9DCB87-815F-A4A3-8ABF-B98525C99D10}"/>
              </a:ext>
            </a:extLst>
          </p:cNvPr>
          <p:cNvSpPr txBox="1">
            <a:spLocks noChangeArrowheads="1"/>
          </p:cNvSpPr>
          <p:nvPr/>
        </p:nvSpPr>
        <p:spPr bwMode="auto">
          <a:xfrm>
            <a:off x="3324224" y="3826635"/>
            <a:ext cx="8683353" cy="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pPr>
            <a:r>
              <a:rPr lang="en-US" sz="1600" noProof="0"/>
              <a:t>During continuation dosing, if the scheduled 6-month injection is anticipated to be </a:t>
            </a:r>
            <a:br>
              <a:rPr lang="en-US" sz="1600" noProof="0"/>
            </a:br>
            <a:r>
              <a:rPr lang="en-US" sz="1600" noProof="0"/>
              <a:t>delayed by more than 2 weeks:</a:t>
            </a:r>
          </a:p>
        </p:txBody>
      </p:sp>
      <p:sp>
        <p:nvSpPr>
          <p:cNvPr id="4" name="Rectangle: Top Corners Rounded 3">
            <a:extLst>
              <a:ext uri="{FF2B5EF4-FFF2-40B4-BE49-F238E27FC236}">
                <a16:creationId xmlns:a16="http://schemas.microsoft.com/office/drawing/2014/main" id="{9467B008-F751-403D-6703-49C662AC2480}"/>
              </a:ext>
            </a:extLst>
          </p:cNvPr>
          <p:cNvSpPr>
            <a:spLocks/>
          </p:cNvSpPr>
          <p:nvPr/>
        </p:nvSpPr>
        <p:spPr>
          <a:xfrm rot="16200000">
            <a:off x="11559240" y="3253848"/>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2" name="Group 11">
            <a:extLst>
              <a:ext uri="{FF2B5EF4-FFF2-40B4-BE49-F238E27FC236}">
                <a16:creationId xmlns:a16="http://schemas.microsoft.com/office/drawing/2014/main" id="{4D9336DF-425F-DF85-364F-2884EE8B0B6E}"/>
              </a:ext>
            </a:extLst>
          </p:cNvPr>
          <p:cNvGrpSpPr/>
          <p:nvPr/>
        </p:nvGrpSpPr>
        <p:grpSpPr>
          <a:xfrm>
            <a:off x="3308174" y="4535210"/>
            <a:ext cx="8604249" cy="992077"/>
            <a:chOff x="12404929" y="2136503"/>
            <a:chExt cx="8604249" cy="992077"/>
          </a:xfrm>
        </p:grpSpPr>
        <p:sp>
          <p:nvSpPr>
            <p:cNvPr id="13" name="TextBox 12">
              <a:extLst>
                <a:ext uri="{FF2B5EF4-FFF2-40B4-BE49-F238E27FC236}">
                  <a16:creationId xmlns:a16="http://schemas.microsoft.com/office/drawing/2014/main" id="{8D61E171-5408-92C2-74CC-5C74C4246E45}"/>
                </a:ext>
              </a:extLst>
            </p:cNvPr>
            <p:cNvSpPr txBox="1"/>
            <p:nvPr/>
          </p:nvSpPr>
          <p:spPr>
            <a:xfrm>
              <a:off x="12404929" y="2136503"/>
              <a:ext cx="8604249" cy="992077"/>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lvl="0">
                <a:spcAft>
                  <a:spcPts val="600"/>
                </a:spcAft>
                <a:defRPr/>
              </a:pPr>
              <a:r>
                <a:rPr lang="en-US" sz="1600" noProof="0"/>
                <a:t>Oral dosing of YEZTUGO tablets may be taken on an interim basis (300 mg Q7D, for up to 6 months if needed), until injections resume. Continuation injection dosage should be resumed within 7 days after the last oral dose.</a:t>
              </a:r>
              <a:endPar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endParaRPr>
            </a:p>
          </p:txBody>
        </p:sp>
        <p:sp>
          <p:nvSpPr>
            <p:cNvPr id="14" name="Oval 13">
              <a:extLst>
                <a:ext uri="{FF2B5EF4-FFF2-40B4-BE49-F238E27FC236}">
                  <a16:creationId xmlns:a16="http://schemas.microsoft.com/office/drawing/2014/main" id="{FFCE416D-66AD-D293-9C44-49CB164917FD}"/>
                </a:ext>
              </a:extLst>
            </p:cNvPr>
            <p:cNvSpPr/>
            <p:nvPr/>
          </p:nvSpPr>
          <p:spPr>
            <a:xfrm>
              <a:off x="12464365" y="2274658"/>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5" name="Graphic 14">
              <a:extLst>
                <a:ext uri="{FF2B5EF4-FFF2-40B4-BE49-F238E27FC236}">
                  <a16:creationId xmlns:a16="http://schemas.microsoft.com/office/drawing/2014/main" id="{BEAEDD09-9194-1DF0-F64F-33EA68E40D2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647923" y="2417655"/>
              <a:ext cx="352501" cy="391276"/>
            </a:xfrm>
            <a:prstGeom prst="rect">
              <a:avLst/>
            </a:prstGeom>
          </p:spPr>
        </p:pic>
      </p:grpSp>
      <p:grpSp>
        <p:nvGrpSpPr>
          <p:cNvPr id="16" name="Group 15">
            <a:extLst>
              <a:ext uri="{FF2B5EF4-FFF2-40B4-BE49-F238E27FC236}">
                <a16:creationId xmlns:a16="http://schemas.microsoft.com/office/drawing/2014/main" id="{557BD352-209F-5990-C65E-75405E407C6B}"/>
              </a:ext>
            </a:extLst>
          </p:cNvPr>
          <p:cNvGrpSpPr/>
          <p:nvPr/>
        </p:nvGrpSpPr>
        <p:grpSpPr>
          <a:xfrm>
            <a:off x="11697496" y="3387933"/>
            <a:ext cx="416677" cy="416678"/>
            <a:chOff x="11660920" y="1306255"/>
            <a:chExt cx="416677" cy="416678"/>
          </a:xfrm>
        </p:grpSpPr>
        <p:grpSp>
          <p:nvGrpSpPr>
            <p:cNvPr id="17" name="Graphic 11">
              <a:extLst>
                <a:ext uri="{FF2B5EF4-FFF2-40B4-BE49-F238E27FC236}">
                  <a16:creationId xmlns:a16="http://schemas.microsoft.com/office/drawing/2014/main" id="{B2EAC07C-9F74-3C18-DAEF-3AA37FD7900C}"/>
                </a:ext>
              </a:extLst>
            </p:cNvPr>
            <p:cNvGrpSpPr/>
            <p:nvPr/>
          </p:nvGrpSpPr>
          <p:grpSpPr>
            <a:xfrm>
              <a:off x="11660920" y="1306255"/>
              <a:ext cx="416677" cy="416677"/>
              <a:chOff x="11660920" y="1306255"/>
              <a:chExt cx="416677" cy="416677"/>
            </a:xfrm>
            <a:noFill/>
          </p:grpSpPr>
          <p:sp>
            <p:nvSpPr>
              <p:cNvPr id="23" name="Freeform: Shape 22">
                <a:extLst>
                  <a:ext uri="{FF2B5EF4-FFF2-40B4-BE49-F238E27FC236}">
                    <a16:creationId xmlns:a16="http://schemas.microsoft.com/office/drawing/2014/main" id="{AD57F886-A57D-6F29-E29C-6D7E26398887}"/>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6A8414C2-0EB5-2FC9-C3BA-85F0E8B84F66}"/>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A962DA34-1E58-20C1-6099-5891C544C67C}"/>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32" name="Freeform: Shape 31">
                <a:extLst>
                  <a:ext uri="{FF2B5EF4-FFF2-40B4-BE49-F238E27FC236}">
                    <a16:creationId xmlns:a16="http://schemas.microsoft.com/office/drawing/2014/main" id="{00C97FB4-4D25-58C2-3DB0-A285E0B1AA2F}"/>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33" name="Freeform: Shape 32">
                <a:extLst>
                  <a:ext uri="{FF2B5EF4-FFF2-40B4-BE49-F238E27FC236}">
                    <a16:creationId xmlns:a16="http://schemas.microsoft.com/office/drawing/2014/main" id="{793AD546-0FD2-001F-790C-70A52485FAE2}"/>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34" name="Freeform: Shape 33">
                <a:extLst>
                  <a:ext uri="{FF2B5EF4-FFF2-40B4-BE49-F238E27FC236}">
                    <a16:creationId xmlns:a16="http://schemas.microsoft.com/office/drawing/2014/main" id="{E9FCD103-8E7E-6475-7D3A-E50FBE1362C7}"/>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35" name="Freeform: Shape 34">
                <a:extLst>
                  <a:ext uri="{FF2B5EF4-FFF2-40B4-BE49-F238E27FC236}">
                    <a16:creationId xmlns:a16="http://schemas.microsoft.com/office/drawing/2014/main" id="{D352DB4C-8DD8-B0DD-8387-D35BAA14AD0D}"/>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36" name="Freeform: Shape 35">
                <a:extLst>
                  <a:ext uri="{FF2B5EF4-FFF2-40B4-BE49-F238E27FC236}">
                    <a16:creationId xmlns:a16="http://schemas.microsoft.com/office/drawing/2014/main" id="{F9A7403C-B212-1F99-6573-230935DB4019}"/>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37" name="Freeform: Shape 36">
                <a:extLst>
                  <a:ext uri="{FF2B5EF4-FFF2-40B4-BE49-F238E27FC236}">
                    <a16:creationId xmlns:a16="http://schemas.microsoft.com/office/drawing/2014/main" id="{7D21C3BA-9DF5-07EE-CF7F-C78EBA5F280E}"/>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38" name="Freeform: Shape 37">
                <a:extLst>
                  <a:ext uri="{FF2B5EF4-FFF2-40B4-BE49-F238E27FC236}">
                    <a16:creationId xmlns:a16="http://schemas.microsoft.com/office/drawing/2014/main" id="{AD9DA277-8489-0076-6E2D-29CAF6AC61DF}"/>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40" name="Freeform: Shape 39">
                <a:extLst>
                  <a:ext uri="{FF2B5EF4-FFF2-40B4-BE49-F238E27FC236}">
                    <a16:creationId xmlns:a16="http://schemas.microsoft.com/office/drawing/2014/main" id="{89E38E4B-1A2E-9BF6-13A5-0063B8C9BCF4}"/>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19" name="Freeform: Shape 18">
              <a:extLst>
                <a:ext uri="{FF2B5EF4-FFF2-40B4-BE49-F238E27FC236}">
                  <a16:creationId xmlns:a16="http://schemas.microsoft.com/office/drawing/2014/main" id="{2EA200F3-6EB7-BB4B-6CD2-FB4331855025}"/>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8BFA327E-B010-EB2A-767C-F8DFA104BD43}"/>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58D4317F-85BA-C8AF-4425-0EF2F84785FB}"/>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spTree>
    <p:custDataLst>
      <p:tags r:id="rId1"/>
    </p:custDataLst>
    <p:extLst>
      <p:ext uri="{BB962C8B-B14F-4D97-AF65-F5344CB8AC3E}">
        <p14:creationId xmlns:p14="http://schemas.microsoft.com/office/powerpoint/2010/main" val="2016722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A19D6-C8E0-8687-49E6-1A50FFD6F87A}"/>
            </a:ext>
          </a:extLst>
        </p:cNvPr>
        <p:cNvGrpSpPr/>
        <p:nvPr/>
      </p:nvGrpSpPr>
      <p:grpSpPr>
        <a:xfrm>
          <a:off x="0" y="0"/>
          <a:ext cx="0" cy="0"/>
          <a:chOff x="0" y="0"/>
          <a:chExt cx="0" cy="0"/>
        </a:xfrm>
      </p:grpSpPr>
      <p:sp>
        <p:nvSpPr>
          <p:cNvPr id="46" name="TextBox 45">
            <a:extLst>
              <a:ext uri="{FF2B5EF4-FFF2-40B4-BE49-F238E27FC236}">
                <a16:creationId xmlns:a16="http://schemas.microsoft.com/office/drawing/2014/main" id="{0315D702-C8D6-33DB-FE7B-D615C55C043D}"/>
              </a:ext>
            </a:extLst>
          </p:cNvPr>
          <p:cNvSpPr txBox="1"/>
          <p:nvPr/>
        </p:nvSpPr>
        <p:spPr>
          <a:xfrm>
            <a:off x="3063240" y="1343190"/>
            <a:ext cx="9144000" cy="358354"/>
          </a:xfrm>
          <a:prstGeom prst="rect">
            <a:avLst/>
          </a:prstGeom>
          <a:solidFill>
            <a:schemeClr val="accent2"/>
          </a:solidFill>
        </p:spPr>
        <p:txBody>
          <a:bodyPr wrap="square" lIns="360000" tIns="54000" rIns="72000" bIns="54000" rtlCol="0">
            <a:spAutoFit/>
          </a:bodyPr>
          <a:lstStyle/>
          <a:p>
            <a:pPr lvl="0">
              <a:lnSpc>
                <a:spcPct val="90000"/>
              </a:lnSpc>
              <a:defRPr/>
            </a:pPr>
            <a:r>
              <a:rPr lang="en-US" b="1" noProof="0">
                <a:solidFill>
                  <a:schemeClr val="bg1"/>
                </a:solidFill>
                <a:latin typeface="Arial" panose="020B0604020202020204" pitchFamily="34" charset="0"/>
                <a:ea typeface="Times New Roman" panose="02020603050405020304" pitchFamily="18" charset="0"/>
              </a:rPr>
              <a:t>2.4 </a:t>
            </a:r>
            <a:r>
              <a:rPr lang="en-US" b="1" noProof="0">
                <a:solidFill>
                  <a:schemeClr val="accent3"/>
                </a:solidFill>
                <a:latin typeface="Arial" panose="020B0604020202020204" pitchFamily="34" charset="0"/>
                <a:ea typeface="Times New Roman" panose="02020603050405020304" pitchFamily="18" charset="0"/>
                <a:sym typeface="Wingdings 3" panose="05040102010807070707" pitchFamily="18" charset="2"/>
              </a:rPr>
              <a:t></a:t>
            </a:r>
            <a:r>
              <a:rPr lang="en-US" b="1" noProof="0">
                <a:solidFill>
                  <a:schemeClr val="bg1"/>
                </a:solidFill>
                <a:latin typeface="Arial" panose="020B0604020202020204" pitchFamily="34" charset="0"/>
                <a:ea typeface="Times New Roman" panose="02020603050405020304" pitchFamily="18" charset="0"/>
                <a:sym typeface="Wingdings 3" panose="05040102010807070707" pitchFamily="18" charset="2"/>
              </a:rPr>
              <a:t> </a:t>
            </a:r>
            <a:r>
              <a:rPr lang="en-US" b="1" noProof="0">
                <a:solidFill>
                  <a:schemeClr val="bg1"/>
                </a:solidFill>
                <a:latin typeface="Arial" panose="020B0604020202020204" pitchFamily="34" charset="0"/>
                <a:ea typeface="Times New Roman" panose="02020603050405020304" pitchFamily="18" charset="0"/>
              </a:rPr>
              <a:t>Missed Injections</a:t>
            </a:r>
            <a:endParaRPr lang="en-US" noProof="0">
              <a:solidFill>
                <a:schemeClr val="bg1"/>
              </a:solidFill>
              <a:latin typeface="Arial" panose="020B0604020202020204" pitchFamily="34" charset="0"/>
              <a:ea typeface="Times New Roman" panose="02020603050405020304" pitchFamily="18" charset="0"/>
            </a:endParaRPr>
          </a:p>
        </p:txBody>
      </p:sp>
      <p:sp>
        <p:nvSpPr>
          <p:cNvPr id="39" name="Title 38">
            <a:extLst>
              <a:ext uri="{FF2B5EF4-FFF2-40B4-BE49-F238E27FC236}">
                <a16:creationId xmlns:a16="http://schemas.microsoft.com/office/drawing/2014/main" id="{31988809-5B5C-D359-07BF-897B483E8C29}"/>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1" name="Text Placeholder 40">
            <a:extLst>
              <a:ext uri="{FF2B5EF4-FFF2-40B4-BE49-F238E27FC236}">
                <a16:creationId xmlns:a16="http://schemas.microsoft.com/office/drawing/2014/main" id="{0ADE1080-A276-F77C-DB4B-94697746A455}"/>
              </a:ext>
            </a:extLst>
          </p:cNvPr>
          <p:cNvSpPr>
            <a:spLocks noGrp="1"/>
          </p:cNvSpPr>
          <p:nvPr>
            <p:ph type="body" sz="quarter" idx="12"/>
          </p:nvPr>
        </p:nvSpPr>
        <p:spPr>
          <a:xfrm>
            <a:off x="1562100" y="5933183"/>
            <a:ext cx="7562850" cy="576000"/>
          </a:xfrm>
        </p:spPr>
        <p:txBody>
          <a:bodyPr/>
          <a:lstStyle/>
          <a:p>
            <a:endParaRPr lang="en-US" noProof="0"/>
          </a:p>
        </p:txBody>
      </p:sp>
      <p:sp>
        <p:nvSpPr>
          <p:cNvPr id="100" name="TextBox 14">
            <a:extLst>
              <a:ext uri="{FF2B5EF4-FFF2-40B4-BE49-F238E27FC236}">
                <a16:creationId xmlns:a16="http://schemas.microsoft.com/office/drawing/2014/main" id="{CC7A5511-068D-0017-8DE9-F2AD1BCC686A}"/>
              </a:ext>
            </a:extLst>
          </p:cNvPr>
          <p:cNvSpPr txBox="1">
            <a:spLocks noChangeArrowheads="1"/>
          </p:cNvSpPr>
          <p:nvPr/>
        </p:nvSpPr>
        <p:spPr bwMode="auto">
          <a:xfrm>
            <a:off x="3324225" y="1810663"/>
            <a:ext cx="8683353" cy="150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buNone/>
            </a:pPr>
            <a:r>
              <a:rPr lang="en-US" sz="1600" noProof="0"/>
              <a:t>Individuals who miss a scheduled injection visit should be clinically reassessed to ensure that the individual remains HIV-1 negative and resumption of YEZTUGO remains appropriate.</a:t>
            </a:r>
          </a:p>
          <a:p>
            <a:pPr>
              <a:spcAft>
                <a:spcPts val="600"/>
              </a:spcAft>
              <a:buNone/>
            </a:pPr>
            <a:r>
              <a:rPr lang="en-US" sz="1600" noProof="0"/>
              <a:t>During continuation dosing, if more than 28 weeks have elapsed since the last injection and YEZTUGO tablets have not been taken: </a:t>
            </a:r>
          </a:p>
          <a:p>
            <a:pPr>
              <a:spcAft>
                <a:spcPts val="600"/>
              </a:spcAft>
              <a:buNone/>
            </a:pPr>
            <a:endParaRPr lang="en-US" sz="1600" noProof="0"/>
          </a:p>
        </p:txBody>
      </p:sp>
      <p:sp>
        <p:nvSpPr>
          <p:cNvPr id="120" name="Rectangle: Top Corners Rounded 119">
            <a:extLst>
              <a:ext uri="{FF2B5EF4-FFF2-40B4-BE49-F238E27FC236}">
                <a16:creationId xmlns:a16="http://schemas.microsoft.com/office/drawing/2014/main" id="{38B72A31-4739-F492-41EC-C76BA73038F8}"/>
              </a:ext>
            </a:extLst>
          </p:cNvPr>
          <p:cNvSpPr>
            <a:spLocks/>
          </p:cNvSpPr>
          <p:nvPr/>
        </p:nvSpPr>
        <p:spPr>
          <a:xfrm rot="16200000">
            <a:off x="11559240" y="1149170"/>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21" name="Group 120">
            <a:extLst>
              <a:ext uri="{FF2B5EF4-FFF2-40B4-BE49-F238E27FC236}">
                <a16:creationId xmlns:a16="http://schemas.microsoft.com/office/drawing/2014/main" id="{68FFAC6B-4DB2-939F-B3FE-BE708B3A266F}"/>
              </a:ext>
            </a:extLst>
          </p:cNvPr>
          <p:cNvGrpSpPr/>
          <p:nvPr/>
        </p:nvGrpSpPr>
        <p:grpSpPr>
          <a:xfrm>
            <a:off x="11660920" y="1266525"/>
            <a:ext cx="416677" cy="416678"/>
            <a:chOff x="11660920" y="1306255"/>
            <a:chExt cx="416677" cy="416678"/>
          </a:xfrm>
        </p:grpSpPr>
        <p:grpSp>
          <p:nvGrpSpPr>
            <p:cNvPr id="122" name="Graphic 11">
              <a:extLst>
                <a:ext uri="{FF2B5EF4-FFF2-40B4-BE49-F238E27FC236}">
                  <a16:creationId xmlns:a16="http://schemas.microsoft.com/office/drawing/2014/main" id="{ECD725C6-A87D-F017-0C31-AECCE5A73C08}"/>
                </a:ext>
              </a:extLst>
            </p:cNvPr>
            <p:cNvGrpSpPr/>
            <p:nvPr/>
          </p:nvGrpSpPr>
          <p:grpSpPr>
            <a:xfrm>
              <a:off x="11660920" y="1306255"/>
              <a:ext cx="416677" cy="416677"/>
              <a:chOff x="11660920" y="1306255"/>
              <a:chExt cx="416677" cy="416677"/>
            </a:xfrm>
            <a:noFill/>
          </p:grpSpPr>
          <p:sp>
            <p:nvSpPr>
              <p:cNvPr id="126" name="Freeform: Shape 125">
                <a:extLst>
                  <a:ext uri="{FF2B5EF4-FFF2-40B4-BE49-F238E27FC236}">
                    <a16:creationId xmlns:a16="http://schemas.microsoft.com/office/drawing/2014/main" id="{F6D6CCB9-6B6A-2C38-BE02-F2E69A0426F8}"/>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27" name="Freeform: Shape 126">
                <a:extLst>
                  <a:ext uri="{FF2B5EF4-FFF2-40B4-BE49-F238E27FC236}">
                    <a16:creationId xmlns:a16="http://schemas.microsoft.com/office/drawing/2014/main" id="{F11B4420-5AA6-7253-BA54-9CACE8A7DE46}"/>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2" name="Freeform: Shape 191">
                <a:extLst>
                  <a:ext uri="{FF2B5EF4-FFF2-40B4-BE49-F238E27FC236}">
                    <a16:creationId xmlns:a16="http://schemas.microsoft.com/office/drawing/2014/main" id="{814684B9-CCFC-F832-E995-822B7ACA85FD}"/>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193" name="Freeform: Shape 192">
                <a:extLst>
                  <a:ext uri="{FF2B5EF4-FFF2-40B4-BE49-F238E27FC236}">
                    <a16:creationId xmlns:a16="http://schemas.microsoft.com/office/drawing/2014/main" id="{AF09A94B-CC67-EDE5-E649-C91CB8D59156}"/>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194" name="Freeform: Shape 193">
                <a:extLst>
                  <a:ext uri="{FF2B5EF4-FFF2-40B4-BE49-F238E27FC236}">
                    <a16:creationId xmlns:a16="http://schemas.microsoft.com/office/drawing/2014/main" id="{2785839B-2AB0-0B35-C673-5188B08D6F77}"/>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5" name="Freeform: Shape 194">
                <a:extLst>
                  <a:ext uri="{FF2B5EF4-FFF2-40B4-BE49-F238E27FC236}">
                    <a16:creationId xmlns:a16="http://schemas.microsoft.com/office/drawing/2014/main" id="{A65516DB-5385-D483-10F9-D833506430C3}"/>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196" name="Freeform: Shape 195">
                <a:extLst>
                  <a:ext uri="{FF2B5EF4-FFF2-40B4-BE49-F238E27FC236}">
                    <a16:creationId xmlns:a16="http://schemas.microsoft.com/office/drawing/2014/main" id="{48521E4D-4F5A-537A-0DDF-A639FD24644B}"/>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197" name="Freeform: Shape 196">
                <a:extLst>
                  <a:ext uri="{FF2B5EF4-FFF2-40B4-BE49-F238E27FC236}">
                    <a16:creationId xmlns:a16="http://schemas.microsoft.com/office/drawing/2014/main" id="{B01ECD3F-B5E1-7B79-A711-E5A7712294A2}"/>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198" name="Freeform: Shape 197">
                <a:extLst>
                  <a:ext uri="{FF2B5EF4-FFF2-40B4-BE49-F238E27FC236}">
                    <a16:creationId xmlns:a16="http://schemas.microsoft.com/office/drawing/2014/main" id="{9509D969-380E-38B8-B1C4-0123A6481D1C}"/>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199" name="Freeform: Shape 198">
                <a:extLst>
                  <a:ext uri="{FF2B5EF4-FFF2-40B4-BE49-F238E27FC236}">
                    <a16:creationId xmlns:a16="http://schemas.microsoft.com/office/drawing/2014/main" id="{D20C41BD-5639-AB41-2865-3A1CF96A8021}"/>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00" name="Freeform: Shape 199">
                <a:extLst>
                  <a:ext uri="{FF2B5EF4-FFF2-40B4-BE49-F238E27FC236}">
                    <a16:creationId xmlns:a16="http://schemas.microsoft.com/office/drawing/2014/main" id="{4D8E8A16-60EE-2204-2CF8-1CE23F46CDC6}"/>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123" name="Freeform: Shape 122">
              <a:extLst>
                <a:ext uri="{FF2B5EF4-FFF2-40B4-BE49-F238E27FC236}">
                  <a16:creationId xmlns:a16="http://schemas.microsoft.com/office/drawing/2014/main" id="{B062B27A-1443-80D4-1F04-EC83F3FC8C8C}"/>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124" name="Freeform: Shape 123">
              <a:extLst>
                <a:ext uri="{FF2B5EF4-FFF2-40B4-BE49-F238E27FC236}">
                  <a16:creationId xmlns:a16="http://schemas.microsoft.com/office/drawing/2014/main" id="{D0D2BD71-62A9-6028-7DDF-BF9B1D305733}"/>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125" name="Freeform: Shape 124">
              <a:extLst>
                <a:ext uri="{FF2B5EF4-FFF2-40B4-BE49-F238E27FC236}">
                  <a16:creationId xmlns:a16="http://schemas.microsoft.com/office/drawing/2014/main" id="{1FEE0AD6-F8B7-1225-2EC7-CFACE3F5E1A7}"/>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pic>
        <p:nvPicPr>
          <p:cNvPr id="5" name="Picture Placeholder 4">
            <a:extLst>
              <a:ext uri="{FF2B5EF4-FFF2-40B4-BE49-F238E27FC236}">
                <a16:creationId xmlns:a16="http://schemas.microsoft.com/office/drawing/2014/main" id="{0DD3905C-223A-1883-50A6-52E6E7701607}"/>
              </a:ext>
            </a:extLst>
          </p:cNvPr>
          <p:cNvPicPr>
            <a:picLocks noGrp="1" noChangeAspect="1"/>
          </p:cNvPicPr>
          <p:nvPr>
            <p:ph type="pic" sz="quarter" idx="11"/>
          </p:nvPr>
        </p:nvPicPr>
        <p:blipFill>
          <a:blip r:embed="rId4"/>
          <a:srcRect l="190" r="190"/>
          <a:stretch/>
        </p:blipFill>
        <p:spPr/>
      </p:pic>
      <p:sp>
        <p:nvSpPr>
          <p:cNvPr id="101" name="!!Highlight">
            <a:extLst>
              <a:ext uri="{FF2B5EF4-FFF2-40B4-BE49-F238E27FC236}">
                <a16:creationId xmlns:a16="http://schemas.microsoft.com/office/drawing/2014/main" id="{42843D40-C0B4-39FF-91D4-68874B7C8E18}"/>
              </a:ext>
            </a:extLst>
          </p:cNvPr>
          <p:cNvSpPr/>
          <p:nvPr/>
        </p:nvSpPr>
        <p:spPr>
          <a:xfrm>
            <a:off x="889727" y="1834649"/>
            <a:ext cx="2294608" cy="1722860"/>
          </a:xfrm>
          <a:custGeom>
            <a:avLst/>
            <a:gdLst>
              <a:gd name="connsiteX0" fmla="*/ 0 w 2471388"/>
              <a:gd name="connsiteY0" fmla="*/ 0 h 1611303"/>
              <a:gd name="connsiteX1" fmla="*/ 2471388 w 2471388"/>
              <a:gd name="connsiteY1" fmla="*/ 0 h 1611303"/>
              <a:gd name="connsiteX2" fmla="*/ 2471388 w 2471388"/>
              <a:gd name="connsiteY2" fmla="*/ 1611303 h 1611303"/>
              <a:gd name="connsiteX3" fmla="*/ 0 w 2471388"/>
              <a:gd name="connsiteY3" fmla="*/ 1611303 h 1611303"/>
              <a:gd name="connsiteX4" fmla="*/ 0 w 2471388"/>
              <a:gd name="connsiteY4" fmla="*/ 0 h 1611303"/>
              <a:gd name="connsiteX0" fmla="*/ 138950 w 2471388"/>
              <a:gd name="connsiteY0" fmla="*/ 311369 h 1611303"/>
              <a:gd name="connsiteX1" fmla="*/ 2471388 w 2471388"/>
              <a:gd name="connsiteY1" fmla="*/ 0 h 1611303"/>
              <a:gd name="connsiteX2" fmla="*/ 2471388 w 2471388"/>
              <a:gd name="connsiteY2" fmla="*/ 1611303 h 1611303"/>
              <a:gd name="connsiteX3" fmla="*/ 0 w 2471388"/>
              <a:gd name="connsiteY3" fmla="*/ 1611303 h 1611303"/>
              <a:gd name="connsiteX4" fmla="*/ 138950 w 2471388"/>
              <a:gd name="connsiteY4" fmla="*/ 311369 h 1611303"/>
              <a:gd name="connsiteX0" fmla="*/ 138950 w 2475984"/>
              <a:gd name="connsiteY0" fmla="*/ 308033 h 1607967"/>
              <a:gd name="connsiteX1" fmla="*/ 2475984 w 2475984"/>
              <a:gd name="connsiteY1" fmla="*/ 0 h 1607967"/>
              <a:gd name="connsiteX2" fmla="*/ 2471388 w 2475984"/>
              <a:gd name="connsiteY2" fmla="*/ 1607967 h 1607967"/>
              <a:gd name="connsiteX3" fmla="*/ 0 w 2475984"/>
              <a:gd name="connsiteY3" fmla="*/ 1607967 h 1607967"/>
              <a:gd name="connsiteX4" fmla="*/ 138950 w 2475984"/>
              <a:gd name="connsiteY4" fmla="*/ 308033 h 1607967"/>
              <a:gd name="connsiteX0" fmla="*/ 138950 w 2475984"/>
              <a:gd name="connsiteY0" fmla="*/ 308033 h 1607967"/>
              <a:gd name="connsiteX1" fmla="*/ 2475984 w 2475984"/>
              <a:gd name="connsiteY1" fmla="*/ 0 h 1607967"/>
              <a:gd name="connsiteX2" fmla="*/ 2312620 w 2475984"/>
              <a:gd name="connsiteY2" fmla="*/ 1105369 h 1607967"/>
              <a:gd name="connsiteX3" fmla="*/ 0 w 2475984"/>
              <a:gd name="connsiteY3" fmla="*/ 1607967 h 1607967"/>
              <a:gd name="connsiteX4" fmla="*/ 138950 w 2475984"/>
              <a:gd name="connsiteY4" fmla="*/ 308033 h 1607967"/>
              <a:gd name="connsiteX0" fmla="*/ 141855 w 2478889"/>
              <a:gd name="connsiteY0" fmla="*/ 308033 h 1625508"/>
              <a:gd name="connsiteX1" fmla="*/ 2478889 w 2478889"/>
              <a:gd name="connsiteY1" fmla="*/ 0 h 1625508"/>
              <a:gd name="connsiteX2" fmla="*/ 2315525 w 2478889"/>
              <a:gd name="connsiteY2" fmla="*/ 1105369 h 1625508"/>
              <a:gd name="connsiteX3" fmla="*/ 0 w 2478889"/>
              <a:gd name="connsiteY3" fmla="*/ 1625508 h 1625508"/>
              <a:gd name="connsiteX4" fmla="*/ 141855 w 2478889"/>
              <a:gd name="connsiteY4" fmla="*/ 308033 h 1625508"/>
              <a:gd name="connsiteX0" fmla="*/ 141855 w 2477644"/>
              <a:gd name="connsiteY0" fmla="*/ 300515 h 1617990"/>
              <a:gd name="connsiteX1" fmla="*/ 2477644 w 2477644"/>
              <a:gd name="connsiteY1" fmla="*/ 0 h 1617990"/>
              <a:gd name="connsiteX2" fmla="*/ 2315525 w 2477644"/>
              <a:gd name="connsiteY2" fmla="*/ 1097851 h 1617990"/>
              <a:gd name="connsiteX3" fmla="*/ 0 w 2477644"/>
              <a:gd name="connsiteY3" fmla="*/ 1617990 h 1617990"/>
              <a:gd name="connsiteX4" fmla="*/ 141855 w 2477644"/>
              <a:gd name="connsiteY4" fmla="*/ 300515 h 1617990"/>
              <a:gd name="connsiteX0" fmla="*/ 141855 w 2475137"/>
              <a:gd name="connsiteY0" fmla="*/ 300930 h 1618405"/>
              <a:gd name="connsiteX1" fmla="*/ 2475137 w 2475137"/>
              <a:gd name="connsiteY1" fmla="*/ 0 h 1618405"/>
              <a:gd name="connsiteX2" fmla="*/ 2315525 w 2475137"/>
              <a:gd name="connsiteY2" fmla="*/ 1098266 h 1618405"/>
              <a:gd name="connsiteX3" fmla="*/ 0 w 2475137"/>
              <a:gd name="connsiteY3" fmla="*/ 1618405 h 1618405"/>
              <a:gd name="connsiteX4" fmla="*/ 141855 w 2475137"/>
              <a:gd name="connsiteY4" fmla="*/ 300930 h 1618405"/>
              <a:gd name="connsiteX0" fmla="*/ 141855 w 2467619"/>
              <a:gd name="connsiteY0" fmla="*/ 302175 h 1619650"/>
              <a:gd name="connsiteX1" fmla="*/ 2467619 w 2467619"/>
              <a:gd name="connsiteY1" fmla="*/ 0 h 1619650"/>
              <a:gd name="connsiteX2" fmla="*/ 2315525 w 2467619"/>
              <a:gd name="connsiteY2" fmla="*/ 1099511 h 1619650"/>
              <a:gd name="connsiteX3" fmla="*/ 0 w 2467619"/>
              <a:gd name="connsiteY3" fmla="*/ 1619650 h 1619650"/>
              <a:gd name="connsiteX4" fmla="*/ 141855 w 2467619"/>
              <a:gd name="connsiteY4" fmla="*/ 302175 h 1619650"/>
              <a:gd name="connsiteX0" fmla="*/ 141855 w 2529424"/>
              <a:gd name="connsiteY0" fmla="*/ 302175 h 1619650"/>
              <a:gd name="connsiteX1" fmla="*/ 2467619 w 2529424"/>
              <a:gd name="connsiteY1" fmla="*/ 0 h 1619650"/>
              <a:gd name="connsiteX2" fmla="*/ 2529424 w 2529424"/>
              <a:gd name="connsiteY2" fmla="*/ 1047557 h 1619650"/>
              <a:gd name="connsiteX3" fmla="*/ 0 w 2529424"/>
              <a:gd name="connsiteY3" fmla="*/ 1619650 h 1619650"/>
              <a:gd name="connsiteX4" fmla="*/ 141855 w 2529424"/>
              <a:gd name="connsiteY4" fmla="*/ 302175 h 1619650"/>
              <a:gd name="connsiteX0" fmla="*/ 0 w 2387569"/>
              <a:gd name="connsiteY0" fmla="*/ 302175 h 1515743"/>
              <a:gd name="connsiteX1" fmla="*/ 2325764 w 2387569"/>
              <a:gd name="connsiteY1" fmla="*/ 0 h 1515743"/>
              <a:gd name="connsiteX2" fmla="*/ 2387569 w 2387569"/>
              <a:gd name="connsiteY2" fmla="*/ 1047557 h 1515743"/>
              <a:gd name="connsiteX3" fmla="*/ 105818 w 2387569"/>
              <a:gd name="connsiteY3" fmla="*/ 1515743 h 1515743"/>
              <a:gd name="connsiteX4" fmla="*/ 0 w 2387569"/>
              <a:gd name="connsiteY4" fmla="*/ 302175 h 1515743"/>
              <a:gd name="connsiteX0" fmla="*/ 0 w 2387569"/>
              <a:gd name="connsiteY0" fmla="*/ 276198 h 1489766"/>
              <a:gd name="connsiteX1" fmla="*/ 2367198 w 2387569"/>
              <a:gd name="connsiteY1" fmla="*/ 0 h 1489766"/>
              <a:gd name="connsiteX2" fmla="*/ 2387569 w 2387569"/>
              <a:gd name="connsiteY2" fmla="*/ 1021580 h 1489766"/>
              <a:gd name="connsiteX3" fmla="*/ 105818 w 2387569"/>
              <a:gd name="connsiteY3" fmla="*/ 1489766 h 1489766"/>
              <a:gd name="connsiteX4" fmla="*/ 0 w 2387569"/>
              <a:gd name="connsiteY4" fmla="*/ 276198 h 1489766"/>
              <a:gd name="connsiteX0" fmla="*/ 0 w 2387569"/>
              <a:gd name="connsiteY0" fmla="*/ 276198 h 1463789"/>
              <a:gd name="connsiteX1" fmla="*/ 2367198 w 2387569"/>
              <a:gd name="connsiteY1" fmla="*/ 0 h 1463789"/>
              <a:gd name="connsiteX2" fmla="*/ 2387569 w 2387569"/>
              <a:gd name="connsiteY2" fmla="*/ 1021580 h 1463789"/>
              <a:gd name="connsiteX3" fmla="*/ 85101 w 2387569"/>
              <a:gd name="connsiteY3" fmla="*/ 1463789 h 1463789"/>
              <a:gd name="connsiteX4" fmla="*/ 0 w 2387569"/>
              <a:gd name="connsiteY4" fmla="*/ 276198 h 1463789"/>
              <a:gd name="connsiteX0" fmla="*/ 0 w 2387569"/>
              <a:gd name="connsiteY0" fmla="*/ 276198 h 1515742"/>
              <a:gd name="connsiteX1" fmla="*/ 2367198 w 2387569"/>
              <a:gd name="connsiteY1" fmla="*/ 0 h 1515742"/>
              <a:gd name="connsiteX2" fmla="*/ 2387569 w 2387569"/>
              <a:gd name="connsiteY2" fmla="*/ 1021580 h 1515742"/>
              <a:gd name="connsiteX3" fmla="*/ 85101 w 2387569"/>
              <a:gd name="connsiteY3" fmla="*/ 1515742 h 1515742"/>
              <a:gd name="connsiteX4" fmla="*/ 0 w 2387569"/>
              <a:gd name="connsiteY4" fmla="*/ 276198 h 1515742"/>
              <a:gd name="connsiteX0" fmla="*/ 0 w 2387569"/>
              <a:gd name="connsiteY0" fmla="*/ 276198 h 1559036"/>
              <a:gd name="connsiteX1" fmla="*/ 2367198 w 2387569"/>
              <a:gd name="connsiteY1" fmla="*/ 0 h 1559036"/>
              <a:gd name="connsiteX2" fmla="*/ 2387569 w 2387569"/>
              <a:gd name="connsiteY2" fmla="*/ 1021580 h 1559036"/>
              <a:gd name="connsiteX3" fmla="*/ 85101 w 2387569"/>
              <a:gd name="connsiteY3" fmla="*/ 1559036 h 1559036"/>
              <a:gd name="connsiteX4" fmla="*/ 0 w 2387569"/>
              <a:gd name="connsiteY4" fmla="*/ 276198 h 1559036"/>
              <a:gd name="connsiteX0" fmla="*/ 0 w 2387569"/>
              <a:gd name="connsiteY0" fmla="*/ 276198 h 1525153"/>
              <a:gd name="connsiteX1" fmla="*/ 2367198 w 2387569"/>
              <a:gd name="connsiteY1" fmla="*/ 0 h 1525153"/>
              <a:gd name="connsiteX2" fmla="*/ 2387569 w 2387569"/>
              <a:gd name="connsiteY2" fmla="*/ 1021580 h 1525153"/>
              <a:gd name="connsiteX3" fmla="*/ 74742 w 2387569"/>
              <a:gd name="connsiteY3" fmla="*/ 1525153 h 1525153"/>
              <a:gd name="connsiteX4" fmla="*/ 0 w 2387569"/>
              <a:gd name="connsiteY4" fmla="*/ 276198 h 1525153"/>
              <a:gd name="connsiteX0" fmla="*/ 0 w 2387569"/>
              <a:gd name="connsiteY0" fmla="*/ 276198 h 1499741"/>
              <a:gd name="connsiteX1" fmla="*/ 2367198 w 2387569"/>
              <a:gd name="connsiteY1" fmla="*/ 0 h 1499741"/>
              <a:gd name="connsiteX2" fmla="*/ 2387569 w 2387569"/>
              <a:gd name="connsiteY2" fmla="*/ 1021580 h 1499741"/>
              <a:gd name="connsiteX3" fmla="*/ 116177 w 2387569"/>
              <a:gd name="connsiteY3" fmla="*/ 1499741 h 1499741"/>
              <a:gd name="connsiteX4" fmla="*/ 0 w 2387569"/>
              <a:gd name="connsiteY4" fmla="*/ 276198 h 1499741"/>
              <a:gd name="connsiteX0" fmla="*/ 0 w 2387569"/>
              <a:gd name="connsiteY0" fmla="*/ 276198 h 1508212"/>
              <a:gd name="connsiteX1" fmla="*/ 2367198 w 2387569"/>
              <a:gd name="connsiteY1" fmla="*/ 0 h 1508212"/>
              <a:gd name="connsiteX2" fmla="*/ 2387569 w 2387569"/>
              <a:gd name="connsiteY2" fmla="*/ 1021580 h 1508212"/>
              <a:gd name="connsiteX3" fmla="*/ 85101 w 2387569"/>
              <a:gd name="connsiteY3" fmla="*/ 1508212 h 1508212"/>
              <a:gd name="connsiteX4" fmla="*/ 0 w 2387569"/>
              <a:gd name="connsiteY4" fmla="*/ 276198 h 1508212"/>
              <a:gd name="connsiteX0" fmla="*/ 0 w 2387569"/>
              <a:gd name="connsiteY0" fmla="*/ 276198 h 1550566"/>
              <a:gd name="connsiteX1" fmla="*/ 2367198 w 2387569"/>
              <a:gd name="connsiteY1" fmla="*/ 0 h 1550566"/>
              <a:gd name="connsiteX2" fmla="*/ 2387569 w 2387569"/>
              <a:gd name="connsiteY2" fmla="*/ 1021580 h 1550566"/>
              <a:gd name="connsiteX3" fmla="*/ 85101 w 2387569"/>
              <a:gd name="connsiteY3" fmla="*/ 1550566 h 1550566"/>
              <a:gd name="connsiteX4" fmla="*/ 0 w 2387569"/>
              <a:gd name="connsiteY4" fmla="*/ 276198 h 1550566"/>
              <a:gd name="connsiteX0" fmla="*/ 0 w 2408286"/>
              <a:gd name="connsiteY0" fmla="*/ 276198 h 1550566"/>
              <a:gd name="connsiteX1" fmla="*/ 2367198 w 2408286"/>
              <a:gd name="connsiteY1" fmla="*/ 0 h 1550566"/>
              <a:gd name="connsiteX2" fmla="*/ 2408286 w 2408286"/>
              <a:gd name="connsiteY2" fmla="*/ 1072404 h 1550566"/>
              <a:gd name="connsiteX3" fmla="*/ 85101 w 2408286"/>
              <a:gd name="connsiteY3" fmla="*/ 1550566 h 1550566"/>
              <a:gd name="connsiteX4" fmla="*/ 0 w 2408286"/>
              <a:gd name="connsiteY4" fmla="*/ 276198 h 1550566"/>
              <a:gd name="connsiteX0" fmla="*/ 0 w 2418645"/>
              <a:gd name="connsiteY0" fmla="*/ 276198 h 1550566"/>
              <a:gd name="connsiteX1" fmla="*/ 2367198 w 2418645"/>
              <a:gd name="connsiteY1" fmla="*/ 0 h 1550566"/>
              <a:gd name="connsiteX2" fmla="*/ 2418645 w 2418645"/>
              <a:gd name="connsiteY2" fmla="*/ 1046992 h 1550566"/>
              <a:gd name="connsiteX3" fmla="*/ 85101 w 2418645"/>
              <a:gd name="connsiteY3" fmla="*/ 1550566 h 1550566"/>
              <a:gd name="connsiteX4" fmla="*/ 0 w 2418645"/>
              <a:gd name="connsiteY4" fmla="*/ 276198 h 1550566"/>
              <a:gd name="connsiteX0" fmla="*/ 0 w 2418645"/>
              <a:gd name="connsiteY0" fmla="*/ 167320 h 1441688"/>
              <a:gd name="connsiteX1" fmla="*/ 2336122 w 2418645"/>
              <a:gd name="connsiteY1" fmla="*/ 0 h 1441688"/>
              <a:gd name="connsiteX2" fmla="*/ 2418645 w 2418645"/>
              <a:gd name="connsiteY2" fmla="*/ 938114 h 1441688"/>
              <a:gd name="connsiteX3" fmla="*/ 85101 w 2418645"/>
              <a:gd name="connsiteY3" fmla="*/ 1441688 h 1441688"/>
              <a:gd name="connsiteX4" fmla="*/ 0 w 2418645"/>
              <a:gd name="connsiteY4" fmla="*/ 167320 h 1441688"/>
              <a:gd name="connsiteX0" fmla="*/ 0 w 2460080"/>
              <a:gd name="connsiteY0" fmla="*/ 69330 h 1441688"/>
              <a:gd name="connsiteX1" fmla="*/ 2377557 w 2460080"/>
              <a:gd name="connsiteY1" fmla="*/ 0 h 1441688"/>
              <a:gd name="connsiteX2" fmla="*/ 2460080 w 2460080"/>
              <a:gd name="connsiteY2" fmla="*/ 938114 h 1441688"/>
              <a:gd name="connsiteX3" fmla="*/ 126536 w 2460080"/>
              <a:gd name="connsiteY3" fmla="*/ 1441688 h 1441688"/>
              <a:gd name="connsiteX4" fmla="*/ 0 w 2460080"/>
              <a:gd name="connsiteY4" fmla="*/ 69330 h 1441688"/>
              <a:gd name="connsiteX0" fmla="*/ 0 w 2460080"/>
              <a:gd name="connsiteY0" fmla="*/ 52998 h 1425356"/>
              <a:gd name="connsiteX1" fmla="*/ 2387916 w 2460080"/>
              <a:gd name="connsiteY1" fmla="*/ 0 h 1425356"/>
              <a:gd name="connsiteX2" fmla="*/ 2460080 w 2460080"/>
              <a:gd name="connsiteY2" fmla="*/ 921782 h 1425356"/>
              <a:gd name="connsiteX3" fmla="*/ 126536 w 2460080"/>
              <a:gd name="connsiteY3" fmla="*/ 1425356 h 1425356"/>
              <a:gd name="connsiteX4" fmla="*/ 0 w 2460080"/>
              <a:gd name="connsiteY4" fmla="*/ 52998 h 1425356"/>
              <a:gd name="connsiteX0" fmla="*/ 0 w 2460080"/>
              <a:gd name="connsiteY0" fmla="*/ 69330 h 1441688"/>
              <a:gd name="connsiteX1" fmla="*/ 2398275 w 2460080"/>
              <a:gd name="connsiteY1" fmla="*/ 0 h 1441688"/>
              <a:gd name="connsiteX2" fmla="*/ 2460080 w 2460080"/>
              <a:gd name="connsiteY2" fmla="*/ 938114 h 1441688"/>
              <a:gd name="connsiteX3" fmla="*/ 126536 w 2460080"/>
              <a:gd name="connsiteY3" fmla="*/ 1441688 h 1441688"/>
              <a:gd name="connsiteX4" fmla="*/ 0 w 2460080"/>
              <a:gd name="connsiteY4" fmla="*/ 69330 h 1441688"/>
              <a:gd name="connsiteX0" fmla="*/ 0 w 2470439"/>
              <a:gd name="connsiteY0" fmla="*/ 69330 h 1441688"/>
              <a:gd name="connsiteX1" fmla="*/ 2398275 w 2470439"/>
              <a:gd name="connsiteY1" fmla="*/ 0 h 1441688"/>
              <a:gd name="connsiteX2" fmla="*/ 2470439 w 2470439"/>
              <a:gd name="connsiteY2" fmla="*/ 1101431 h 1441688"/>
              <a:gd name="connsiteX3" fmla="*/ 126536 w 2470439"/>
              <a:gd name="connsiteY3" fmla="*/ 1441688 h 1441688"/>
              <a:gd name="connsiteX4" fmla="*/ 0 w 2470439"/>
              <a:gd name="connsiteY4" fmla="*/ 69330 h 1441688"/>
              <a:gd name="connsiteX0" fmla="*/ 0 w 2439363"/>
              <a:gd name="connsiteY0" fmla="*/ 69330 h 1441688"/>
              <a:gd name="connsiteX1" fmla="*/ 2398275 w 2439363"/>
              <a:gd name="connsiteY1" fmla="*/ 0 h 1441688"/>
              <a:gd name="connsiteX2" fmla="*/ 2439363 w 2439363"/>
              <a:gd name="connsiteY2" fmla="*/ 1112319 h 1441688"/>
              <a:gd name="connsiteX3" fmla="*/ 126536 w 2439363"/>
              <a:gd name="connsiteY3" fmla="*/ 1441688 h 1441688"/>
              <a:gd name="connsiteX4" fmla="*/ 0 w 2439363"/>
              <a:gd name="connsiteY4" fmla="*/ 69330 h 1441688"/>
              <a:gd name="connsiteX0" fmla="*/ 0 w 2439363"/>
              <a:gd name="connsiteY0" fmla="*/ 69330 h 1419912"/>
              <a:gd name="connsiteX1" fmla="*/ 2398275 w 2439363"/>
              <a:gd name="connsiteY1" fmla="*/ 0 h 1419912"/>
              <a:gd name="connsiteX2" fmla="*/ 2439363 w 2439363"/>
              <a:gd name="connsiteY2" fmla="*/ 1112319 h 1419912"/>
              <a:gd name="connsiteX3" fmla="*/ 147253 w 2439363"/>
              <a:gd name="connsiteY3" fmla="*/ 1419912 h 1419912"/>
              <a:gd name="connsiteX4" fmla="*/ 0 w 2439363"/>
              <a:gd name="connsiteY4" fmla="*/ 69330 h 1419912"/>
              <a:gd name="connsiteX0" fmla="*/ 0 w 2439363"/>
              <a:gd name="connsiteY0" fmla="*/ 69330 h 1436244"/>
              <a:gd name="connsiteX1" fmla="*/ 2398275 w 2439363"/>
              <a:gd name="connsiteY1" fmla="*/ 0 h 1436244"/>
              <a:gd name="connsiteX2" fmla="*/ 2439363 w 2439363"/>
              <a:gd name="connsiteY2" fmla="*/ 1112319 h 1436244"/>
              <a:gd name="connsiteX3" fmla="*/ 147253 w 2439363"/>
              <a:gd name="connsiteY3" fmla="*/ 1436244 h 1436244"/>
              <a:gd name="connsiteX4" fmla="*/ 0 w 2439363"/>
              <a:gd name="connsiteY4" fmla="*/ 69330 h 1436244"/>
              <a:gd name="connsiteX0" fmla="*/ 0 w 2372772"/>
              <a:gd name="connsiteY0" fmla="*/ 125555 h 1436244"/>
              <a:gd name="connsiteX1" fmla="*/ 2331684 w 2372772"/>
              <a:gd name="connsiteY1" fmla="*/ 0 h 1436244"/>
              <a:gd name="connsiteX2" fmla="*/ 2372772 w 2372772"/>
              <a:gd name="connsiteY2" fmla="*/ 1112319 h 1436244"/>
              <a:gd name="connsiteX3" fmla="*/ 80662 w 2372772"/>
              <a:gd name="connsiteY3" fmla="*/ 1436244 h 1436244"/>
              <a:gd name="connsiteX4" fmla="*/ 0 w 2372772"/>
              <a:gd name="connsiteY4" fmla="*/ 125555 h 1436244"/>
              <a:gd name="connsiteX0" fmla="*/ 0 w 2372772"/>
              <a:gd name="connsiteY0" fmla="*/ 219263 h 1529952"/>
              <a:gd name="connsiteX1" fmla="*/ 2342783 w 2372772"/>
              <a:gd name="connsiteY1" fmla="*/ 0 h 1529952"/>
              <a:gd name="connsiteX2" fmla="*/ 2372772 w 2372772"/>
              <a:gd name="connsiteY2" fmla="*/ 1206027 h 1529952"/>
              <a:gd name="connsiteX3" fmla="*/ 80662 w 2372772"/>
              <a:gd name="connsiteY3" fmla="*/ 1529952 h 1529952"/>
              <a:gd name="connsiteX4" fmla="*/ 0 w 2372772"/>
              <a:gd name="connsiteY4" fmla="*/ 219263 h 1529952"/>
              <a:gd name="connsiteX0" fmla="*/ 0 w 2372772"/>
              <a:gd name="connsiteY0" fmla="*/ 247376 h 1558065"/>
              <a:gd name="connsiteX1" fmla="*/ 2342783 w 2372772"/>
              <a:gd name="connsiteY1" fmla="*/ 0 h 1558065"/>
              <a:gd name="connsiteX2" fmla="*/ 2372772 w 2372772"/>
              <a:gd name="connsiteY2" fmla="*/ 1234140 h 1558065"/>
              <a:gd name="connsiteX3" fmla="*/ 80662 w 2372772"/>
              <a:gd name="connsiteY3" fmla="*/ 1558065 h 1558065"/>
              <a:gd name="connsiteX4" fmla="*/ 0 w 2372772"/>
              <a:gd name="connsiteY4" fmla="*/ 247376 h 1558065"/>
              <a:gd name="connsiteX0" fmla="*/ 0 w 2372772"/>
              <a:gd name="connsiteY0" fmla="*/ 275488 h 1586177"/>
              <a:gd name="connsiteX1" fmla="*/ 2342783 w 2372772"/>
              <a:gd name="connsiteY1" fmla="*/ 0 h 1586177"/>
              <a:gd name="connsiteX2" fmla="*/ 2372772 w 2372772"/>
              <a:gd name="connsiteY2" fmla="*/ 1262252 h 1586177"/>
              <a:gd name="connsiteX3" fmla="*/ 80662 w 2372772"/>
              <a:gd name="connsiteY3" fmla="*/ 1586177 h 1586177"/>
              <a:gd name="connsiteX4" fmla="*/ 0 w 2372772"/>
              <a:gd name="connsiteY4" fmla="*/ 275488 h 1586177"/>
              <a:gd name="connsiteX0" fmla="*/ 0 w 2350575"/>
              <a:gd name="connsiteY0" fmla="*/ 275488 h 1586177"/>
              <a:gd name="connsiteX1" fmla="*/ 2342783 w 2350575"/>
              <a:gd name="connsiteY1" fmla="*/ 0 h 1586177"/>
              <a:gd name="connsiteX2" fmla="*/ 2350575 w 2350575"/>
              <a:gd name="connsiteY2" fmla="*/ 1009239 h 1586177"/>
              <a:gd name="connsiteX3" fmla="*/ 80662 w 2350575"/>
              <a:gd name="connsiteY3" fmla="*/ 1586177 h 1586177"/>
              <a:gd name="connsiteX4" fmla="*/ 0 w 2350575"/>
              <a:gd name="connsiteY4" fmla="*/ 275488 h 1586177"/>
              <a:gd name="connsiteX0" fmla="*/ 0 w 2350575"/>
              <a:gd name="connsiteY0" fmla="*/ 275488 h 1492469"/>
              <a:gd name="connsiteX1" fmla="*/ 2342783 w 2350575"/>
              <a:gd name="connsiteY1" fmla="*/ 0 h 1492469"/>
              <a:gd name="connsiteX2" fmla="*/ 2350575 w 2350575"/>
              <a:gd name="connsiteY2" fmla="*/ 1009239 h 1492469"/>
              <a:gd name="connsiteX3" fmla="*/ 69564 w 2350575"/>
              <a:gd name="connsiteY3" fmla="*/ 1492469 h 1492469"/>
              <a:gd name="connsiteX4" fmla="*/ 0 w 2350575"/>
              <a:gd name="connsiteY4" fmla="*/ 275488 h 1492469"/>
              <a:gd name="connsiteX0" fmla="*/ 0 w 2361674"/>
              <a:gd name="connsiteY0" fmla="*/ 275488 h 1492469"/>
              <a:gd name="connsiteX1" fmla="*/ 2342783 w 2361674"/>
              <a:gd name="connsiteY1" fmla="*/ 0 h 1492469"/>
              <a:gd name="connsiteX2" fmla="*/ 2361674 w 2361674"/>
              <a:gd name="connsiteY2" fmla="*/ 990497 h 1492469"/>
              <a:gd name="connsiteX3" fmla="*/ 69564 w 2361674"/>
              <a:gd name="connsiteY3" fmla="*/ 1492469 h 1492469"/>
              <a:gd name="connsiteX4" fmla="*/ 0 w 2361674"/>
              <a:gd name="connsiteY4" fmla="*/ 275488 h 1492469"/>
              <a:gd name="connsiteX0" fmla="*/ 0 w 2361674"/>
              <a:gd name="connsiteY0" fmla="*/ 275488 h 1483098"/>
              <a:gd name="connsiteX1" fmla="*/ 2342783 w 2361674"/>
              <a:gd name="connsiteY1" fmla="*/ 0 h 1483098"/>
              <a:gd name="connsiteX2" fmla="*/ 2361674 w 2361674"/>
              <a:gd name="connsiteY2" fmla="*/ 990497 h 1483098"/>
              <a:gd name="connsiteX3" fmla="*/ 102860 w 2361674"/>
              <a:gd name="connsiteY3" fmla="*/ 1483098 h 1483098"/>
              <a:gd name="connsiteX4" fmla="*/ 0 w 2361674"/>
              <a:gd name="connsiteY4" fmla="*/ 275488 h 1483098"/>
              <a:gd name="connsiteX0" fmla="*/ 0 w 2328378"/>
              <a:gd name="connsiteY0" fmla="*/ 275488 h 1483098"/>
              <a:gd name="connsiteX1" fmla="*/ 2309487 w 2328378"/>
              <a:gd name="connsiteY1" fmla="*/ 0 h 1483098"/>
              <a:gd name="connsiteX2" fmla="*/ 2328378 w 2328378"/>
              <a:gd name="connsiteY2" fmla="*/ 990497 h 1483098"/>
              <a:gd name="connsiteX3" fmla="*/ 69564 w 2328378"/>
              <a:gd name="connsiteY3" fmla="*/ 1483098 h 1483098"/>
              <a:gd name="connsiteX4" fmla="*/ 0 w 2328378"/>
              <a:gd name="connsiteY4" fmla="*/ 275488 h 1483098"/>
              <a:gd name="connsiteX0" fmla="*/ 0 w 2339477"/>
              <a:gd name="connsiteY0" fmla="*/ 275488 h 1483098"/>
              <a:gd name="connsiteX1" fmla="*/ 2320586 w 2339477"/>
              <a:gd name="connsiteY1" fmla="*/ 0 h 1483098"/>
              <a:gd name="connsiteX2" fmla="*/ 2339477 w 2339477"/>
              <a:gd name="connsiteY2" fmla="*/ 990497 h 1483098"/>
              <a:gd name="connsiteX3" fmla="*/ 80663 w 2339477"/>
              <a:gd name="connsiteY3" fmla="*/ 1483098 h 1483098"/>
              <a:gd name="connsiteX4" fmla="*/ 0 w 2339477"/>
              <a:gd name="connsiteY4" fmla="*/ 275488 h 1483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9477" h="1483098">
                <a:moveTo>
                  <a:pt x="0" y="275488"/>
                </a:moveTo>
                <a:lnTo>
                  <a:pt x="2320586" y="0"/>
                </a:lnTo>
                <a:cubicBezTo>
                  <a:pt x="2323183" y="336413"/>
                  <a:pt x="2336880" y="654084"/>
                  <a:pt x="2339477" y="990497"/>
                </a:cubicBezTo>
                <a:lnTo>
                  <a:pt x="80663" y="1483098"/>
                </a:lnTo>
                <a:lnTo>
                  <a:pt x="0" y="275488"/>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27" name="Group 26">
            <a:extLst>
              <a:ext uri="{FF2B5EF4-FFF2-40B4-BE49-F238E27FC236}">
                <a16:creationId xmlns:a16="http://schemas.microsoft.com/office/drawing/2014/main" id="{1775AA1C-FF17-EF96-CDDA-1270A7328E9A}"/>
              </a:ext>
            </a:extLst>
          </p:cNvPr>
          <p:cNvGrpSpPr/>
          <p:nvPr/>
        </p:nvGrpSpPr>
        <p:grpSpPr>
          <a:xfrm>
            <a:off x="3333115" y="3014531"/>
            <a:ext cx="8604249" cy="839168"/>
            <a:chOff x="12404929" y="2136504"/>
            <a:chExt cx="8604249" cy="839168"/>
          </a:xfrm>
        </p:grpSpPr>
        <p:sp>
          <p:nvSpPr>
            <p:cNvPr id="28" name="TextBox 27">
              <a:extLst>
                <a:ext uri="{FF2B5EF4-FFF2-40B4-BE49-F238E27FC236}">
                  <a16:creationId xmlns:a16="http://schemas.microsoft.com/office/drawing/2014/main" id="{2D1A9158-ADBE-95E7-69A3-43731ED7FFF9}"/>
                </a:ext>
              </a:extLst>
            </p:cNvPr>
            <p:cNvSpPr txBox="1"/>
            <p:nvPr/>
          </p:nvSpPr>
          <p:spPr>
            <a:xfrm>
              <a:off x="12404929" y="2136504"/>
              <a:ext cx="8604249" cy="839168"/>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a:spcAft>
                  <a:spcPts val="600"/>
                </a:spcAft>
                <a:defRPr/>
              </a:pPr>
              <a:r>
                <a:rPr lang="en-US" sz="1600" noProof="0">
                  <a:solidFill>
                    <a:prstClr val="black"/>
                  </a:solidFill>
                  <a:latin typeface="Arial" panose="020B0604020202020204" pitchFamily="34" charset="0"/>
                  <a:ea typeface="Times New Roman" panose="02020603050405020304" pitchFamily="18" charset="0"/>
                </a:rPr>
                <a:t>Reinitiate with initiation dosing schedule from Day 1 (</a:t>
              </a:r>
              <a:r>
                <a:rPr lang="en-US" sz="1600" b="1" noProof="0">
                  <a:solidFill>
                    <a:prstClr val="black"/>
                  </a:solidFill>
                  <a:latin typeface="Arial" panose="020B0604020202020204" pitchFamily="34" charset="0"/>
                  <a:ea typeface="Times New Roman" panose="02020603050405020304" pitchFamily="18" charset="0"/>
                </a:rPr>
                <a:t>Table 1</a:t>
              </a:r>
              <a:r>
                <a:rPr lang="en-US" sz="1600" noProof="0">
                  <a:solidFill>
                    <a:prstClr val="black"/>
                  </a:solidFill>
                  <a:latin typeface="Arial" panose="020B0604020202020204" pitchFamily="34" charset="0"/>
                  <a:ea typeface="Times New Roman" panose="02020603050405020304" pitchFamily="18" charset="0"/>
                </a:rPr>
                <a:t>) and then continue with continuation injection dosing.</a:t>
              </a:r>
              <a:r>
                <a:rPr lang="en-US" sz="1600" noProof="0"/>
                <a:t> </a:t>
              </a:r>
              <a:br>
                <a:rPr lang="en-US" sz="1600" noProof="0"/>
              </a:br>
              <a:r>
                <a:rPr lang="en-US" sz="1400" noProof="0"/>
                <a:t>[see </a:t>
              </a:r>
              <a:r>
                <a:rPr lang="en-US" sz="1400" noProof="0">
                  <a:solidFill>
                    <a:schemeClr val="tx2"/>
                  </a:solidFill>
                </a:rPr>
                <a:t>Dosage and Administration (2.2) </a:t>
              </a:r>
              <a:r>
                <a:rPr lang="en-US" sz="1400" noProof="0"/>
                <a:t>and</a:t>
              </a:r>
              <a:r>
                <a:rPr lang="en-US" sz="1400" noProof="0">
                  <a:solidFill>
                    <a:schemeClr val="tx2"/>
                  </a:solidFill>
                </a:rPr>
                <a:t> Microbiology (12.4)</a:t>
              </a:r>
              <a:r>
                <a:rPr lang="en-US" sz="1400" noProof="0"/>
                <a:t>]</a:t>
              </a:r>
            </a:p>
          </p:txBody>
        </p:sp>
        <p:sp>
          <p:nvSpPr>
            <p:cNvPr id="29" name="Oval 28">
              <a:extLst>
                <a:ext uri="{FF2B5EF4-FFF2-40B4-BE49-F238E27FC236}">
                  <a16:creationId xmlns:a16="http://schemas.microsoft.com/office/drawing/2014/main" id="{E20E4AF0-DB86-49D6-D1F4-36CE93621887}"/>
                </a:ext>
              </a:extLst>
            </p:cNvPr>
            <p:cNvSpPr/>
            <p:nvPr/>
          </p:nvSpPr>
          <p:spPr>
            <a:xfrm>
              <a:off x="12464365" y="2209342"/>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30" name="Graphic 29">
              <a:extLst>
                <a:ext uri="{FF2B5EF4-FFF2-40B4-BE49-F238E27FC236}">
                  <a16:creationId xmlns:a16="http://schemas.microsoft.com/office/drawing/2014/main" id="{8D08AD87-4A14-309C-47FD-47374ED36D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647923" y="2352339"/>
              <a:ext cx="352501" cy="391276"/>
            </a:xfrm>
            <a:prstGeom prst="rect">
              <a:avLst/>
            </a:prstGeom>
          </p:spPr>
        </p:pic>
      </p:grpSp>
    </p:spTree>
    <p:custDataLst>
      <p:tags r:id="rId1"/>
    </p:custDataLst>
    <p:extLst>
      <p:ext uri="{BB962C8B-B14F-4D97-AF65-F5344CB8AC3E}">
        <p14:creationId xmlns:p14="http://schemas.microsoft.com/office/powerpoint/2010/main" val="3535914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2DC30-B29F-704D-AD44-66C1BAB0D9E6}"/>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F9429951-BA89-05BB-71DE-C863B61E8AD7}"/>
              </a:ext>
            </a:extLst>
          </p:cNvPr>
          <p:cNvSpPr txBox="1"/>
          <p:nvPr/>
        </p:nvSpPr>
        <p:spPr>
          <a:xfrm>
            <a:off x="3048000" y="1330712"/>
            <a:ext cx="9144000" cy="607653"/>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mn-cs"/>
              </a:rPr>
              <a:t>2.5 </a:t>
            </a:r>
            <a:r>
              <a:rPr kumimoji="0" lang="en-US" sz="1800" b="1" i="0" u="none" strike="noStrike" kern="1200" cap="none" spc="0" normalizeH="0" baseline="0" noProof="0">
                <a:ln>
                  <a:noFill/>
                </a:ln>
                <a:solidFill>
                  <a:srgbClr val="FBB040"/>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Dosage Modifications for Co-administration with Strong or Moderate CYP3A Inducers</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mn-cs"/>
            </a:endParaRPr>
          </a:p>
        </p:txBody>
      </p:sp>
      <p:pic>
        <p:nvPicPr>
          <p:cNvPr id="14" name="Picture Placeholder 13">
            <a:extLst>
              <a:ext uri="{FF2B5EF4-FFF2-40B4-BE49-F238E27FC236}">
                <a16:creationId xmlns:a16="http://schemas.microsoft.com/office/drawing/2014/main" id="{885CDABE-A3D6-672C-2EE0-A3EDF33249C2}"/>
              </a:ext>
            </a:extLst>
          </p:cNvPr>
          <p:cNvPicPr>
            <a:picLocks noGrp="1" noChangeAspect="1"/>
          </p:cNvPicPr>
          <p:nvPr>
            <p:ph type="pic" sz="quarter" idx="11"/>
          </p:nvPr>
        </p:nvPicPr>
        <p:blipFill>
          <a:blip r:embed="rId4"/>
          <a:srcRect l="8" r="8"/>
          <a:stretch/>
        </p:blipFill>
        <p:spPr/>
      </p:pic>
      <p:sp>
        <p:nvSpPr>
          <p:cNvPr id="39" name="Title 38">
            <a:extLst>
              <a:ext uri="{FF2B5EF4-FFF2-40B4-BE49-F238E27FC236}">
                <a16:creationId xmlns:a16="http://schemas.microsoft.com/office/drawing/2014/main" id="{105EDDBC-2646-9D94-9B7B-D93FE5BFBE35}"/>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1" name="Text Placeholder 40">
            <a:extLst>
              <a:ext uri="{FF2B5EF4-FFF2-40B4-BE49-F238E27FC236}">
                <a16:creationId xmlns:a16="http://schemas.microsoft.com/office/drawing/2014/main" id="{520B92D7-C8C7-6A27-6529-227F59FF8253}"/>
              </a:ext>
            </a:extLst>
          </p:cNvPr>
          <p:cNvSpPr>
            <a:spLocks noGrp="1"/>
          </p:cNvSpPr>
          <p:nvPr>
            <p:ph type="body" sz="quarter" idx="12"/>
          </p:nvPr>
        </p:nvSpPr>
        <p:spPr>
          <a:xfrm>
            <a:off x="1562100" y="5933183"/>
            <a:ext cx="7562850" cy="576000"/>
          </a:xfrm>
        </p:spPr>
        <p:txBody>
          <a:bodyPr/>
          <a:lstStyle/>
          <a:p>
            <a:r>
              <a:rPr lang="en-US" noProof="0"/>
              <a:t>CYP3A, cytochrome (P450) 3A</a:t>
            </a:r>
          </a:p>
        </p:txBody>
      </p:sp>
      <p:sp>
        <p:nvSpPr>
          <p:cNvPr id="6" name="TextBox 14">
            <a:extLst>
              <a:ext uri="{FF2B5EF4-FFF2-40B4-BE49-F238E27FC236}">
                <a16:creationId xmlns:a16="http://schemas.microsoft.com/office/drawing/2014/main" id="{B98471E0-D83B-2A0F-6CD3-EF9496C431E9}"/>
              </a:ext>
            </a:extLst>
          </p:cNvPr>
          <p:cNvSpPr txBox="1">
            <a:spLocks noChangeArrowheads="1"/>
          </p:cNvSpPr>
          <p:nvPr/>
        </p:nvSpPr>
        <p:spPr bwMode="auto">
          <a:xfrm>
            <a:off x="3324225" y="2057938"/>
            <a:ext cx="8675688" cy="9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Supplemental doses of YEZTUGO are recommended for individuals initiating therapy with either strong or moderate CYP3A inducers (</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hlinkClick r:id="rId5" action="ppaction://hlinksldjump"/>
              </a:rPr>
              <a:t>Table 4 </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and</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hlinkClick r:id="rId6" action="ppaction://hlinksldjump"/>
              </a:rPr>
              <a:t>Table 5</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[see </a:t>
            </a:r>
            <a:r>
              <a:rPr lang="en-US" sz="1400" noProof="0">
                <a:solidFill>
                  <a:schemeClr val="tx2"/>
                </a:solidFill>
                <a:latin typeface="+mn-lt"/>
              </a:rPr>
              <a:t>Drug Interactions (7.1) </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and </a:t>
            </a:r>
            <a:r>
              <a:rPr lang="en-US" sz="1400" noProof="0">
                <a:solidFill>
                  <a:schemeClr val="tx2"/>
                </a:solidFill>
                <a:latin typeface="+mn-lt"/>
              </a:rPr>
              <a:t>Clinical Pharmacology (12.3)]</a:t>
            </a:r>
          </a:p>
        </p:txBody>
      </p:sp>
      <p:grpSp>
        <p:nvGrpSpPr>
          <p:cNvPr id="61" name="Highlight Guides [HIDE]" hidden="1">
            <a:extLst>
              <a:ext uri="{FF2B5EF4-FFF2-40B4-BE49-F238E27FC236}">
                <a16:creationId xmlns:a16="http://schemas.microsoft.com/office/drawing/2014/main" id="{489F23EC-0320-49F1-8E70-809762A86BF4}"/>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62" name="Highlight BG">
              <a:extLst>
                <a:ext uri="{FF2B5EF4-FFF2-40B4-BE49-F238E27FC236}">
                  <a16:creationId xmlns:a16="http://schemas.microsoft.com/office/drawing/2014/main" id="{B42EE1FA-DE55-1867-87B5-CF984EC82195}"/>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63" name="Straight Connector 62">
              <a:extLst>
                <a:ext uri="{FF2B5EF4-FFF2-40B4-BE49-F238E27FC236}">
                  <a16:creationId xmlns:a16="http://schemas.microsoft.com/office/drawing/2014/main" id="{E2913766-7726-C086-D0F2-735952DBAB71}"/>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CC9B9511-8D58-F03E-CBF3-D3271607CEF4}"/>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491A6D6B-5435-9EF8-3488-1BDE6CE6532A}"/>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84F623A2-B39A-4797-7B8D-2F578F2788AC}"/>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4BF91B42-0953-558E-CF5F-AC527A3FC043}"/>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8CD92166-C8AA-D359-996D-33B786672DF8}"/>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24CFFDB9-6D59-8DA5-8642-B8877A56F061}"/>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53CB034B-111C-46CB-F69B-8AC021C5D45E}"/>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3D0AF40C-2C2B-8F4E-3076-CEEC6D6DB378}"/>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11C577EE-D370-19AE-C0F3-384550252DEB}"/>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D722DA9A-AFE5-5CDD-FFDA-4FB3CE6625F2}"/>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B066D70A-AF93-D5D1-EAF5-D73CB6EED3E2}"/>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4A2A8E6F-A952-FB09-58B1-EEA42B1F6046}"/>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CD2D7E3C-4F2C-B36D-D4D8-5607838AA745}"/>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AE89A63D-52BD-8448-E1F0-0C5455AE549C}"/>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A300308B-1DDF-7219-4FF3-B0FA9C763AB9}"/>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0749EE4A-46A7-C44E-C964-A033BC968ADB}"/>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9CBBBE5-8A7E-30C2-3AAE-04C944D7B209}"/>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24C7614F-0C3A-CDD5-6348-7A2BCD5A3FA6}"/>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24D4F1C0-9C88-7047-8200-9746DB1246F1}"/>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9C706274-F351-6AEA-CF15-50D208BFB677}"/>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D30B62A4-831E-61E5-0C2E-326CFC894A80}"/>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6B9F84D0-F779-820A-6C04-E2A684F02B16}"/>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343CC77E-4726-A3B3-9494-F0E995E2D959}"/>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A6E4441D-35AE-766A-A538-47592C65FD4B}"/>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CB7D10B3-67F9-B96B-4748-4B5F40358967}"/>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3C5FCB07-F934-D927-3295-56CCAD551391}"/>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9FEFE161-BED0-FFF5-461F-9D57124B2BD1}"/>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C9471120-AA3B-A258-1BFC-1A83F9410382}"/>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55AD4DA5-1CDF-BB79-3A3C-2AEFD23291F8}"/>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82FD03F5-3B5E-DE19-B190-41B8DEF3CF5C}"/>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9097951F-BA0F-3638-EBC4-592B0F74C02F}"/>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04F0EDAE-8011-060B-2BDC-B5388025E0A8}"/>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CF62FC93-DED3-2508-735F-0C9A054C7235}"/>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5D62787E-01E3-0A4F-5C86-1B4E126F82D5}"/>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BB9D07F6-20E7-57FB-21B7-AE5207FB85C4}"/>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628D248-FE53-694C-E001-61A02EB096E6}"/>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747C048E-9353-1D91-7C42-610E014A204F}"/>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990F47ED-A2B2-EE13-3AB1-B9C1815D1423}"/>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DCE9E02F-5E2D-4B75-3A2B-C2264CEC4EA1}"/>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TextBox 2">
            <a:extLst>
              <a:ext uri="{FF2B5EF4-FFF2-40B4-BE49-F238E27FC236}">
                <a16:creationId xmlns:a16="http://schemas.microsoft.com/office/drawing/2014/main" id="{EC1E0936-3C43-DF10-F5CB-5202A13B481D}"/>
              </a:ext>
            </a:extLst>
          </p:cNvPr>
          <p:cNvSpPr txBox="1"/>
          <p:nvPr/>
        </p:nvSpPr>
        <p:spPr>
          <a:xfrm>
            <a:off x="3395664" y="3197952"/>
            <a:ext cx="8604249" cy="965786"/>
          </a:xfrm>
          <a:prstGeom prst="roundRect">
            <a:avLst/>
          </a:prstGeom>
          <a:solidFill>
            <a:schemeClr val="accent2">
              <a:lumMod val="20000"/>
              <a:lumOff val="80000"/>
            </a:schemeClr>
          </a:solidFill>
          <a:ln>
            <a:noFill/>
          </a:ln>
        </p:spPr>
        <p:txBody>
          <a:bodyPr wrap="square" lIns="828000" tIns="36000" rIns="72000" bIns="3600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500" b="1" i="0" u="none" strike="noStrike" kern="1200" cap="none" spc="0" normalizeH="0" baseline="0" noProof="0">
              <a:ln>
                <a:noFill/>
              </a:ln>
              <a:solidFill>
                <a:prstClr val="black"/>
              </a:solidFill>
              <a:effectLst/>
              <a:highlight>
                <a:srgbClr val="00FF00"/>
              </a:highligh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Strong CYP3A inducers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may be initiated starting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at least 2 days after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YEZTUGO is first initiated</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500" b="0" i="0" u="none" strike="noStrike" kern="1200" cap="none" spc="0" normalizeH="0" baseline="0" noProof="0">
              <a:ln>
                <a:noFill/>
              </a:ln>
              <a:solidFill>
                <a:prstClr val="black"/>
              </a:solidFill>
              <a:effectLst/>
              <a:highlight>
                <a:srgbClr val="00FF00"/>
              </a:highlight>
              <a:uLnTx/>
              <a:uFillTx/>
              <a:latin typeface="Arial" panose="020B0604020202020204" pitchFamily="34" charset="0"/>
              <a:ea typeface="Times New Roman" panose="02020603050405020304" pitchFamily="18" charset="0"/>
              <a:cs typeface="+mn-cs"/>
            </a:endParaRPr>
          </a:p>
        </p:txBody>
      </p:sp>
      <p:sp>
        <p:nvSpPr>
          <p:cNvPr id="12" name="Oval 11">
            <a:extLst>
              <a:ext uri="{FF2B5EF4-FFF2-40B4-BE49-F238E27FC236}">
                <a16:creationId xmlns:a16="http://schemas.microsoft.com/office/drawing/2014/main" id="{93FAD986-7FA1-41B2-BA49-FE7FEC1989CF}"/>
              </a:ext>
            </a:extLst>
          </p:cNvPr>
          <p:cNvSpPr/>
          <p:nvPr/>
        </p:nvSpPr>
        <p:spPr>
          <a:xfrm>
            <a:off x="3505219" y="3300364"/>
            <a:ext cx="694800" cy="694800"/>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0" name="Graphic 9">
            <a:extLst>
              <a:ext uri="{FF2B5EF4-FFF2-40B4-BE49-F238E27FC236}">
                <a16:creationId xmlns:a16="http://schemas.microsoft.com/office/drawing/2014/main" id="{8B1A110F-3DA6-1C57-D4F3-D5578EFAE5F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687997" y="3437394"/>
            <a:ext cx="352501" cy="391276"/>
          </a:xfrm>
          <a:prstGeom prst="rect">
            <a:avLst/>
          </a:prstGeom>
        </p:spPr>
      </p:pic>
      <p:sp>
        <p:nvSpPr>
          <p:cNvPr id="15" name="!!Highlight">
            <a:extLst>
              <a:ext uri="{FF2B5EF4-FFF2-40B4-BE49-F238E27FC236}">
                <a16:creationId xmlns:a16="http://schemas.microsoft.com/office/drawing/2014/main" id="{DE3E350E-4F81-E076-B280-AA8154F06F66}"/>
              </a:ext>
            </a:extLst>
          </p:cNvPr>
          <p:cNvSpPr/>
          <p:nvPr/>
        </p:nvSpPr>
        <p:spPr>
          <a:xfrm>
            <a:off x="975961" y="2974294"/>
            <a:ext cx="2208792" cy="1607261"/>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30559"/>
              <a:gd name="connsiteY0" fmla="*/ 176857 h 2032979"/>
              <a:gd name="connsiteX1" fmla="*/ 2487009 w 2530559"/>
              <a:gd name="connsiteY1" fmla="*/ 0 h 2032979"/>
              <a:gd name="connsiteX2" fmla="*/ 2530559 w 2530559"/>
              <a:gd name="connsiteY2" fmla="*/ 1261415 h 2032979"/>
              <a:gd name="connsiteX3" fmla="*/ 114450 w 2530559"/>
              <a:gd name="connsiteY3" fmla="*/ 2032979 h 2032979"/>
              <a:gd name="connsiteX4" fmla="*/ 0 w 2530559"/>
              <a:gd name="connsiteY4" fmla="*/ 176857 h 2032979"/>
              <a:gd name="connsiteX0" fmla="*/ 0 w 2530559"/>
              <a:gd name="connsiteY0" fmla="*/ 355920 h 2212042"/>
              <a:gd name="connsiteX1" fmla="*/ 2477943 w 2530559"/>
              <a:gd name="connsiteY1" fmla="*/ 0 h 2212042"/>
              <a:gd name="connsiteX2" fmla="*/ 2530559 w 2530559"/>
              <a:gd name="connsiteY2" fmla="*/ 1440478 h 2212042"/>
              <a:gd name="connsiteX3" fmla="*/ 114450 w 2530559"/>
              <a:gd name="connsiteY3" fmla="*/ 2212042 h 2212042"/>
              <a:gd name="connsiteX4" fmla="*/ 0 w 2530559"/>
              <a:gd name="connsiteY4" fmla="*/ 355920 h 2212042"/>
              <a:gd name="connsiteX0" fmla="*/ 0 w 2530559"/>
              <a:gd name="connsiteY0" fmla="*/ 374053 h 2230175"/>
              <a:gd name="connsiteX1" fmla="*/ 2480209 w 2530559"/>
              <a:gd name="connsiteY1" fmla="*/ 0 h 2230175"/>
              <a:gd name="connsiteX2" fmla="*/ 2530559 w 2530559"/>
              <a:gd name="connsiteY2" fmla="*/ 1458611 h 2230175"/>
              <a:gd name="connsiteX3" fmla="*/ 114450 w 2530559"/>
              <a:gd name="connsiteY3" fmla="*/ 2230175 h 2230175"/>
              <a:gd name="connsiteX4" fmla="*/ 0 w 2530559"/>
              <a:gd name="connsiteY4" fmla="*/ 374053 h 2230175"/>
              <a:gd name="connsiteX0" fmla="*/ 0 w 2544159"/>
              <a:gd name="connsiteY0" fmla="*/ 374053 h 2230175"/>
              <a:gd name="connsiteX1" fmla="*/ 2480209 w 2544159"/>
              <a:gd name="connsiteY1" fmla="*/ 0 h 2230175"/>
              <a:gd name="connsiteX2" fmla="*/ 2544159 w 2544159"/>
              <a:gd name="connsiteY2" fmla="*/ 1621808 h 2230175"/>
              <a:gd name="connsiteX3" fmla="*/ 114450 w 2544159"/>
              <a:gd name="connsiteY3" fmla="*/ 2230175 h 2230175"/>
              <a:gd name="connsiteX4" fmla="*/ 0 w 2544159"/>
              <a:gd name="connsiteY4" fmla="*/ 374053 h 2230175"/>
              <a:gd name="connsiteX0" fmla="*/ 0 w 2541892"/>
              <a:gd name="connsiteY0" fmla="*/ 374053 h 2230175"/>
              <a:gd name="connsiteX1" fmla="*/ 2480209 w 2541892"/>
              <a:gd name="connsiteY1" fmla="*/ 0 h 2230175"/>
              <a:gd name="connsiteX2" fmla="*/ 2541892 w 2541892"/>
              <a:gd name="connsiteY2" fmla="*/ 1605942 h 2230175"/>
              <a:gd name="connsiteX3" fmla="*/ 114450 w 2541892"/>
              <a:gd name="connsiteY3" fmla="*/ 2230175 h 2230175"/>
              <a:gd name="connsiteX4" fmla="*/ 0 w 2541892"/>
              <a:gd name="connsiteY4" fmla="*/ 374053 h 2230175"/>
              <a:gd name="connsiteX0" fmla="*/ 0 w 2539626"/>
              <a:gd name="connsiteY0" fmla="*/ 374053 h 2230175"/>
              <a:gd name="connsiteX1" fmla="*/ 2480209 w 2539626"/>
              <a:gd name="connsiteY1" fmla="*/ 0 h 2230175"/>
              <a:gd name="connsiteX2" fmla="*/ 2539626 w 2539626"/>
              <a:gd name="connsiteY2" fmla="*/ 1594608 h 2230175"/>
              <a:gd name="connsiteX3" fmla="*/ 114450 w 2539626"/>
              <a:gd name="connsiteY3" fmla="*/ 2230175 h 2230175"/>
              <a:gd name="connsiteX4" fmla="*/ 0 w 2539626"/>
              <a:gd name="connsiteY4" fmla="*/ 374053 h 2230175"/>
              <a:gd name="connsiteX0" fmla="*/ 0 w 2539626"/>
              <a:gd name="connsiteY0" fmla="*/ 374053 h 2218842"/>
              <a:gd name="connsiteX1" fmla="*/ 2480209 w 2539626"/>
              <a:gd name="connsiteY1" fmla="*/ 0 h 2218842"/>
              <a:gd name="connsiteX2" fmla="*/ 2539626 w 2539626"/>
              <a:gd name="connsiteY2" fmla="*/ 1594608 h 2218842"/>
              <a:gd name="connsiteX3" fmla="*/ 109918 w 2539626"/>
              <a:gd name="connsiteY3" fmla="*/ 2218842 h 2218842"/>
              <a:gd name="connsiteX4" fmla="*/ 0 w 2539626"/>
              <a:gd name="connsiteY4" fmla="*/ 374053 h 2218842"/>
              <a:gd name="connsiteX0" fmla="*/ 0 w 2500527"/>
              <a:gd name="connsiteY0" fmla="*/ 368954 h 2218842"/>
              <a:gd name="connsiteX1" fmla="*/ 2441110 w 2500527"/>
              <a:gd name="connsiteY1" fmla="*/ 0 h 2218842"/>
              <a:gd name="connsiteX2" fmla="*/ 2500527 w 2500527"/>
              <a:gd name="connsiteY2" fmla="*/ 1594608 h 2218842"/>
              <a:gd name="connsiteX3" fmla="*/ 70819 w 2500527"/>
              <a:gd name="connsiteY3" fmla="*/ 2218842 h 2218842"/>
              <a:gd name="connsiteX4" fmla="*/ 0 w 2500527"/>
              <a:gd name="connsiteY4" fmla="*/ 368954 h 2218842"/>
              <a:gd name="connsiteX0" fmla="*/ 0 w 2500527"/>
              <a:gd name="connsiteY0" fmla="*/ 368954 h 2213743"/>
              <a:gd name="connsiteX1" fmla="*/ 2441110 w 2500527"/>
              <a:gd name="connsiteY1" fmla="*/ 0 h 2213743"/>
              <a:gd name="connsiteX2" fmla="*/ 2500527 w 2500527"/>
              <a:gd name="connsiteY2" fmla="*/ 1594608 h 2213743"/>
              <a:gd name="connsiteX3" fmla="*/ 106519 w 2500527"/>
              <a:gd name="connsiteY3" fmla="*/ 2213743 h 2213743"/>
              <a:gd name="connsiteX4" fmla="*/ 0 w 2500527"/>
              <a:gd name="connsiteY4" fmla="*/ 368954 h 2213743"/>
              <a:gd name="connsiteX0" fmla="*/ 0 w 2529426"/>
              <a:gd name="connsiteY0" fmla="*/ 368954 h 2213743"/>
              <a:gd name="connsiteX1" fmla="*/ 2441110 w 2529426"/>
              <a:gd name="connsiteY1" fmla="*/ 0 h 2213743"/>
              <a:gd name="connsiteX2" fmla="*/ 2529426 w 2529426"/>
              <a:gd name="connsiteY2" fmla="*/ 1594608 h 2213743"/>
              <a:gd name="connsiteX3" fmla="*/ 106519 w 2529426"/>
              <a:gd name="connsiteY3" fmla="*/ 2213743 h 2213743"/>
              <a:gd name="connsiteX4" fmla="*/ 0 w 2529426"/>
              <a:gd name="connsiteY4" fmla="*/ 368954 h 2213743"/>
              <a:gd name="connsiteX0" fmla="*/ 0 w 2529426"/>
              <a:gd name="connsiteY0" fmla="*/ 385954 h 2230743"/>
              <a:gd name="connsiteX1" fmla="*/ 2481910 w 2529426"/>
              <a:gd name="connsiteY1" fmla="*/ 0 h 2230743"/>
              <a:gd name="connsiteX2" fmla="*/ 2529426 w 2529426"/>
              <a:gd name="connsiteY2" fmla="*/ 1611608 h 2230743"/>
              <a:gd name="connsiteX3" fmla="*/ 106519 w 2529426"/>
              <a:gd name="connsiteY3" fmla="*/ 2230743 h 2230743"/>
              <a:gd name="connsiteX4" fmla="*/ 0 w 2529426"/>
              <a:gd name="connsiteY4" fmla="*/ 385954 h 2230743"/>
              <a:gd name="connsiteX0" fmla="*/ 0 w 2529426"/>
              <a:gd name="connsiteY0" fmla="*/ 385954 h 2230743"/>
              <a:gd name="connsiteX1" fmla="*/ 2481910 w 2529426"/>
              <a:gd name="connsiteY1" fmla="*/ 0 h 2230743"/>
              <a:gd name="connsiteX2" fmla="*/ 2529426 w 2529426"/>
              <a:gd name="connsiteY2" fmla="*/ 1584409 h 2230743"/>
              <a:gd name="connsiteX3" fmla="*/ 106519 w 2529426"/>
              <a:gd name="connsiteY3" fmla="*/ 2230743 h 2230743"/>
              <a:gd name="connsiteX4" fmla="*/ 0 w 2529426"/>
              <a:gd name="connsiteY4" fmla="*/ 385954 h 2230743"/>
              <a:gd name="connsiteX0" fmla="*/ 0 w 2531125"/>
              <a:gd name="connsiteY0" fmla="*/ 368954 h 2230743"/>
              <a:gd name="connsiteX1" fmla="*/ 2483609 w 2531125"/>
              <a:gd name="connsiteY1" fmla="*/ 0 h 2230743"/>
              <a:gd name="connsiteX2" fmla="*/ 2531125 w 2531125"/>
              <a:gd name="connsiteY2" fmla="*/ 1584409 h 2230743"/>
              <a:gd name="connsiteX3" fmla="*/ 108218 w 2531125"/>
              <a:gd name="connsiteY3" fmla="*/ 2230743 h 2230743"/>
              <a:gd name="connsiteX4" fmla="*/ 0 w 2531125"/>
              <a:gd name="connsiteY4" fmla="*/ 368954 h 2230743"/>
              <a:gd name="connsiteX0" fmla="*/ 0 w 2531125"/>
              <a:gd name="connsiteY0" fmla="*/ 309795 h 2171584"/>
              <a:gd name="connsiteX1" fmla="*/ 2302488 w 2531125"/>
              <a:gd name="connsiteY1" fmla="*/ 0 h 2171584"/>
              <a:gd name="connsiteX2" fmla="*/ 2531125 w 2531125"/>
              <a:gd name="connsiteY2" fmla="*/ 1525250 h 2171584"/>
              <a:gd name="connsiteX3" fmla="*/ 108218 w 2531125"/>
              <a:gd name="connsiteY3" fmla="*/ 2171584 h 2171584"/>
              <a:gd name="connsiteX4" fmla="*/ 0 w 2531125"/>
              <a:gd name="connsiteY4" fmla="*/ 309795 h 2171584"/>
              <a:gd name="connsiteX0" fmla="*/ 0 w 2350004"/>
              <a:gd name="connsiteY0" fmla="*/ 309795 h 2171584"/>
              <a:gd name="connsiteX1" fmla="*/ 2302488 w 2350004"/>
              <a:gd name="connsiteY1" fmla="*/ 0 h 2171584"/>
              <a:gd name="connsiteX2" fmla="*/ 2350004 w 2350004"/>
              <a:gd name="connsiteY2" fmla="*/ 1731285 h 2171584"/>
              <a:gd name="connsiteX3" fmla="*/ 108218 w 2350004"/>
              <a:gd name="connsiteY3" fmla="*/ 2171584 h 2171584"/>
              <a:gd name="connsiteX4" fmla="*/ 0 w 2350004"/>
              <a:gd name="connsiteY4" fmla="*/ 309795 h 2171584"/>
              <a:gd name="connsiteX0" fmla="*/ 0 w 2350004"/>
              <a:gd name="connsiteY0" fmla="*/ 309795 h 2355180"/>
              <a:gd name="connsiteX1" fmla="*/ 2302488 w 2350004"/>
              <a:gd name="connsiteY1" fmla="*/ 0 h 2355180"/>
              <a:gd name="connsiteX2" fmla="*/ 2350004 w 2350004"/>
              <a:gd name="connsiteY2" fmla="*/ 1731285 h 2355180"/>
              <a:gd name="connsiteX3" fmla="*/ 110105 w 2350004"/>
              <a:gd name="connsiteY3" fmla="*/ 2355180 h 2355180"/>
              <a:gd name="connsiteX4" fmla="*/ 0 w 2350004"/>
              <a:gd name="connsiteY4" fmla="*/ 309795 h 2355180"/>
              <a:gd name="connsiteX0" fmla="*/ 0 w 2350004"/>
              <a:gd name="connsiteY0" fmla="*/ 309795 h 2355180"/>
              <a:gd name="connsiteX1" fmla="*/ 2302488 w 2350004"/>
              <a:gd name="connsiteY1" fmla="*/ 0 h 2355180"/>
              <a:gd name="connsiteX2" fmla="*/ 2350004 w 2350004"/>
              <a:gd name="connsiteY2" fmla="*/ 1704766 h 2355180"/>
              <a:gd name="connsiteX3" fmla="*/ 110105 w 2350004"/>
              <a:gd name="connsiteY3" fmla="*/ 2355180 h 2355180"/>
              <a:gd name="connsiteX4" fmla="*/ 0 w 2350004"/>
              <a:gd name="connsiteY4" fmla="*/ 309795 h 2355180"/>
              <a:gd name="connsiteX0" fmla="*/ 0 w 2348117"/>
              <a:gd name="connsiteY0" fmla="*/ 309795 h 2355180"/>
              <a:gd name="connsiteX1" fmla="*/ 2302488 w 2348117"/>
              <a:gd name="connsiteY1" fmla="*/ 0 h 2355180"/>
              <a:gd name="connsiteX2" fmla="*/ 2348117 w 2348117"/>
              <a:gd name="connsiteY2" fmla="*/ 1696606 h 2355180"/>
              <a:gd name="connsiteX3" fmla="*/ 110105 w 2348117"/>
              <a:gd name="connsiteY3" fmla="*/ 2355180 h 2355180"/>
              <a:gd name="connsiteX4" fmla="*/ 0 w 2348117"/>
              <a:gd name="connsiteY4" fmla="*/ 309795 h 2355180"/>
              <a:gd name="connsiteX0" fmla="*/ 0 w 2348117"/>
              <a:gd name="connsiteY0" fmla="*/ 364194 h 2409579"/>
              <a:gd name="connsiteX1" fmla="*/ 2297772 w 2348117"/>
              <a:gd name="connsiteY1" fmla="*/ 0 h 2409579"/>
              <a:gd name="connsiteX2" fmla="*/ 2348117 w 2348117"/>
              <a:gd name="connsiteY2" fmla="*/ 1751005 h 2409579"/>
              <a:gd name="connsiteX3" fmla="*/ 110105 w 2348117"/>
              <a:gd name="connsiteY3" fmla="*/ 2409579 h 2409579"/>
              <a:gd name="connsiteX4" fmla="*/ 0 w 2348117"/>
              <a:gd name="connsiteY4" fmla="*/ 364194 h 2409579"/>
              <a:gd name="connsiteX0" fmla="*/ 0 w 2338684"/>
              <a:gd name="connsiteY0" fmla="*/ 364194 h 2409579"/>
              <a:gd name="connsiteX1" fmla="*/ 2297772 w 2338684"/>
              <a:gd name="connsiteY1" fmla="*/ 0 h 2409579"/>
              <a:gd name="connsiteX2" fmla="*/ 2338684 w 2338684"/>
              <a:gd name="connsiteY2" fmla="*/ 1672807 h 2409579"/>
              <a:gd name="connsiteX3" fmla="*/ 110105 w 2338684"/>
              <a:gd name="connsiteY3" fmla="*/ 2409579 h 2409579"/>
              <a:gd name="connsiteX4" fmla="*/ 0 w 2338684"/>
              <a:gd name="connsiteY4" fmla="*/ 364194 h 2409579"/>
              <a:gd name="connsiteX0" fmla="*/ 0 w 2338684"/>
              <a:gd name="connsiteY0" fmla="*/ 364194 h 2353481"/>
              <a:gd name="connsiteX1" fmla="*/ 2297772 w 2338684"/>
              <a:gd name="connsiteY1" fmla="*/ 0 h 2353481"/>
              <a:gd name="connsiteX2" fmla="*/ 2338684 w 2338684"/>
              <a:gd name="connsiteY2" fmla="*/ 1672807 h 2353481"/>
              <a:gd name="connsiteX3" fmla="*/ 108532 w 2338684"/>
              <a:gd name="connsiteY3" fmla="*/ 2353481 h 2353481"/>
              <a:gd name="connsiteX4" fmla="*/ 0 w 2338684"/>
              <a:gd name="connsiteY4" fmla="*/ 364194 h 2353481"/>
              <a:gd name="connsiteX0" fmla="*/ 0 w 2338684"/>
              <a:gd name="connsiteY0" fmla="*/ 225020 h 2214307"/>
              <a:gd name="connsiteX1" fmla="*/ 2225097 w 2338684"/>
              <a:gd name="connsiteY1" fmla="*/ 0 h 2214307"/>
              <a:gd name="connsiteX2" fmla="*/ 2338684 w 2338684"/>
              <a:gd name="connsiteY2" fmla="*/ 1533633 h 2214307"/>
              <a:gd name="connsiteX3" fmla="*/ 108532 w 2338684"/>
              <a:gd name="connsiteY3" fmla="*/ 2214307 h 2214307"/>
              <a:gd name="connsiteX4" fmla="*/ 0 w 2338684"/>
              <a:gd name="connsiteY4" fmla="*/ 225020 h 2214307"/>
              <a:gd name="connsiteX0" fmla="*/ 0 w 2275699"/>
              <a:gd name="connsiteY0" fmla="*/ 225020 h 2214307"/>
              <a:gd name="connsiteX1" fmla="*/ 2225097 w 2275699"/>
              <a:gd name="connsiteY1" fmla="*/ 0 h 2214307"/>
              <a:gd name="connsiteX2" fmla="*/ 2275699 w 2275699"/>
              <a:gd name="connsiteY2" fmla="*/ 1648247 h 2214307"/>
              <a:gd name="connsiteX3" fmla="*/ 108532 w 2275699"/>
              <a:gd name="connsiteY3" fmla="*/ 2214307 h 2214307"/>
              <a:gd name="connsiteX4" fmla="*/ 0 w 2275699"/>
              <a:gd name="connsiteY4" fmla="*/ 225020 h 2214307"/>
              <a:gd name="connsiteX0" fmla="*/ 0 w 2275699"/>
              <a:gd name="connsiteY0" fmla="*/ 225020 h 2191794"/>
              <a:gd name="connsiteX1" fmla="*/ 2225097 w 2275699"/>
              <a:gd name="connsiteY1" fmla="*/ 0 h 2191794"/>
              <a:gd name="connsiteX2" fmla="*/ 2275699 w 2275699"/>
              <a:gd name="connsiteY2" fmla="*/ 1648247 h 2191794"/>
              <a:gd name="connsiteX3" fmla="*/ 113377 w 2275699"/>
              <a:gd name="connsiteY3" fmla="*/ 2191794 h 2191794"/>
              <a:gd name="connsiteX4" fmla="*/ 0 w 2275699"/>
              <a:gd name="connsiteY4" fmla="*/ 225020 h 2191794"/>
              <a:gd name="connsiteX0" fmla="*/ 0 w 2275699"/>
              <a:gd name="connsiteY0" fmla="*/ 225020 h 2165187"/>
              <a:gd name="connsiteX1" fmla="*/ 2225097 w 2275699"/>
              <a:gd name="connsiteY1" fmla="*/ 0 h 2165187"/>
              <a:gd name="connsiteX2" fmla="*/ 2275699 w 2275699"/>
              <a:gd name="connsiteY2" fmla="*/ 1648247 h 2165187"/>
              <a:gd name="connsiteX3" fmla="*/ 127912 w 2275699"/>
              <a:gd name="connsiteY3" fmla="*/ 2165187 h 2165187"/>
              <a:gd name="connsiteX4" fmla="*/ 0 w 2275699"/>
              <a:gd name="connsiteY4" fmla="*/ 225020 h 2165187"/>
              <a:gd name="connsiteX0" fmla="*/ 0 w 2275699"/>
              <a:gd name="connsiteY0" fmla="*/ 225020 h 2175420"/>
              <a:gd name="connsiteX1" fmla="*/ 2225097 w 2275699"/>
              <a:gd name="connsiteY1" fmla="*/ 0 h 2175420"/>
              <a:gd name="connsiteX2" fmla="*/ 2275699 w 2275699"/>
              <a:gd name="connsiteY2" fmla="*/ 1648247 h 2175420"/>
              <a:gd name="connsiteX3" fmla="*/ 127912 w 2275699"/>
              <a:gd name="connsiteY3" fmla="*/ 2175420 h 2175420"/>
              <a:gd name="connsiteX4" fmla="*/ 0 w 2275699"/>
              <a:gd name="connsiteY4" fmla="*/ 225020 h 2175420"/>
              <a:gd name="connsiteX0" fmla="*/ 0 w 2275699"/>
              <a:gd name="connsiteY0" fmla="*/ 225020 h 2175420"/>
              <a:gd name="connsiteX1" fmla="*/ 2225097 w 2275699"/>
              <a:gd name="connsiteY1" fmla="*/ 0 h 2175420"/>
              <a:gd name="connsiteX2" fmla="*/ 2275699 w 2275699"/>
              <a:gd name="connsiteY2" fmla="*/ 1638014 h 2175420"/>
              <a:gd name="connsiteX3" fmla="*/ 127912 w 2275699"/>
              <a:gd name="connsiteY3" fmla="*/ 2175420 h 2175420"/>
              <a:gd name="connsiteX4" fmla="*/ 0 w 2275699"/>
              <a:gd name="connsiteY4" fmla="*/ 225020 h 2175420"/>
              <a:gd name="connsiteX0" fmla="*/ 0 w 2275699"/>
              <a:gd name="connsiteY0" fmla="*/ 216833 h 2167233"/>
              <a:gd name="connsiteX1" fmla="*/ 2222675 w 2275699"/>
              <a:gd name="connsiteY1" fmla="*/ 0 h 2167233"/>
              <a:gd name="connsiteX2" fmla="*/ 2275699 w 2275699"/>
              <a:gd name="connsiteY2" fmla="*/ 1629827 h 2167233"/>
              <a:gd name="connsiteX3" fmla="*/ 127912 w 2275699"/>
              <a:gd name="connsiteY3" fmla="*/ 2167233 h 2167233"/>
              <a:gd name="connsiteX4" fmla="*/ 0 w 2275699"/>
              <a:gd name="connsiteY4" fmla="*/ 216833 h 2167233"/>
              <a:gd name="connsiteX0" fmla="*/ 32271 w 2147787"/>
              <a:gd name="connsiteY0" fmla="*/ 412311 h 2167233"/>
              <a:gd name="connsiteX1" fmla="*/ 2094763 w 2147787"/>
              <a:gd name="connsiteY1" fmla="*/ 0 h 2167233"/>
              <a:gd name="connsiteX2" fmla="*/ 2147787 w 2147787"/>
              <a:gd name="connsiteY2" fmla="*/ 1629827 h 2167233"/>
              <a:gd name="connsiteX3" fmla="*/ 0 w 2147787"/>
              <a:gd name="connsiteY3" fmla="*/ 2167233 h 2167233"/>
              <a:gd name="connsiteX4" fmla="*/ 32271 w 2147787"/>
              <a:gd name="connsiteY4" fmla="*/ 412311 h 2167233"/>
              <a:gd name="connsiteX0" fmla="*/ 0 w 2115516"/>
              <a:gd name="connsiteY0" fmla="*/ 412311 h 1629827"/>
              <a:gd name="connsiteX1" fmla="*/ 2062492 w 2115516"/>
              <a:gd name="connsiteY1" fmla="*/ 0 h 1629827"/>
              <a:gd name="connsiteX2" fmla="*/ 2115516 w 2115516"/>
              <a:gd name="connsiteY2" fmla="*/ 1629827 h 1629827"/>
              <a:gd name="connsiteX3" fmla="*/ 65618 w 2115516"/>
              <a:gd name="connsiteY3" fmla="*/ 1280061 h 1629827"/>
              <a:gd name="connsiteX4" fmla="*/ 0 w 2115516"/>
              <a:gd name="connsiteY4" fmla="*/ 412311 h 1629827"/>
              <a:gd name="connsiteX0" fmla="*/ 0 w 2071021"/>
              <a:gd name="connsiteY0" fmla="*/ 412311 h 1280061"/>
              <a:gd name="connsiteX1" fmla="*/ 2062492 w 2071021"/>
              <a:gd name="connsiteY1" fmla="*/ 0 h 1280061"/>
              <a:gd name="connsiteX2" fmla="*/ 2071021 w 2071021"/>
              <a:gd name="connsiteY2" fmla="*/ 644915 h 1280061"/>
              <a:gd name="connsiteX3" fmla="*/ 65618 w 2071021"/>
              <a:gd name="connsiteY3" fmla="*/ 1280061 h 1280061"/>
              <a:gd name="connsiteX4" fmla="*/ 0 w 2071021"/>
              <a:gd name="connsiteY4" fmla="*/ 412311 h 1280061"/>
              <a:gd name="connsiteX0" fmla="*/ 0 w 2071021"/>
              <a:gd name="connsiteY0" fmla="*/ 449903 h 1317653"/>
              <a:gd name="connsiteX1" fmla="*/ 2035795 w 2071021"/>
              <a:gd name="connsiteY1" fmla="*/ 0 h 1317653"/>
              <a:gd name="connsiteX2" fmla="*/ 2071021 w 2071021"/>
              <a:gd name="connsiteY2" fmla="*/ 682507 h 1317653"/>
              <a:gd name="connsiteX3" fmla="*/ 65618 w 2071021"/>
              <a:gd name="connsiteY3" fmla="*/ 1317653 h 1317653"/>
              <a:gd name="connsiteX4" fmla="*/ 0 w 2071021"/>
              <a:gd name="connsiteY4" fmla="*/ 449903 h 1317653"/>
              <a:gd name="connsiteX0" fmla="*/ 0 w 2080290"/>
              <a:gd name="connsiteY0" fmla="*/ 472458 h 1340208"/>
              <a:gd name="connsiteX1" fmla="*/ 2080290 w 2080290"/>
              <a:gd name="connsiteY1" fmla="*/ 0 h 1340208"/>
              <a:gd name="connsiteX2" fmla="*/ 2071021 w 2080290"/>
              <a:gd name="connsiteY2" fmla="*/ 705062 h 1340208"/>
              <a:gd name="connsiteX3" fmla="*/ 65618 w 2080290"/>
              <a:gd name="connsiteY3" fmla="*/ 1340208 h 1340208"/>
              <a:gd name="connsiteX4" fmla="*/ 0 w 2080290"/>
              <a:gd name="connsiteY4" fmla="*/ 472458 h 1340208"/>
              <a:gd name="connsiteX0" fmla="*/ 0 w 2080290"/>
              <a:gd name="connsiteY0" fmla="*/ 472458 h 1355245"/>
              <a:gd name="connsiteX1" fmla="*/ 2080290 w 2080290"/>
              <a:gd name="connsiteY1" fmla="*/ 0 h 1355245"/>
              <a:gd name="connsiteX2" fmla="*/ 2071021 w 2080290"/>
              <a:gd name="connsiteY2" fmla="*/ 705062 h 1355245"/>
              <a:gd name="connsiteX3" fmla="*/ 21123 w 2080290"/>
              <a:gd name="connsiteY3" fmla="*/ 1355245 h 1355245"/>
              <a:gd name="connsiteX4" fmla="*/ 0 w 2080290"/>
              <a:gd name="connsiteY4" fmla="*/ 472458 h 1355245"/>
              <a:gd name="connsiteX0" fmla="*/ 0 w 2080290"/>
              <a:gd name="connsiteY0" fmla="*/ 472458 h 1355245"/>
              <a:gd name="connsiteX1" fmla="*/ 2080290 w 2080290"/>
              <a:gd name="connsiteY1" fmla="*/ 0 h 1355245"/>
              <a:gd name="connsiteX2" fmla="*/ 2071021 w 2080290"/>
              <a:gd name="connsiteY2" fmla="*/ 705062 h 1355245"/>
              <a:gd name="connsiteX3" fmla="*/ 47819 w 2080290"/>
              <a:gd name="connsiteY3" fmla="*/ 1355245 h 1355245"/>
              <a:gd name="connsiteX4" fmla="*/ 0 w 2080290"/>
              <a:gd name="connsiteY4" fmla="*/ 472458 h 1355245"/>
              <a:gd name="connsiteX0" fmla="*/ 0 w 2080290"/>
              <a:gd name="connsiteY0" fmla="*/ 472458 h 1355245"/>
              <a:gd name="connsiteX1" fmla="*/ 2080290 w 2080290"/>
              <a:gd name="connsiteY1" fmla="*/ 0 h 1355245"/>
              <a:gd name="connsiteX2" fmla="*/ 2071021 w 2080290"/>
              <a:gd name="connsiteY2" fmla="*/ 705062 h 1355245"/>
              <a:gd name="connsiteX3" fmla="*/ 74516 w 2080290"/>
              <a:gd name="connsiteY3" fmla="*/ 1355245 h 1355245"/>
              <a:gd name="connsiteX4" fmla="*/ 0 w 2080290"/>
              <a:gd name="connsiteY4" fmla="*/ 472458 h 1355245"/>
              <a:gd name="connsiteX0" fmla="*/ 0 w 2080290"/>
              <a:gd name="connsiteY0" fmla="*/ 472458 h 1355245"/>
              <a:gd name="connsiteX1" fmla="*/ 2080290 w 2080290"/>
              <a:gd name="connsiteY1" fmla="*/ 0 h 1355245"/>
              <a:gd name="connsiteX2" fmla="*/ 2071021 w 2080290"/>
              <a:gd name="connsiteY2" fmla="*/ 705062 h 1355245"/>
              <a:gd name="connsiteX3" fmla="*/ 47819 w 2080290"/>
              <a:gd name="connsiteY3" fmla="*/ 1355245 h 1355245"/>
              <a:gd name="connsiteX4" fmla="*/ 0 w 2080290"/>
              <a:gd name="connsiteY4" fmla="*/ 472458 h 1355245"/>
              <a:gd name="connsiteX0" fmla="*/ 0 w 2080290"/>
              <a:gd name="connsiteY0" fmla="*/ 472458 h 1317653"/>
              <a:gd name="connsiteX1" fmla="*/ 2080290 w 2080290"/>
              <a:gd name="connsiteY1" fmla="*/ 0 h 1317653"/>
              <a:gd name="connsiteX2" fmla="*/ 2071021 w 2080290"/>
              <a:gd name="connsiteY2" fmla="*/ 705062 h 1317653"/>
              <a:gd name="connsiteX3" fmla="*/ 38920 w 2080290"/>
              <a:gd name="connsiteY3" fmla="*/ 1317653 h 1317653"/>
              <a:gd name="connsiteX4" fmla="*/ 0 w 2080290"/>
              <a:gd name="connsiteY4" fmla="*/ 472458 h 1317653"/>
              <a:gd name="connsiteX0" fmla="*/ 0 w 2106618"/>
              <a:gd name="connsiteY0" fmla="*/ 472458 h 1317653"/>
              <a:gd name="connsiteX1" fmla="*/ 2080290 w 2106618"/>
              <a:gd name="connsiteY1" fmla="*/ 0 h 1317653"/>
              <a:gd name="connsiteX2" fmla="*/ 2106618 w 2106618"/>
              <a:gd name="connsiteY2" fmla="*/ 705062 h 1317653"/>
              <a:gd name="connsiteX3" fmla="*/ 38920 w 2106618"/>
              <a:gd name="connsiteY3" fmla="*/ 1317653 h 1317653"/>
              <a:gd name="connsiteX4" fmla="*/ 0 w 2106618"/>
              <a:gd name="connsiteY4" fmla="*/ 472458 h 1317653"/>
              <a:gd name="connsiteX0" fmla="*/ 0 w 2080290"/>
              <a:gd name="connsiteY0" fmla="*/ 472458 h 1317653"/>
              <a:gd name="connsiteX1" fmla="*/ 2080290 w 2080290"/>
              <a:gd name="connsiteY1" fmla="*/ 0 h 1317653"/>
              <a:gd name="connsiteX2" fmla="*/ 2079921 w 2080290"/>
              <a:gd name="connsiteY2" fmla="*/ 705062 h 1317653"/>
              <a:gd name="connsiteX3" fmla="*/ 38920 w 2080290"/>
              <a:gd name="connsiteY3" fmla="*/ 1317653 h 1317653"/>
              <a:gd name="connsiteX4" fmla="*/ 0 w 2080290"/>
              <a:gd name="connsiteY4" fmla="*/ 472458 h 1317653"/>
              <a:gd name="connsiteX0" fmla="*/ 0 w 2079921"/>
              <a:gd name="connsiteY0" fmla="*/ 472458 h 1317653"/>
              <a:gd name="connsiteX1" fmla="*/ 2062492 w 2079921"/>
              <a:gd name="connsiteY1" fmla="*/ 0 h 1317653"/>
              <a:gd name="connsiteX2" fmla="*/ 2079921 w 2079921"/>
              <a:gd name="connsiteY2" fmla="*/ 705062 h 1317653"/>
              <a:gd name="connsiteX3" fmla="*/ 38920 w 2079921"/>
              <a:gd name="connsiteY3" fmla="*/ 1317653 h 1317653"/>
              <a:gd name="connsiteX4" fmla="*/ 0 w 2079921"/>
              <a:gd name="connsiteY4" fmla="*/ 472458 h 1317653"/>
              <a:gd name="connsiteX0" fmla="*/ 0 w 2079921"/>
              <a:gd name="connsiteY0" fmla="*/ 449903 h 1295098"/>
              <a:gd name="connsiteX1" fmla="*/ 2062492 w 2079921"/>
              <a:gd name="connsiteY1" fmla="*/ 0 h 1295098"/>
              <a:gd name="connsiteX2" fmla="*/ 2079921 w 2079921"/>
              <a:gd name="connsiteY2" fmla="*/ 682507 h 1295098"/>
              <a:gd name="connsiteX3" fmla="*/ 38920 w 2079921"/>
              <a:gd name="connsiteY3" fmla="*/ 1295098 h 1295098"/>
              <a:gd name="connsiteX4" fmla="*/ 0 w 2079921"/>
              <a:gd name="connsiteY4" fmla="*/ 449903 h 1295098"/>
              <a:gd name="connsiteX0" fmla="*/ 0 w 2106618"/>
              <a:gd name="connsiteY0" fmla="*/ 449903 h 1295098"/>
              <a:gd name="connsiteX1" fmla="*/ 2089189 w 2106618"/>
              <a:gd name="connsiteY1" fmla="*/ 0 h 1295098"/>
              <a:gd name="connsiteX2" fmla="*/ 2106618 w 2106618"/>
              <a:gd name="connsiteY2" fmla="*/ 682507 h 1295098"/>
              <a:gd name="connsiteX3" fmla="*/ 65617 w 2106618"/>
              <a:gd name="connsiteY3" fmla="*/ 1295098 h 1295098"/>
              <a:gd name="connsiteX4" fmla="*/ 0 w 2106618"/>
              <a:gd name="connsiteY4" fmla="*/ 449903 h 1295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6618" h="1295098">
                <a:moveTo>
                  <a:pt x="0" y="449903"/>
                </a:moveTo>
                <a:lnTo>
                  <a:pt x="2089189" y="0"/>
                </a:lnTo>
                <a:lnTo>
                  <a:pt x="2106618" y="682507"/>
                </a:lnTo>
                <a:lnTo>
                  <a:pt x="65617" y="1295098"/>
                </a:lnTo>
                <a:lnTo>
                  <a:pt x="0" y="449903"/>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7" name="Rectangle: Top Corners Rounded 16">
            <a:extLst>
              <a:ext uri="{FF2B5EF4-FFF2-40B4-BE49-F238E27FC236}">
                <a16:creationId xmlns:a16="http://schemas.microsoft.com/office/drawing/2014/main" id="{E9CAAD83-B80B-8A2B-7922-5FE2A39525EA}"/>
              </a:ext>
            </a:extLst>
          </p:cNvPr>
          <p:cNvSpPr>
            <a:spLocks/>
          </p:cNvSpPr>
          <p:nvPr/>
        </p:nvSpPr>
        <p:spPr>
          <a:xfrm rot="16200000">
            <a:off x="11559240" y="1279218"/>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8" name="Group 17">
            <a:extLst>
              <a:ext uri="{FF2B5EF4-FFF2-40B4-BE49-F238E27FC236}">
                <a16:creationId xmlns:a16="http://schemas.microsoft.com/office/drawing/2014/main" id="{6B6E6495-7570-3CDB-1E61-333DC73A5DE0}"/>
              </a:ext>
            </a:extLst>
          </p:cNvPr>
          <p:cNvGrpSpPr/>
          <p:nvPr/>
        </p:nvGrpSpPr>
        <p:grpSpPr>
          <a:xfrm>
            <a:off x="11660920" y="1396573"/>
            <a:ext cx="416677" cy="416678"/>
            <a:chOff x="11660920" y="1306255"/>
            <a:chExt cx="416677" cy="416678"/>
          </a:xfrm>
        </p:grpSpPr>
        <p:grpSp>
          <p:nvGrpSpPr>
            <p:cNvPr id="19" name="Graphic 11">
              <a:extLst>
                <a:ext uri="{FF2B5EF4-FFF2-40B4-BE49-F238E27FC236}">
                  <a16:creationId xmlns:a16="http://schemas.microsoft.com/office/drawing/2014/main" id="{27F7952D-822F-AB4E-161A-1061EDCE9EA3}"/>
                </a:ext>
              </a:extLst>
            </p:cNvPr>
            <p:cNvGrpSpPr/>
            <p:nvPr/>
          </p:nvGrpSpPr>
          <p:grpSpPr>
            <a:xfrm>
              <a:off x="11660920" y="1306255"/>
              <a:ext cx="416677" cy="416677"/>
              <a:chOff x="11660920" y="1306255"/>
              <a:chExt cx="416677" cy="416677"/>
            </a:xfrm>
            <a:noFill/>
          </p:grpSpPr>
          <p:sp>
            <p:nvSpPr>
              <p:cNvPr id="25" name="Freeform: Shape 24">
                <a:extLst>
                  <a:ext uri="{FF2B5EF4-FFF2-40B4-BE49-F238E27FC236}">
                    <a16:creationId xmlns:a16="http://schemas.microsoft.com/office/drawing/2014/main" id="{F0547A3C-644F-D87E-A20A-6B641A8C95BF}"/>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89570C39-B978-133C-7AC7-B22799CE9B21}"/>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0928F421-7BA3-FEAB-E37C-597231990A08}"/>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8" name="Freeform: Shape 27">
                <a:extLst>
                  <a:ext uri="{FF2B5EF4-FFF2-40B4-BE49-F238E27FC236}">
                    <a16:creationId xmlns:a16="http://schemas.microsoft.com/office/drawing/2014/main" id="{4DCE682E-A511-9868-00D6-FE0FA0C9AE13}"/>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9" name="Freeform: Shape 28">
                <a:extLst>
                  <a:ext uri="{FF2B5EF4-FFF2-40B4-BE49-F238E27FC236}">
                    <a16:creationId xmlns:a16="http://schemas.microsoft.com/office/drawing/2014/main" id="{E7C4D949-FB80-9737-B57C-0CCC6807B012}"/>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FFCFB374-114A-DEE4-3C14-B19C5B25D6AC}"/>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9C82E3B0-58DA-7EF9-6A73-FCC2DA1E0168}"/>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32" name="Freeform: Shape 31">
                <a:extLst>
                  <a:ext uri="{FF2B5EF4-FFF2-40B4-BE49-F238E27FC236}">
                    <a16:creationId xmlns:a16="http://schemas.microsoft.com/office/drawing/2014/main" id="{AA76C01B-5F2D-D3EA-51E4-181598EADAEC}"/>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33" name="Freeform: Shape 32">
                <a:extLst>
                  <a:ext uri="{FF2B5EF4-FFF2-40B4-BE49-F238E27FC236}">
                    <a16:creationId xmlns:a16="http://schemas.microsoft.com/office/drawing/2014/main" id="{FA6AE92E-1F7C-19C4-F88A-FA20E98E1376}"/>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34" name="Freeform: Shape 33">
                <a:extLst>
                  <a:ext uri="{FF2B5EF4-FFF2-40B4-BE49-F238E27FC236}">
                    <a16:creationId xmlns:a16="http://schemas.microsoft.com/office/drawing/2014/main" id="{1CB3381C-AF55-9A19-21E8-F0F0AEB0B8F3}"/>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35" name="Freeform: Shape 34">
                <a:extLst>
                  <a:ext uri="{FF2B5EF4-FFF2-40B4-BE49-F238E27FC236}">
                    <a16:creationId xmlns:a16="http://schemas.microsoft.com/office/drawing/2014/main" id="{762BAEB6-F739-4BE5-FBE3-FDE831028CEC}"/>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2" name="Freeform: Shape 21">
              <a:extLst>
                <a:ext uri="{FF2B5EF4-FFF2-40B4-BE49-F238E27FC236}">
                  <a16:creationId xmlns:a16="http://schemas.microsoft.com/office/drawing/2014/main" id="{E0432BEF-85AA-B7DD-6EA8-4756A298F6B5}"/>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241A092A-AF77-679B-1E63-2B6C4ECC638B}"/>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622407A2-499F-8F04-A9B2-C8D8294EB0F9}"/>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sp>
        <p:nvSpPr>
          <p:cNvPr id="2" name="TextBox 1">
            <a:extLst>
              <a:ext uri="{FF2B5EF4-FFF2-40B4-BE49-F238E27FC236}">
                <a16:creationId xmlns:a16="http://schemas.microsoft.com/office/drawing/2014/main" id="{740BC847-0BDD-474D-EB6B-AA318C794312}"/>
              </a:ext>
            </a:extLst>
          </p:cNvPr>
          <p:cNvSpPr txBox="1"/>
          <p:nvPr/>
        </p:nvSpPr>
        <p:spPr>
          <a:xfrm>
            <a:off x="3396700" y="4266765"/>
            <a:ext cx="8604249" cy="965786"/>
          </a:xfrm>
          <a:prstGeom prst="roundRect">
            <a:avLst/>
          </a:prstGeom>
          <a:solidFill>
            <a:schemeClr val="accent2">
              <a:lumMod val="20000"/>
              <a:lumOff val="80000"/>
            </a:schemeClr>
          </a:solidFill>
          <a:ln>
            <a:noFill/>
          </a:ln>
        </p:spPr>
        <p:txBody>
          <a:bodyPr wrap="square" lIns="828000" tIns="36000" rIns="72000" bIns="3600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500" b="1" i="0" u="none" strike="noStrike" kern="1200" cap="none" spc="0" normalizeH="0" baseline="0" noProof="0">
              <a:ln>
                <a:noFill/>
              </a:ln>
              <a:solidFill>
                <a:prstClr val="black"/>
              </a:solidFill>
              <a:effectLst/>
              <a:highlight>
                <a:srgbClr val="00FF00"/>
              </a:highligh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Moderate CYP3A inducers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may be started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any time after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YEZTUGO is first initiated</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500" b="0" i="0" u="none" strike="noStrike" kern="1200" cap="none" spc="0" normalizeH="0" baseline="0" noProof="0">
              <a:ln>
                <a:noFill/>
              </a:ln>
              <a:solidFill>
                <a:prstClr val="black"/>
              </a:solidFill>
              <a:effectLst/>
              <a:highlight>
                <a:srgbClr val="00FF00"/>
              </a:highlight>
              <a:uLnTx/>
              <a:uFillTx/>
              <a:latin typeface="Arial" panose="020B0604020202020204" pitchFamily="34" charset="0"/>
              <a:ea typeface="Times New Roman" panose="02020603050405020304" pitchFamily="18" charset="0"/>
              <a:cs typeface="+mn-cs"/>
            </a:endParaRPr>
          </a:p>
        </p:txBody>
      </p:sp>
      <p:sp>
        <p:nvSpPr>
          <p:cNvPr id="4" name="Oval 3">
            <a:extLst>
              <a:ext uri="{FF2B5EF4-FFF2-40B4-BE49-F238E27FC236}">
                <a16:creationId xmlns:a16="http://schemas.microsoft.com/office/drawing/2014/main" id="{AB4B762E-0326-BC62-FC11-9EC7C21F554A}"/>
              </a:ext>
            </a:extLst>
          </p:cNvPr>
          <p:cNvSpPr/>
          <p:nvPr/>
        </p:nvSpPr>
        <p:spPr>
          <a:xfrm>
            <a:off x="3506255" y="4369177"/>
            <a:ext cx="694800" cy="694800"/>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5" name="Graphic 4">
            <a:extLst>
              <a:ext uri="{FF2B5EF4-FFF2-40B4-BE49-F238E27FC236}">
                <a16:creationId xmlns:a16="http://schemas.microsoft.com/office/drawing/2014/main" id="{870152F7-A7EC-217A-D72E-C1685085DF5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689033" y="4506207"/>
            <a:ext cx="352501" cy="391276"/>
          </a:xfrm>
          <a:prstGeom prst="rect">
            <a:avLst/>
          </a:prstGeom>
        </p:spPr>
      </p:pic>
    </p:spTree>
    <p:custDataLst>
      <p:tags r:id="rId1"/>
    </p:custDataLst>
    <p:extLst>
      <p:ext uri="{BB962C8B-B14F-4D97-AF65-F5344CB8AC3E}">
        <p14:creationId xmlns:p14="http://schemas.microsoft.com/office/powerpoint/2010/main" val="1027224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0B907-3FF4-3099-2C21-85260FF5EE4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2591551-783A-0DB3-A4EB-2CAE7307E22A}"/>
              </a:ext>
            </a:extLst>
          </p:cNvPr>
          <p:cNvSpPr txBox="1"/>
          <p:nvPr/>
        </p:nvSpPr>
        <p:spPr>
          <a:xfrm>
            <a:off x="2981960" y="1347988"/>
            <a:ext cx="9210040" cy="358354"/>
          </a:xfrm>
          <a:prstGeom prst="rect">
            <a:avLst/>
          </a:prstGeom>
          <a:solidFill>
            <a:srgbClr val="203661"/>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2.6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Preparation and Administration of Subcutaneous Injection </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pic>
        <p:nvPicPr>
          <p:cNvPr id="12" name="Picture Placeholder 11">
            <a:extLst>
              <a:ext uri="{FF2B5EF4-FFF2-40B4-BE49-F238E27FC236}">
                <a16:creationId xmlns:a16="http://schemas.microsoft.com/office/drawing/2014/main" id="{9AB64098-C4ED-344E-C131-98FEAB5B7BB8}"/>
              </a:ext>
            </a:extLst>
          </p:cNvPr>
          <p:cNvPicPr>
            <a:picLocks noGrp="1" noChangeAspect="1"/>
          </p:cNvPicPr>
          <p:nvPr>
            <p:ph type="pic" sz="quarter" idx="11"/>
          </p:nvPr>
        </p:nvPicPr>
        <p:blipFill>
          <a:blip r:embed="rId3"/>
          <a:srcRect l="431" r="431"/>
          <a:stretch/>
        </p:blipFill>
        <p:spPr/>
      </p:pic>
      <p:sp>
        <p:nvSpPr>
          <p:cNvPr id="101" name="!!Highlight">
            <a:extLst>
              <a:ext uri="{FF2B5EF4-FFF2-40B4-BE49-F238E27FC236}">
                <a16:creationId xmlns:a16="http://schemas.microsoft.com/office/drawing/2014/main" id="{C8D07A14-313F-C089-EB06-9E9AE8B3373E}"/>
              </a:ext>
            </a:extLst>
          </p:cNvPr>
          <p:cNvSpPr/>
          <p:nvPr/>
        </p:nvSpPr>
        <p:spPr>
          <a:xfrm rot="21035736">
            <a:off x="734378" y="925481"/>
            <a:ext cx="2582589" cy="2226008"/>
          </a:xfrm>
          <a:custGeom>
            <a:avLst/>
            <a:gdLst>
              <a:gd name="connsiteX0" fmla="*/ 0 w 2471388"/>
              <a:gd name="connsiteY0" fmla="*/ 0 h 1611303"/>
              <a:gd name="connsiteX1" fmla="*/ 2471388 w 2471388"/>
              <a:gd name="connsiteY1" fmla="*/ 0 h 1611303"/>
              <a:gd name="connsiteX2" fmla="*/ 2471388 w 2471388"/>
              <a:gd name="connsiteY2" fmla="*/ 1611303 h 1611303"/>
              <a:gd name="connsiteX3" fmla="*/ 0 w 2471388"/>
              <a:gd name="connsiteY3" fmla="*/ 1611303 h 1611303"/>
              <a:gd name="connsiteX4" fmla="*/ 0 w 2471388"/>
              <a:gd name="connsiteY4" fmla="*/ 0 h 1611303"/>
              <a:gd name="connsiteX0" fmla="*/ 138950 w 2471388"/>
              <a:gd name="connsiteY0" fmla="*/ 311369 h 1611303"/>
              <a:gd name="connsiteX1" fmla="*/ 2471388 w 2471388"/>
              <a:gd name="connsiteY1" fmla="*/ 0 h 1611303"/>
              <a:gd name="connsiteX2" fmla="*/ 2471388 w 2471388"/>
              <a:gd name="connsiteY2" fmla="*/ 1611303 h 1611303"/>
              <a:gd name="connsiteX3" fmla="*/ 0 w 2471388"/>
              <a:gd name="connsiteY3" fmla="*/ 1611303 h 1611303"/>
              <a:gd name="connsiteX4" fmla="*/ 138950 w 2471388"/>
              <a:gd name="connsiteY4" fmla="*/ 311369 h 1611303"/>
              <a:gd name="connsiteX0" fmla="*/ 138950 w 2475984"/>
              <a:gd name="connsiteY0" fmla="*/ 308033 h 1607967"/>
              <a:gd name="connsiteX1" fmla="*/ 2475984 w 2475984"/>
              <a:gd name="connsiteY1" fmla="*/ 0 h 1607967"/>
              <a:gd name="connsiteX2" fmla="*/ 2471388 w 2475984"/>
              <a:gd name="connsiteY2" fmla="*/ 1607967 h 1607967"/>
              <a:gd name="connsiteX3" fmla="*/ 0 w 2475984"/>
              <a:gd name="connsiteY3" fmla="*/ 1607967 h 1607967"/>
              <a:gd name="connsiteX4" fmla="*/ 138950 w 2475984"/>
              <a:gd name="connsiteY4" fmla="*/ 308033 h 1607967"/>
              <a:gd name="connsiteX0" fmla="*/ 138950 w 2475984"/>
              <a:gd name="connsiteY0" fmla="*/ 308033 h 1607967"/>
              <a:gd name="connsiteX1" fmla="*/ 2475984 w 2475984"/>
              <a:gd name="connsiteY1" fmla="*/ 0 h 1607967"/>
              <a:gd name="connsiteX2" fmla="*/ 2312620 w 2475984"/>
              <a:gd name="connsiteY2" fmla="*/ 1105369 h 1607967"/>
              <a:gd name="connsiteX3" fmla="*/ 0 w 2475984"/>
              <a:gd name="connsiteY3" fmla="*/ 1607967 h 1607967"/>
              <a:gd name="connsiteX4" fmla="*/ 138950 w 2475984"/>
              <a:gd name="connsiteY4" fmla="*/ 308033 h 1607967"/>
              <a:gd name="connsiteX0" fmla="*/ 141855 w 2478889"/>
              <a:gd name="connsiteY0" fmla="*/ 308033 h 1625508"/>
              <a:gd name="connsiteX1" fmla="*/ 2478889 w 2478889"/>
              <a:gd name="connsiteY1" fmla="*/ 0 h 1625508"/>
              <a:gd name="connsiteX2" fmla="*/ 2315525 w 2478889"/>
              <a:gd name="connsiteY2" fmla="*/ 1105369 h 1625508"/>
              <a:gd name="connsiteX3" fmla="*/ 0 w 2478889"/>
              <a:gd name="connsiteY3" fmla="*/ 1625508 h 1625508"/>
              <a:gd name="connsiteX4" fmla="*/ 141855 w 2478889"/>
              <a:gd name="connsiteY4" fmla="*/ 308033 h 1625508"/>
              <a:gd name="connsiteX0" fmla="*/ 141855 w 2477644"/>
              <a:gd name="connsiteY0" fmla="*/ 300515 h 1617990"/>
              <a:gd name="connsiteX1" fmla="*/ 2477644 w 2477644"/>
              <a:gd name="connsiteY1" fmla="*/ 0 h 1617990"/>
              <a:gd name="connsiteX2" fmla="*/ 2315525 w 2477644"/>
              <a:gd name="connsiteY2" fmla="*/ 1097851 h 1617990"/>
              <a:gd name="connsiteX3" fmla="*/ 0 w 2477644"/>
              <a:gd name="connsiteY3" fmla="*/ 1617990 h 1617990"/>
              <a:gd name="connsiteX4" fmla="*/ 141855 w 2477644"/>
              <a:gd name="connsiteY4" fmla="*/ 300515 h 1617990"/>
              <a:gd name="connsiteX0" fmla="*/ 141855 w 2475137"/>
              <a:gd name="connsiteY0" fmla="*/ 300930 h 1618405"/>
              <a:gd name="connsiteX1" fmla="*/ 2475137 w 2475137"/>
              <a:gd name="connsiteY1" fmla="*/ 0 h 1618405"/>
              <a:gd name="connsiteX2" fmla="*/ 2315525 w 2475137"/>
              <a:gd name="connsiteY2" fmla="*/ 1098266 h 1618405"/>
              <a:gd name="connsiteX3" fmla="*/ 0 w 2475137"/>
              <a:gd name="connsiteY3" fmla="*/ 1618405 h 1618405"/>
              <a:gd name="connsiteX4" fmla="*/ 141855 w 2475137"/>
              <a:gd name="connsiteY4" fmla="*/ 300930 h 1618405"/>
              <a:gd name="connsiteX0" fmla="*/ 141855 w 2467619"/>
              <a:gd name="connsiteY0" fmla="*/ 302175 h 1619650"/>
              <a:gd name="connsiteX1" fmla="*/ 2467619 w 2467619"/>
              <a:gd name="connsiteY1" fmla="*/ 0 h 1619650"/>
              <a:gd name="connsiteX2" fmla="*/ 2315525 w 2467619"/>
              <a:gd name="connsiteY2" fmla="*/ 1099511 h 1619650"/>
              <a:gd name="connsiteX3" fmla="*/ 0 w 2467619"/>
              <a:gd name="connsiteY3" fmla="*/ 1619650 h 1619650"/>
              <a:gd name="connsiteX4" fmla="*/ 141855 w 2467619"/>
              <a:gd name="connsiteY4" fmla="*/ 302175 h 1619650"/>
              <a:gd name="connsiteX0" fmla="*/ 141855 w 2519683"/>
              <a:gd name="connsiteY0" fmla="*/ 0 h 1317475"/>
              <a:gd name="connsiteX1" fmla="*/ 2519683 w 2519683"/>
              <a:gd name="connsiteY1" fmla="*/ 82984 h 1317475"/>
              <a:gd name="connsiteX2" fmla="*/ 2315525 w 2519683"/>
              <a:gd name="connsiteY2" fmla="*/ 797336 h 1317475"/>
              <a:gd name="connsiteX3" fmla="*/ 0 w 2519683"/>
              <a:gd name="connsiteY3" fmla="*/ 1317475 h 1317475"/>
              <a:gd name="connsiteX4" fmla="*/ 141855 w 2519683"/>
              <a:gd name="connsiteY4" fmla="*/ 0 h 1317475"/>
              <a:gd name="connsiteX0" fmla="*/ 154306 w 2519683"/>
              <a:gd name="connsiteY0" fmla="*/ 0 h 1392651"/>
              <a:gd name="connsiteX1" fmla="*/ 2519683 w 2519683"/>
              <a:gd name="connsiteY1" fmla="*/ 158160 h 1392651"/>
              <a:gd name="connsiteX2" fmla="*/ 2315525 w 2519683"/>
              <a:gd name="connsiteY2" fmla="*/ 872512 h 1392651"/>
              <a:gd name="connsiteX3" fmla="*/ 0 w 2519683"/>
              <a:gd name="connsiteY3" fmla="*/ 1392651 h 1392651"/>
              <a:gd name="connsiteX4" fmla="*/ 154306 w 2519683"/>
              <a:gd name="connsiteY4" fmla="*/ 0 h 1392651"/>
              <a:gd name="connsiteX0" fmla="*/ 154306 w 2519683"/>
              <a:gd name="connsiteY0" fmla="*/ 0 h 1855848"/>
              <a:gd name="connsiteX1" fmla="*/ 2519683 w 2519683"/>
              <a:gd name="connsiteY1" fmla="*/ 158160 h 1855848"/>
              <a:gd name="connsiteX2" fmla="*/ 2365062 w 2519683"/>
              <a:gd name="connsiteY2" fmla="*/ 1855848 h 1855848"/>
              <a:gd name="connsiteX3" fmla="*/ 0 w 2519683"/>
              <a:gd name="connsiteY3" fmla="*/ 1392651 h 1855848"/>
              <a:gd name="connsiteX4" fmla="*/ 154306 w 2519683"/>
              <a:gd name="connsiteY4" fmla="*/ 0 h 1855848"/>
              <a:gd name="connsiteX0" fmla="*/ 225610 w 2590987"/>
              <a:gd name="connsiteY0" fmla="*/ 0 h 2114603"/>
              <a:gd name="connsiteX1" fmla="*/ 2590987 w 2590987"/>
              <a:gd name="connsiteY1" fmla="*/ 158160 h 2114603"/>
              <a:gd name="connsiteX2" fmla="*/ 2436366 w 2590987"/>
              <a:gd name="connsiteY2" fmla="*/ 1855848 h 2114603"/>
              <a:gd name="connsiteX3" fmla="*/ 0 w 2590987"/>
              <a:gd name="connsiteY3" fmla="*/ 2114603 h 2114603"/>
              <a:gd name="connsiteX4" fmla="*/ 225610 w 2590987"/>
              <a:gd name="connsiteY4" fmla="*/ 0 h 2114603"/>
              <a:gd name="connsiteX0" fmla="*/ 225610 w 2590987"/>
              <a:gd name="connsiteY0" fmla="*/ 0 h 2114603"/>
              <a:gd name="connsiteX1" fmla="*/ 2590987 w 2590987"/>
              <a:gd name="connsiteY1" fmla="*/ 158160 h 2114603"/>
              <a:gd name="connsiteX2" fmla="*/ 2356521 w 2590987"/>
              <a:gd name="connsiteY2" fmla="*/ 1871588 h 2114603"/>
              <a:gd name="connsiteX3" fmla="*/ 0 w 2590987"/>
              <a:gd name="connsiteY3" fmla="*/ 2114603 h 2114603"/>
              <a:gd name="connsiteX4" fmla="*/ 225610 w 2590987"/>
              <a:gd name="connsiteY4" fmla="*/ 0 h 2114603"/>
              <a:gd name="connsiteX0" fmla="*/ 225610 w 2583684"/>
              <a:gd name="connsiteY0" fmla="*/ 0 h 2114603"/>
              <a:gd name="connsiteX1" fmla="*/ 2583684 w 2583684"/>
              <a:gd name="connsiteY1" fmla="*/ 163387 h 2114603"/>
              <a:gd name="connsiteX2" fmla="*/ 2356521 w 2583684"/>
              <a:gd name="connsiteY2" fmla="*/ 1871588 h 2114603"/>
              <a:gd name="connsiteX3" fmla="*/ 0 w 2583684"/>
              <a:gd name="connsiteY3" fmla="*/ 2114603 h 2114603"/>
              <a:gd name="connsiteX4" fmla="*/ 225610 w 2583684"/>
              <a:gd name="connsiteY4" fmla="*/ 0 h 2114603"/>
              <a:gd name="connsiteX0" fmla="*/ 225610 w 2578956"/>
              <a:gd name="connsiteY0" fmla="*/ 0 h 2114603"/>
              <a:gd name="connsiteX1" fmla="*/ 2578956 w 2578956"/>
              <a:gd name="connsiteY1" fmla="*/ 133640 h 2114603"/>
              <a:gd name="connsiteX2" fmla="*/ 2356521 w 2578956"/>
              <a:gd name="connsiteY2" fmla="*/ 1871588 h 2114603"/>
              <a:gd name="connsiteX3" fmla="*/ 0 w 2578956"/>
              <a:gd name="connsiteY3" fmla="*/ 2114603 h 2114603"/>
              <a:gd name="connsiteX4" fmla="*/ 225610 w 2578956"/>
              <a:gd name="connsiteY4" fmla="*/ 0 h 2114603"/>
              <a:gd name="connsiteX0" fmla="*/ 225610 w 2579975"/>
              <a:gd name="connsiteY0" fmla="*/ 0 h 2114603"/>
              <a:gd name="connsiteX1" fmla="*/ 2579975 w 2579975"/>
              <a:gd name="connsiteY1" fmla="*/ 108063 h 2114603"/>
              <a:gd name="connsiteX2" fmla="*/ 2356521 w 2579975"/>
              <a:gd name="connsiteY2" fmla="*/ 1871588 h 2114603"/>
              <a:gd name="connsiteX3" fmla="*/ 0 w 2579975"/>
              <a:gd name="connsiteY3" fmla="*/ 2114603 h 2114603"/>
              <a:gd name="connsiteX4" fmla="*/ 225610 w 2579975"/>
              <a:gd name="connsiteY4" fmla="*/ 0 h 2114603"/>
              <a:gd name="connsiteX0" fmla="*/ 225610 w 2596674"/>
              <a:gd name="connsiteY0" fmla="*/ 0 h 2114603"/>
              <a:gd name="connsiteX1" fmla="*/ 2596674 w 2596674"/>
              <a:gd name="connsiteY1" fmla="*/ 104392 h 2114603"/>
              <a:gd name="connsiteX2" fmla="*/ 2356521 w 2596674"/>
              <a:gd name="connsiteY2" fmla="*/ 1871588 h 2114603"/>
              <a:gd name="connsiteX3" fmla="*/ 0 w 2596674"/>
              <a:gd name="connsiteY3" fmla="*/ 2114603 h 2114603"/>
              <a:gd name="connsiteX4" fmla="*/ 225610 w 2596674"/>
              <a:gd name="connsiteY4" fmla="*/ 0 h 2114603"/>
              <a:gd name="connsiteX0" fmla="*/ 201090 w 2572154"/>
              <a:gd name="connsiteY0" fmla="*/ 0 h 2102573"/>
              <a:gd name="connsiteX1" fmla="*/ 2572154 w 2572154"/>
              <a:gd name="connsiteY1" fmla="*/ 104392 h 2102573"/>
              <a:gd name="connsiteX2" fmla="*/ 2332001 w 2572154"/>
              <a:gd name="connsiteY2" fmla="*/ 1871588 h 2102573"/>
              <a:gd name="connsiteX3" fmla="*/ 0 w 2572154"/>
              <a:gd name="connsiteY3" fmla="*/ 2102573 h 2102573"/>
              <a:gd name="connsiteX4" fmla="*/ 201090 w 2572154"/>
              <a:gd name="connsiteY4" fmla="*/ 0 h 2102573"/>
              <a:gd name="connsiteX0" fmla="*/ 211525 w 2582589"/>
              <a:gd name="connsiteY0" fmla="*/ 0 h 2107281"/>
              <a:gd name="connsiteX1" fmla="*/ 2582589 w 2582589"/>
              <a:gd name="connsiteY1" fmla="*/ 104392 h 2107281"/>
              <a:gd name="connsiteX2" fmla="*/ 2342436 w 2582589"/>
              <a:gd name="connsiteY2" fmla="*/ 1871588 h 2107281"/>
              <a:gd name="connsiteX3" fmla="*/ 0 w 2582589"/>
              <a:gd name="connsiteY3" fmla="*/ 2107281 h 2107281"/>
              <a:gd name="connsiteX4" fmla="*/ 211525 w 2582589"/>
              <a:gd name="connsiteY4" fmla="*/ 0 h 2107281"/>
              <a:gd name="connsiteX0" fmla="*/ 292092 w 2582589"/>
              <a:gd name="connsiteY0" fmla="*/ 0 h 2240282"/>
              <a:gd name="connsiteX1" fmla="*/ 2582589 w 2582589"/>
              <a:gd name="connsiteY1" fmla="*/ 237393 h 2240282"/>
              <a:gd name="connsiteX2" fmla="*/ 2342436 w 2582589"/>
              <a:gd name="connsiteY2" fmla="*/ 2004589 h 2240282"/>
              <a:gd name="connsiteX3" fmla="*/ 0 w 2582589"/>
              <a:gd name="connsiteY3" fmla="*/ 2240282 h 2240282"/>
              <a:gd name="connsiteX4" fmla="*/ 292092 w 2582589"/>
              <a:gd name="connsiteY4" fmla="*/ 0 h 2240282"/>
              <a:gd name="connsiteX0" fmla="*/ 260459 w 2582589"/>
              <a:gd name="connsiteY0" fmla="*/ 0 h 2226008"/>
              <a:gd name="connsiteX1" fmla="*/ 2582589 w 2582589"/>
              <a:gd name="connsiteY1" fmla="*/ 223119 h 2226008"/>
              <a:gd name="connsiteX2" fmla="*/ 2342436 w 2582589"/>
              <a:gd name="connsiteY2" fmla="*/ 1990315 h 2226008"/>
              <a:gd name="connsiteX3" fmla="*/ 0 w 2582589"/>
              <a:gd name="connsiteY3" fmla="*/ 2226008 h 2226008"/>
              <a:gd name="connsiteX4" fmla="*/ 260459 w 2582589"/>
              <a:gd name="connsiteY4" fmla="*/ 0 h 2226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2589" h="2226008">
                <a:moveTo>
                  <a:pt x="260459" y="0"/>
                </a:moveTo>
                <a:lnTo>
                  <a:pt x="2582589" y="223119"/>
                </a:lnTo>
                <a:lnTo>
                  <a:pt x="2342436" y="1990315"/>
                </a:lnTo>
                <a:lnTo>
                  <a:pt x="0" y="2226008"/>
                </a:lnTo>
                <a:lnTo>
                  <a:pt x="260459" y="0"/>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0" name="Graphic 9">
            <a:extLst>
              <a:ext uri="{FF2B5EF4-FFF2-40B4-BE49-F238E27FC236}">
                <a16:creationId xmlns:a16="http://schemas.microsoft.com/office/drawing/2014/main" id="{7D45E9F5-D4CA-9B1B-A184-7A19B7C3B3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48836" y="1792011"/>
            <a:ext cx="1665116" cy="1692412"/>
          </a:xfrm>
          <a:prstGeom prst="rect">
            <a:avLst/>
          </a:prstGeom>
        </p:spPr>
      </p:pic>
      <p:sp>
        <p:nvSpPr>
          <p:cNvPr id="248" name="Oval 247">
            <a:extLst>
              <a:ext uri="{FF2B5EF4-FFF2-40B4-BE49-F238E27FC236}">
                <a16:creationId xmlns:a16="http://schemas.microsoft.com/office/drawing/2014/main" id="{A3A10319-FE33-8045-51E8-7A5EA48C32D2}"/>
              </a:ext>
            </a:extLst>
          </p:cNvPr>
          <p:cNvSpPr/>
          <p:nvPr/>
        </p:nvSpPr>
        <p:spPr>
          <a:xfrm>
            <a:off x="10035394" y="1795548"/>
            <a:ext cx="1692000" cy="1692000"/>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Rectangle: Top Corners Rounded 6">
            <a:extLst>
              <a:ext uri="{FF2B5EF4-FFF2-40B4-BE49-F238E27FC236}">
                <a16:creationId xmlns:a16="http://schemas.microsoft.com/office/drawing/2014/main" id="{D2006EA0-62D7-42E5-6BB5-2EFF5A6C3255}"/>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9CE4A755-B8C4-6B2A-0FBC-AD67072F820E}"/>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1" name="Text Placeholder 40">
            <a:extLst>
              <a:ext uri="{FF2B5EF4-FFF2-40B4-BE49-F238E27FC236}">
                <a16:creationId xmlns:a16="http://schemas.microsoft.com/office/drawing/2014/main" id="{C3522E4E-3B9E-AD0D-02B8-A346356012B7}"/>
              </a:ext>
            </a:extLst>
          </p:cNvPr>
          <p:cNvSpPr>
            <a:spLocks noGrp="1"/>
          </p:cNvSpPr>
          <p:nvPr>
            <p:ph type="body" sz="quarter" idx="12"/>
          </p:nvPr>
        </p:nvSpPr>
        <p:spPr>
          <a:xfrm>
            <a:off x="1562100" y="5933183"/>
            <a:ext cx="7562850" cy="576000"/>
          </a:xfrm>
        </p:spPr>
        <p:txBody>
          <a:bodyPr/>
          <a:lstStyle/>
          <a:p>
            <a:r>
              <a:rPr lang="en-US" noProof="0"/>
              <a:t>ISR, injection-site reaction</a:t>
            </a:r>
          </a:p>
        </p:txBody>
      </p:sp>
      <p:sp>
        <p:nvSpPr>
          <p:cNvPr id="6" name="TextBox 14">
            <a:extLst>
              <a:ext uri="{FF2B5EF4-FFF2-40B4-BE49-F238E27FC236}">
                <a16:creationId xmlns:a16="http://schemas.microsoft.com/office/drawing/2014/main" id="{F2253A02-E906-F5D6-D2FC-89978A3CFC2E}"/>
              </a:ext>
            </a:extLst>
          </p:cNvPr>
          <p:cNvSpPr txBox="1">
            <a:spLocks noChangeArrowheads="1"/>
          </p:cNvSpPr>
          <p:nvPr/>
        </p:nvSpPr>
        <p:spPr bwMode="auto">
          <a:xfrm>
            <a:off x="3324225" y="1948974"/>
            <a:ext cx="6363603" cy="139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pPr>
            <a:r>
              <a:rPr lang="en-US" sz="1600" noProof="0">
                <a:effectLst/>
                <a:latin typeface="Arial" panose="020B0604020202020204" pitchFamily="34" charset="0"/>
                <a:ea typeface="Times New Roman" panose="02020603050405020304" pitchFamily="18" charset="0"/>
              </a:rPr>
              <a:t>YEZTUGO injection is only for SC administration into the </a:t>
            </a:r>
            <a:r>
              <a:rPr lang="en-US" sz="1600" b="1" noProof="0">
                <a:effectLst/>
                <a:latin typeface="Arial" panose="020B0604020202020204" pitchFamily="34" charset="0"/>
                <a:ea typeface="Times New Roman" panose="02020603050405020304" pitchFamily="18" charset="0"/>
              </a:rPr>
              <a:t>abdomen</a:t>
            </a:r>
            <a:r>
              <a:rPr lang="en-US" sz="1600" b="1" noProof="0">
                <a:ea typeface="Times New Roman" panose="02020603050405020304" pitchFamily="18" charset="0"/>
              </a:rPr>
              <a:t> </a:t>
            </a:r>
            <a:r>
              <a:rPr lang="en-US" sz="1600" noProof="0">
                <a:effectLst/>
                <a:latin typeface="Arial" panose="020B0604020202020204" pitchFamily="34" charset="0"/>
                <a:ea typeface="Times New Roman" panose="02020603050405020304" pitchFamily="18" charset="0"/>
              </a:rPr>
              <a:t>by a healthcare provider. The thigh can be used as an alternative injection site if preferred. Do NOT administer intradermally due to risk of serious ISRs.</a:t>
            </a:r>
          </a:p>
          <a:p>
            <a:pPr>
              <a:spcAft>
                <a:spcPts val="600"/>
              </a:spcAft>
            </a:pPr>
            <a:r>
              <a:rPr lang="en-US" sz="1400" noProof="0">
                <a:effectLst/>
                <a:latin typeface="Arial" panose="020B0604020202020204" pitchFamily="34" charset="0"/>
                <a:ea typeface="Times New Roman" panose="02020603050405020304" pitchFamily="18" charset="0"/>
              </a:rPr>
              <a:t>[see </a:t>
            </a:r>
            <a:r>
              <a:rPr lang="en-US" sz="1400" noProof="0">
                <a:solidFill>
                  <a:schemeClr val="tx2"/>
                </a:solidFill>
                <a:effectLst/>
                <a:latin typeface="Arial" panose="020B0604020202020204" pitchFamily="34" charset="0"/>
                <a:ea typeface="Times New Roman" panose="02020603050405020304" pitchFamily="18" charset="0"/>
              </a:rPr>
              <a:t>Warnings and Precautions (5.4)</a:t>
            </a:r>
            <a:r>
              <a:rPr lang="en-US" sz="1400" noProof="0">
                <a:effectLst/>
                <a:latin typeface="Arial" panose="020B0604020202020204" pitchFamily="34" charset="0"/>
                <a:ea typeface="Times New Roman" panose="02020603050405020304" pitchFamily="18" charset="0"/>
              </a:rPr>
              <a:t>]</a:t>
            </a:r>
            <a:endParaRPr lang="en-US" sz="1600" noProof="0">
              <a:effectLst/>
              <a:latin typeface="Arial" panose="020B0604020202020204" pitchFamily="34" charset="0"/>
              <a:ea typeface="Times New Roman" panose="02020603050405020304" pitchFamily="18" charset="0"/>
            </a:endParaRPr>
          </a:p>
        </p:txBody>
      </p:sp>
      <p:sp>
        <p:nvSpPr>
          <p:cNvPr id="8" name="TextBox 14">
            <a:extLst>
              <a:ext uri="{FF2B5EF4-FFF2-40B4-BE49-F238E27FC236}">
                <a16:creationId xmlns:a16="http://schemas.microsoft.com/office/drawing/2014/main" id="{5DE995C6-9009-098D-A5DA-514939D4DB5B}"/>
              </a:ext>
            </a:extLst>
          </p:cNvPr>
          <p:cNvSpPr txBox="1">
            <a:spLocks noChangeArrowheads="1"/>
          </p:cNvSpPr>
          <p:nvPr/>
        </p:nvSpPr>
        <p:spPr bwMode="auto">
          <a:xfrm>
            <a:off x="3352097" y="3772440"/>
            <a:ext cx="6334079" cy="1888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pPr>
            <a:r>
              <a:rPr lang="en-US" sz="1600" noProof="0">
                <a:effectLst/>
                <a:latin typeface="Arial" panose="020B0604020202020204" pitchFamily="34" charset="0"/>
                <a:ea typeface="Times New Roman" panose="02020603050405020304" pitchFamily="18" charset="0"/>
              </a:rPr>
              <a:t>Use aseptic technique. Visually inspect the solution in the vials and prepared syringe for particulate matter and discoloration prior to administration. YEZTUGO injection is a yellow solution. Do not use YEZTUGO injection if the solution is discolored or if it contains particulate matter. Once the solution is withdrawn from the vials, the SC injections should be administered as soon as possible. </a:t>
            </a:r>
          </a:p>
          <a:p>
            <a:pPr>
              <a:spcAft>
                <a:spcPts val="600"/>
              </a:spcAft>
            </a:pPr>
            <a:r>
              <a:rPr lang="en-US" sz="1400" noProof="0">
                <a:effectLst/>
                <a:latin typeface="Arial" panose="020B0604020202020204" pitchFamily="34" charset="0"/>
                <a:ea typeface="Times New Roman" panose="02020603050405020304" pitchFamily="18" charset="0"/>
              </a:rPr>
              <a:t>[see </a:t>
            </a:r>
            <a:r>
              <a:rPr lang="en-US" sz="1400" noProof="0">
                <a:solidFill>
                  <a:schemeClr val="tx2"/>
                </a:solidFill>
                <a:effectLst/>
                <a:latin typeface="Arial" panose="020B0604020202020204" pitchFamily="34" charset="0"/>
                <a:ea typeface="Times New Roman" panose="02020603050405020304" pitchFamily="18" charset="0"/>
              </a:rPr>
              <a:t>How Supplied/Storage and Handling (16)</a:t>
            </a:r>
            <a:r>
              <a:rPr lang="en-US" sz="1400" noProof="0">
                <a:effectLst/>
                <a:latin typeface="Arial" panose="020B0604020202020204" pitchFamily="34" charset="0"/>
                <a:ea typeface="Times New Roman" panose="02020603050405020304" pitchFamily="18" charset="0"/>
              </a:rPr>
              <a:t>]</a:t>
            </a:r>
            <a:endParaRPr lang="en-US" sz="1600" noProof="0">
              <a:effectLst/>
              <a:latin typeface="Arial" panose="020B0604020202020204" pitchFamily="34" charset="0"/>
              <a:ea typeface="Times New Roman" panose="02020603050405020304" pitchFamily="18" charset="0"/>
            </a:endParaRPr>
          </a:p>
        </p:txBody>
      </p:sp>
      <p:grpSp>
        <p:nvGrpSpPr>
          <p:cNvPr id="19" name="Group 18">
            <a:extLst>
              <a:ext uri="{FF2B5EF4-FFF2-40B4-BE49-F238E27FC236}">
                <a16:creationId xmlns:a16="http://schemas.microsoft.com/office/drawing/2014/main" id="{912C0D48-F47D-B46C-B77F-1DEFDA77ABA0}"/>
              </a:ext>
            </a:extLst>
          </p:cNvPr>
          <p:cNvGrpSpPr/>
          <p:nvPr/>
        </p:nvGrpSpPr>
        <p:grpSpPr>
          <a:xfrm>
            <a:off x="11660920" y="1296095"/>
            <a:ext cx="416677" cy="416678"/>
            <a:chOff x="11660920" y="1306255"/>
            <a:chExt cx="416677" cy="416678"/>
          </a:xfrm>
        </p:grpSpPr>
        <p:grpSp>
          <p:nvGrpSpPr>
            <p:cNvPr id="20" name="Graphic 11">
              <a:extLst>
                <a:ext uri="{FF2B5EF4-FFF2-40B4-BE49-F238E27FC236}">
                  <a16:creationId xmlns:a16="http://schemas.microsoft.com/office/drawing/2014/main" id="{4961E932-48D6-3237-B72B-F4B51E3B2500}"/>
                </a:ext>
              </a:extLst>
            </p:cNvPr>
            <p:cNvGrpSpPr/>
            <p:nvPr/>
          </p:nvGrpSpPr>
          <p:grpSpPr>
            <a:xfrm>
              <a:off x="11660920" y="1306255"/>
              <a:ext cx="416677" cy="416677"/>
              <a:chOff x="11660920" y="1306255"/>
              <a:chExt cx="416677" cy="416677"/>
            </a:xfrm>
            <a:noFill/>
          </p:grpSpPr>
          <p:sp>
            <p:nvSpPr>
              <p:cNvPr id="24" name="Freeform: Shape 23">
                <a:extLst>
                  <a:ext uri="{FF2B5EF4-FFF2-40B4-BE49-F238E27FC236}">
                    <a16:creationId xmlns:a16="http://schemas.microsoft.com/office/drawing/2014/main" id="{8FC294E8-CA67-F777-802D-2B796873A1EB}"/>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44008873-7EDA-D975-6EA1-C90128039011}"/>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EF7AA882-4323-5457-BFC8-9A69D7016D1B}"/>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C03C6A83-C6C9-761B-A2B8-88D947F8EDDC}"/>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8" name="Freeform: Shape 27">
                <a:extLst>
                  <a:ext uri="{FF2B5EF4-FFF2-40B4-BE49-F238E27FC236}">
                    <a16:creationId xmlns:a16="http://schemas.microsoft.com/office/drawing/2014/main" id="{A81D1E1A-D391-6CD8-9CE2-7D5BF2C52100}"/>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9" name="Freeform: Shape 28">
                <a:extLst>
                  <a:ext uri="{FF2B5EF4-FFF2-40B4-BE49-F238E27FC236}">
                    <a16:creationId xmlns:a16="http://schemas.microsoft.com/office/drawing/2014/main" id="{84BBC3EE-D9F1-D6DE-169A-7F6FC85E365E}"/>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607A9AB4-78A4-ABC4-5E7C-30E1CB300EF5}"/>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06B28CF2-C46E-6536-52E3-6318D8E42326}"/>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32" name="Freeform: Shape 31">
                <a:extLst>
                  <a:ext uri="{FF2B5EF4-FFF2-40B4-BE49-F238E27FC236}">
                    <a16:creationId xmlns:a16="http://schemas.microsoft.com/office/drawing/2014/main" id="{7FBE93A6-8A72-714B-D7C1-8D3054528776}"/>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33" name="Freeform: Shape 32">
                <a:extLst>
                  <a:ext uri="{FF2B5EF4-FFF2-40B4-BE49-F238E27FC236}">
                    <a16:creationId xmlns:a16="http://schemas.microsoft.com/office/drawing/2014/main" id="{C7E9931D-53E5-B093-1291-131565896337}"/>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34" name="Freeform: Shape 33">
                <a:extLst>
                  <a:ext uri="{FF2B5EF4-FFF2-40B4-BE49-F238E27FC236}">
                    <a16:creationId xmlns:a16="http://schemas.microsoft.com/office/drawing/2014/main" id="{FDBF8199-64B6-7A68-BB0D-A216144F4B4F}"/>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1" name="Freeform: Shape 20">
              <a:extLst>
                <a:ext uri="{FF2B5EF4-FFF2-40B4-BE49-F238E27FC236}">
                  <a16:creationId xmlns:a16="http://schemas.microsoft.com/office/drawing/2014/main" id="{C41A539E-1D9D-6B7C-FA08-5EF2F70C81E5}"/>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E82B4360-4931-4EB5-E1E3-0AB86BB04EBE}"/>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A99869B0-CE56-001C-6203-7E13D19C2A07}"/>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57" name="Highlight Guides [HIDE]" hidden="1">
            <a:extLst>
              <a:ext uri="{FF2B5EF4-FFF2-40B4-BE49-F238E27FC236}">
                <a16:creationId xmlns:a16="http://schemas.microsoft.com/office/drawing/2014/main" id="{35439386-6690-333E-D15D-1CDBD4C59E76}"/>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58" name="Highlight BG">
              <a:extLst>
                <a:ext uri="{FF2B5EF4-FFF2-40B4-BE49-F238E27FC236}">
                  <a16:creationId xmlns:a16="http://schemas.microsoft.com/office/drawing/2014/main" id="{382FC43B-D19D-2EA1-EC84-1EC3CD82886C}"/>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59" name="Straight Connector 58">
              <a:extLst>
                <a:ext uri="{FF2B5EF4-FFF2-40B4-BE49-F238E27FC236}">
                  <a16:creationId xmlns:a16="http://schemas.microsoft.com/office/drawing/2014/main" id="{C87275B7-1C70-7A9C-7E39-0150C63CCCE4}"/>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A0B3C82A-4A42-D916-70CF-44B7324C03F9}"/>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92781126-436E-DE12-3328-987FA0DCF66E}"/>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6EF7F8DB-097C-7C13-1D32-66340C9BE7F7}"/>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FF4DAB5-2580-22DE-EC7F-934FB8C00B83}"/>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9BF6EFC2-94D9-ACFD-41B8-5AC133CDBF52}"/>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99D2FE95-3D11-8482-D169-F1CC88F21344}"/>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7EFC7572-7496-C589-E004-BEE04B31480C}"/>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852480F-3B63-32A6-E62D-8A5ED7574C38}"/>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73A80ECE-EFB1-A5AE-4463-19845141835E}"/>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F9C25DA4-CE48-AB8B-1031-C4512DC6260D}"/>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81836AD2-EE54-66ED-D982-FFD51A9BBCFC}"/>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975B71AC-9BA8-01E4-B67C-0592A6976274}"/>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4C483AA5-9DDB-3DD0-8757-597DC7941289}"/>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2A0A53AD-2217-97F4-FDF6-E8512849D85F}"/>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9156307B-9D2F-4859-4EB6-AA40EAA0C4CC}"/>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767DF468-E646-8385-99EB-EFEDD88A2D94}"/>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4C16080F-F00A-DC67-70D4-19E998F58977}"/>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82224FBA-533B-F1BA-3FB5-5A88D33A0720}"/>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6886FC90-91A0-659C-365D-E02351655EF2}"/>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4F2D5B41-9350-A175-42B9-B0C3C2E771B3}"/>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24E99423-0402-A05E-7ECA-9F644B25BD00}"/>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3FF7C0D6-C7DA-537B-D917-D6FA271B9ADF}"/>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4D2C2196-AC12-E3ED-EB80-E4C11B91159E}"/>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1918154D-ACF5-D449-1E1F-B891E9FF2EBE}"/>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3C498812-C8D4-CB55-63F4-FD5C12AEDE9E}"/>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E8267CDD-D0B9-6375-BCD0-38AA17CFE64D}"/>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A93FC08A-C22C-6594-27C7-6C473291D649}"/>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15DF1AA9-188E-0DD4-1315-E7F36DABB84D}"/>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37EA1F57-6E54-A912-9D96-B6DC70548E23}"/>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C9E43BA8-0995-D2CD-885A-1557C6D72A87}"/>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C2CD341E-88EB-B23A-C2DD-8FD626952464}"/>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46DAA140-7EAD-FEE1-4131-5476F8A6B08D}"/>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0525B134-AA73-39F2-7DA2-914D46C910D6}"/>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7CE08F6E-7434-F192-7952-08BAB3D58199}"/>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CB72BCF0-EB5E-7E19-2E6B-236A2D155223}"/>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C432129F-A050-13ED-5675-61EDC8E00848}"/>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BC8F2CC5-A4DB-122C-F462-A7CE8B070C4E}"/>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BE8410FD-FE37-837B-1E80-843E5153A0A2}"/>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089F70FC-6B41-233D-2B54-165CD1F7FECE}"/>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grpSp>
        <p:nvGrpSpPr>
          <p:cNvPr id="37" name="Group 36">
            <a:extLst>
              <a:ext uri="{FF2B5EF4-FFF2-40B4-BE49-F238E27FC236}">
                <a16:creationId xmlns:a16="http://schemas.microsoft.com/office/drawing/2014/main" id="{D3F0CE41-1118-511B-C5CC-930843B9FB9F}"/>
              </a:ext>
            </a:extLst>
          </p:cNvPr>
          <p:cNvGrpSpPr/>
          <p:nvPr/>
        </p:nvGrpSpPr>
        <p:grpSpPr>
          <a:xfrm>
            <a:off x="10028189" y="3870730"/>
            <a:ext cx="1692000" cy="1691999"/>
            <a:chOff x="9873673" y="3667871"/>
            <a:chExt cx="1842141" cy="1842141"/>
          </a:xfrm>
        </p:grpSpPr>
        <p:grpSp>
          <p:nvGrpSpPr>
            <p:cNvPr id="35" name="Group 34">
              <a:extLst>
                <a:ext uri="{FF2B5EF4-FFF2-40B4-BE49-F238E27FC236}">
                  <a16:creationId xmlns:a16="http://schemas.microsoft.com/office/drawing/2014/main" id="{A90394CD-D4CE-1765-2EC6-875E41953D44}"/>
                </a:ext>
              </a:extLst>
            </p:cNvPr>
            <p:cNvGrpSpPr/>
            <p:nvPr/>
          </p:nvGrpSpPr>
          <p:grpSpPr>
            <a:xfrm>
              <a:off x="10291629" y="3946943"/>
              <a:ext cx="870318" cy="1480617"/>
              <a:chOff x="10291617" y="3759421"/>
              <a:chExt cx="1123193" cy="1910821"/>
            </a:xfrm>
          </p:grpSpPr>
          <p:pic>
            <p:nvPicPr>
              <p:cNvPr id="9" name="Graphic 8">
                <a:extLst>
                  <a:ext uri="{FF2B5EF4-FFF2-40B4-BE49-F238E27FC236}">
                    <a16:creationId xmlns:a16="http://schemas.microsoft.com/office/drawing/2014/main" id="{8B8EAE0D-0E3D-075E-A173-3E28FC74AF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91617" y="3906246"/>
                <a:ext cx="451862" cy="1008000"/>
              </a:xfrm>
              <a:prstGeom prst="rect">
                <a:avLst/>
              </a:prstGeom>
            </p:spPr>
          </p:pic>
          <p:pic>
            <p:nvPicPr>
              <p:cNvPr id="11" name="Graphic 10">
                <a:extLst>
                  <a:ext uri="{FF2B5EF4-FFF2-40B4-BE49-F238E27FC236}">
                    <a16:creationId xmlns:a16="http://schemas.microsoft.com/office/drawing/2014/main" id="{2C362C55-0854-B504-A4A8-1BA121F7A4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7061477">
                <a:off x="10248464" y="4503897"/>
                <a:ext cx="1910821" cy="421870"/>
              </a:xfrm>
              <a:prstGeom prst="rect">
                <a:avLst/>
              </a:prstGeom>
            </p:spPr>
          </p:pic>
        </p:grpSp>
        <p:sp>
          <p:nvSpPr>
            <p:cNvPr id="36" name="Oval 35">
              <a:extLst>
                <a:ext uri="{FF2B5EF4-FFF2-40B4-BE49-F238E27FC236}">
                  <a16:creationId xmlns:a16="http://schemas.microsoft.com/office/drawing/2014/main" id="{E18F5EC9-C4CA-CEF1-A9B3-0A0F4F673EBE}"/>
                </a:ext>
              </a:extLst>
            </p:cNvPr>
            <p:cNvSpPr/>
            <p:nvPr/>
          </p:nvSpPr>
          <p:spPr>
            <a:xfrm>
              <a:off x="9873673" y="3667871"/>
              <a:ext cx="1842141" cy="1842141"/>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2309891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87BB1-B6FF-926F-951A-6A927A5889D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67460DF-B7F0-DEB5-AA7A-D510A9BEC580}"/>
              </a:ext>
            </a:extLst>
          </p:cNvPr>
          <p:cNvSpPr txBox="1"/>
          <p:nvPr/>
        </p:nvSpPr>
        <p:spPr>
          <a:xfrm>
            <a:off x="2981960" y="1238400"/>
            <a:ext cx="9210040" cy="579953"/>
          </a:xfrm>
          <a:prstGeom prst="rect">
            <a:avLst/>
          </a:prstGeom>
          <a:solidFill>
            <a:srgbClr val="203661"/>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7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Figure 1 </a:t>
            </a:r>
            <a:r>
              <a:rPr kumimoji="0" lang="en-US" sz="1700" b="1" i="0" u="none" strike="noStrike" kern="1200" cap="none" spc="0" normalizeH="0" baseline="0" noProof="0" dirty="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7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YEZTUGO Withdrawal Needle Injection Kit Components </a:t>
            </a:r>
            <a:br>
              <a:rPr kumimoji="0" lang="en-US" sz="17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br>
            <a:r>
              <a:rPr kumimoji="0" lang="en-US" sz="17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	   (withdrawal needle without safety shield)</a:t>
            </a:r>
          </a:p>
        </p:txBody>
      </p:sp>
      <p:pic>
        <p:nvPicPr>
          <p:cNvPr id="10" name="Picture Placeholder 9">
            <a:extLst>
              <a:ext uri="{FF2B5EF4-FFF2-40B4-BE49-F238E27FC236}">
                <a16:creationId xmlns:a16="http://schemas.microsoft.com/office/drawing/2014/main" id="{9FDDCB93-05A0-D44C-492E-485205650525}"/>
              </a:ext>
            </a:extLst>
          </p:cNvPr>
          <p:cNvPicPr>
            <a:picLocks noGrp="1" noChangeAspect="1"/>
          </p:cNvPicPr>
          <p:nvPr>
            <p:ph type="pic" sz="quarter" idx="11"/>
          </p:nvPr>
        </p:nvPicPr>
        <p:blipFill>
          <a:blip r:embed="rId3"/>
          <a:srcRect l="322" r="322"/>
          <a:stretch/>
        </p:blipFill>
        <p:spPr>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
        <p:nvSpPr>
          <p:cNvPr id="7" name="Rectangle: Top Corners Rounded 6">
            <a:extLst>
              <a:ext uri="{FF2B5EF4-FFF2-40B4-BE49-F238E27FC236}">
                <a16:creationId xmlns:a16="http://schemas.microsoft.com/office/drawing/2014/main" id="{DCD65CE5-DACF-55B5-CCBE-6C9F01DEACFA}"/>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D40B2563-721D-2465-0D3F-C6E941504A7E}"/>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1" name="Text Placeholder 40">
            <a:extLst>
              <a:ext uri="{FF2B5EF4-FFF2-40B4-BE49-F238E27FC236}">
                <a16:creationId xmlns:a16="http://schemas.microsoft.com/office/drawing/2014/main" id="{AC3241BA-6F96-158C-A9D4-2D5DA2EA5811}"/>
              </a:ext>
            </a:extLst>
          </p:cNvPr>
          <p:cNvSpPr>
            <a:spLocks noGrp="1"/>
          </p:cNvSpPr>
          <p:nvPr>
            <p:ph type="body" sz="quarter" idx="12"/>
          </p:nvPr>
        </p:nvSpPr>
        <p:spPr>
          <a:xfrm>
            <a:off x="1562100" y="5933183"/>
            <a:ext cx="7562850" cy="576000"/>
          </a:xfrm>
        </p:spPr>
        <p:txBody>
          <a:bodyPr/>
          <a:lstStyle/>
          <a:p>
            <a:r>
              <a:rPr lang="en-US" noProof="0" dirty="0"/>
              <a:t>G, gauge</a:t>
            </a:r>
          </a:p>
        </p:txBody>
      </p:sp>
      <p:sp>
        <p:nvSpPr>
          <p:cNvPr id="6" name="TextBox 14">
            <a:extLst>
              <a:ext uri="{FF2B5EF4-FFF2-40B4-BE49-F238E27FC236}">
                <a16:creationId xmlns:a16="http://schemas.microsoft.com/office/drawing/2014/main" id="{CF2B0841-C02F-09AC-9F1F-96FD3ED7110E}"/>
              </a:ext>
            </a:extLst>
          </p:cNvPr>
          <p:cNvSpPr txBox="1">
            <a:spLocks noChangeArrowheads="1"/>
          </p:cNvSpPr>
          <p:nvPr/>
        </p:nvSpPr>
        <p:spPr bwMode="auto">
          <a:xfrm>
            <a:off x="3324225" y="1944121"/>
            <a:ext cx="8675688" cy="110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pPr>
            <a:r>
              <a:rPr lang="en-US" sz="1600" b="1" noProof="0" dirty="0">
                <a:effectLst/>
                <a:latin typeface="Arial" panose="020B0604020202020204" pitchFamily="34" charset="0"/>
                <a:ea typeface="Times New Roman" panose="02020603050405020304" pitchFamily="18" charset="0"/>
              </a:rPr>
              <a:t>Figure 1</a:t>
            </a:r>
            <a:r>
              <a:rPr lang="en-US" sz="1600" noProof="0" dirty="0">
                <a:effectLst/>
                <a:latin typeface="Arial" panose="020B0604020202020204" pitchFamily="34" charset="0"/>
                <a:ea typeface="Times New Roman" panose="02020603050405020304" pitchFamily="18" charset="0"/>
              </a:rPr>
              <a:t> identifies the components for use in the administration steps for the Withdrawal Needle Injection Kit (withdrawal needle supplied </a:t>
            </a:r>
            <a:r>
              <a:rPr lang="en-US" sz="1600" b="1" noProof="0" dirty="0">
                <a:effectLst/>
                <a:latin typeface="Arial" panose="020B0604020202020204" pitchFamily="34" charset="0"/>
                <a:ea typeface="Times New Roman" panose="02020603050405020304" pitchFamily="18" charset="0"/>
              </a:rPr>
              <a:t>without </a:t>
            </a:r>
            <a:r>
              <a:rPr lang="en-US" sz="1600" noProof="0" dirty="0">
                <a:effectLst/>
                <a:latin typeface="Arial" panose="020B0604020202020204" pitchFamily="34" charset="0"/>
                <a:ea typeface="Times New Roman" panose="02020603050405020304" pitchFamily="18" charset="0"/>
              </a:rPr>
              <a:t>a safety shield), and the administration steps are provided in </a:t>
            </a:r>
            <a:r>
              <a:rPr lang="en-US" sz="1600" b="1" noProof="0" dirty="0">
                <a:effectLst/>
                <a:latin typeface="Arial" panose="020B0604020202020204" pitchFamily="34" charset="0"/>
                <a:ea typeface="Times New Roman" panose="02020603050405020304" pitchFamily="18" charset="0"/>
              </a:rPr>
              <a:t>Figure 2 </a:t>
            </a:r>
            <a:r>
              <a:rPr lang="en-US" sz="1600" noProof="0" dirty="0">
                <a:effectLst/>
                <a:latin typeface="Arial" panose="020B0604020202020204" pitchFamily="34" charset="0"/>
                <a:ea typeface="Times New Roman" panose="02020603050405020304" pitchFamily="18" charset="0"/>
              </a:rPr>
              <a:t>(next slide). The 18G needle is for withdrawal only in this kit. Two 1.5 mL injections are required for a complete dose.</a:t>
            </a:r>
          </a:p>
        </p:txBody>
      </p:sp>
      <p:grpSp>
        <p:nvGrpSpPr>
          <p:cNvPr id="8" name="Group 7">
            <a:extLst>
              <a:ext uri="{FF2B5EF4-FFF2-40B4-BE49-F238E27FC236}">
                <a16:creationId xmlns:a16="http://schemas.microsoft.com/office/drawing/2014/main" id="{FF3A4C87-0FD9-82E8-8152-1964F69DB6D0}"/>
              </a:ext>
            </a:extLst>
          </p:cNvPr>
          <p:cNvGrpSpPr/>
          <p:nvPr/>
        </p:nvGrpSpPr>
        <p:grpSpPr>
          <a:xfrm>
            <a:off x="11660920" y="1296095"/>
            <a:ext cx="416677" cy="416678"/>
            <a:chOff x="11660920" y="1306255"/>
            <a:chExt cx="416677" cy="416678"/>
          </a:xfrm>
        </p:grpSpPr>
        <p:grpSp>
          <p:nvGrpSpPr>
            <p:cNvPr id="9" name="Graphic 11">
              <a:extLst>
                <a:ext uri="{FF2B5EF4-FFF2-40B4-BE49-F238E27FC236}">
                  <a16:creationId xmlns:a16="http://schemas.microsoft.com/office/drawing/2014/main" id="{6C8476BF-FC6F-9B76-9BA9-2FCD57D37440}"/>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C454DE11-C22A-EE7A-F033-2167357F2265}"/>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6A7321DD-2B58-52B0-CCBA-CF9009F84B3F}"/>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7B96F2C6-09C7-DFD6-F917-9BA7CD5E2D16}"/>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668B28C0-0B87-FF7D-341B-BE2D97A9F9D7}"/>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46AA131D-2864-E4A8-ACD4-B6D6C42F46C7}"/>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B20F0171-CAF9-995C-50C0-404A43FB3526}"/>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1DCC4C5F-5B83-78D5-97DF-6868FFEEFFDF}"/>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D72126F8-E03C-413B-C737-9795E191AD9C}"/>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F121DD40-188D-617D-562B-2F3FACD02886}"/>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980DB22D-32E2-9257-3D83-048A06FD6EBE}"/>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63D47C72-8D3B-927F-5352-88BAC89327BA}"/>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14" name="Freeform: Shape 13">
              <a:extLst>
                <a:ext uri="{FF2B5EF4-FFF2-40B4-BE49-F238E27FC236}">
                  <a16:creationId xmlns:a16="http://schemas.microsoft.com/office/drawing/2014/main" id="{477DDE7F-3650-CA54-8A65-77F7C3DD9B92}"/>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15" name="Freeform: Shape 14">
              <a:extLst>
                <a:ext uri="{FF2B5EF4-FFF2-40B4-BE49-F238E27FC236}">
                  <a16:creationId xmlns:a16="http://schemas.microsoft.com/office/drawing/2014/main" id="{E9191BC0-135F-063D-77F4-43EBCAC0FC8C}"/>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16" name="Freeform: Shape 15">
              <a:extLst>
                <a:ext uri="{FF2B5EF4-FFF2-40B4-BE49-F238E27FC236}">
                  <a16:creationId xmlns:a16="http://schemas.microsoft.com/office/drawing/2014/main" id="{FE96A679-94A6-5496-13BA-BD54326F7038}"/>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sp>
        <p:nvSpPr>
          <p:cNvPr id="93" name="TextBox 92">
            <a:extLst>
              <a:ext uri="{FF2B5EF4-FFF2-40B4-BE49-F238E27FC236}">
                <a16:creationId xmlns:a16="http://schemas.microsoft.com/office/drawing/2014/main" id="{38B85633-C625-E17B-BDDD-4EE464AC3836}"/>
              </a:ext>
            </a:extLst>
          </p:cNvPr>
          <p:cNvSpPr txBox="1"/>
          <p:nvPr/>
        </p:nvSpPr>
        <p:spPr>
          <a:xfrm>
            <a:off x="5287900" y="5578104"/>
            <a:ext cx="3107768" cy="276999"/>
          </a:xfrm>
          <a:prstGeom prst="rect">
            <a:avLst/>
          </a:prstGeom>
          <a:noFill/>
        </p:spPr>
        <p:txBody>
          <a:bodyPr wrap="square">
            <a:spAutoFit/>
          </a:bodyPr>
          <a:lstStyle/>
          <a:p>
            <a:pPr algn="ctr"/>
            <a:r>
              <a:rPr lang="en-US" sz="1200" b="1" noProof="0" dirty="0">
                <a:effectLst/>
                <a:latin typeface="Arial" panose="020B0604020202020204" pitchFamily="34" charset="0"/>
                <a:ea typeface="Times New Roman" panose="02020603050405020304" pitchFamily="18" charset="0"/>
              </a:rPr>
              <a:t>NOTE: </a:t>
            </a:r>
            <a:r>
              <a:rPr lang="en-US" sz="1200" noProof="0" dirty="0">
                <a:effectLst/>
                <a:latin typeface="Arial" panose="020B0604020202020204" pitchFamily="34" charset="0"/>
                <a:ea typeface="Times New Roman" panose="02020603050405020304" pitchFamily="18" charset="0"/>
              </a:rPr>
              <a:t>All components are for </a:t>
            </a:r>
            <a:r>
              <a:rPr lang="en-US" sz="1200" noProof="0" dirty="0">
                <a:latin typeface="Arial" panose="020B0604020202020204" pitchFamily="34" charset="0"/>
                <a:ea typeface="Times New Roman" panose="02020603050405020304" pitchFamily="18" charset="0"/>
              </a:rPr>
              <a:t>single use.</a:t>
            </a:r>
            <a:endParaRPr lang="en-US" sz="1200" noProof="0" dirty="0"/>
          </a:p>
        </p:txBody>
      </p:sp>
      <p:grpSp>
        <p:nvGrpSpPr>
          <p:cNvPr id="3" name="Group 2">
            <a:extLst>
              <a:ext uri="{FF2B5EF4-FFF2-40B4-BE49-F238E27FC236}">
                <a16:creationId xmlns:a16="http://schemas.microsoft.com/office/drawing/2014/main" id="{1DA44D2E-8F07-00C7-6F73-F602B3043342}"/>
              </a:ext>
            </a:extLst>
          </p:cNvPr>
          <p:cNvGrpSpPr/>
          <p:nvPr/>
        </p:nvGrpSpPr>
        <p:grpSpPr>
          <a:xfrm>
            <a:off x="3605256" y="3682719"/>
            <a:ext cx="6473057" cy="1906935"/>
            <a:chOff x="3949600" y="3248850"/>
            <a:chExt cx="7581819" cy="2233572"/>
          </a:xfrm>
        </p:grpSpPr>
        <p:pic>
          <p:nvPicPr>
            <p:cNvPr id="85" name="Graphic 84">
              <a:extLst>
                <a:ext uri="{FF2B5EF4-FFF2-40B4-BE49-F238E27FC236}">
                  <a16:creationId xmlns:a16="http://schemas.microsoft.com/office/drawing/2014/main" id="{9DDC7B4A-4D44-D223-95C2-DC6767E3A16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49330" y="3248850"/>
              <a:ext cx="451862" cy="1008000"/>
            </a:xfrm>
            <a:prstGeom prst="rect">
              <a:avLst/>
            </a:prstGeom>
          </p:spPr>
        </p:pic>
        <p:pic>
          <p:nvPicPr>
            <p:cNvPr id="87" name="Graphic 86">
              <a:extLst>
                <a:ext uri="{FF2B5EF4-FFF2-40B4-BE49-F238E27FC236}">
                  <a16:creationId xmlns:a16="http://schemas.microsoft.com/office/drawing/2014/main" id="{E298797A-2E77-009A-B645-4220538544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97174" y="3472710"/>
              <a:ext cx="2537743" cy="560281"/>
            </a:xfrm>
            <a:prstGeom prst="rect">
              <a:avLst/>
            </a:prstGeom>
          </p:spPr>
        </p:pic>
        <p:pic>
          <p:nvPicPr>
            <p:cNvPr id="89" name="Graphic 88">
              <a:extLst>
                <a:ext uri="{FF2B5EF4-FFF2-40B4-BE49-F238E27FC236}">
                  <a16:creationId xmlns:a16="http://schemas.microsoft.com/office/drawing/2014/main" id="{C2AA6EE2-9A1E-ADC7-E6BF-FC8082130B5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49600" y="4425428"/>
              <a:ext cx="118589" cy="1008000"/>
            </a:xfrm>
            <a:prstGeom prst="rect">
              <a:avLst/>
            </a:prstGeom>
          </p:spPr>
        </p:pic>
        <p:pic>
          <p:nvPicPr>
            <p:cNvPr id="91" name="Graphic 90">
              <a:extLst>
                <a:ext uri="{FF2B5EF4-FFF2-40B4-BE49-F238E27FC236}">
                  <a16:creationId xmlns:a16="http://schemas.microsoft.com/office/drawing/2014/main" id="{899AB042-1259-A9EA-C352-8A0678A9534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96873" y="4425428"/>
              <a:ext cx="590897" cy="1008000"/>
            </a:xfrm>
            <a:prstGeom prst="rect">
              <a:avLst/>
            </a:prstGeom>
          </p:spPr>
        </p:pic>
        <p:sp>
          <p:nvSpPr>
            <p:cNvPr id="94" name="TextBox 93">
              <a:extLst>
                <a:ext uri="{FF2B5EF4-FFF2-40B4-BE49-F238E27FC236}">
                  <a16:creationId xmlns:a16="http://schemas.microsoft.com/office/drawing/2014/main" id="{C0F28D59-AA30-1F00-00AF-809C92EBC959}"/>
                </a:ext>
              </a:extLst>
            </p:cNvPr>
            <p:cNvSpPr txBox="1"/>
            <p:nvPr/>
          </p:nvSpPr>
          <p:spPr>
            <a:xfrm>
              <a:off x="5260949" y="3414296"/>
              <a:ext cx="1352695" cy="615553"/>
            </a:xfrm>
            <a:prstGeom prst="rect">
              <a:avLst/>
            </a:prstGeom>
            <a:noFill/>
          </p:spPr>
          <p:txBody>
            <a:bodyPr wrap="square">
              <a:spAutoFit/>
            </a:bodyPr>
            <a:lstStyle/>
            <a:p>
              <a:r>
                <a:rPr lang="en-US" b="1" noProof="0">
                  <a:solidFill>
                    <a:schemeClr val="accent6">
                      <a:lumMod val="75000"/>
                    </a:schemeClr>
                  </a:solidFill>
                  <a:effectLst/>
                  <a:latin typeface="Arial" panose="020B0604020202020204" pitchFamily="34" charset="0"/>
                  <a:ea typeface="Times New Roman" panose="02020603050405020304" pitchFamily="18" charset="0"/>
                </a:rPr>
                <a:t>VIAL</a:t>
              </a:r>
              <a:endParaRPr lang="en-US" sz="1600" b="1" noProof="0">
                <a:solidFill>
                  <a:schemeClr val="accent6">
                    <a:lumMod val="75000"/>
                  </a:schemeClr>
                </a:solidFill>
                <a:effectLst/>
                <a:latin typeface="Arial" panose="020B0604020202020204" pitchFamily="34" charset="0"/>
                <a:ea typeface="Times New Roman" panose="02020603050405020304" pitchFamily="18" charset="0"/>
              </a:endParaRPr>
            </a:p>
            <a:p>
              <a:r>
                <a:rPr lang="en-US" sz="1600" b="1" noProof="0">
                  <a:latin typeface="Arial" panose="020B0604020202020204" pitchFamily="34" charset="0"/>
                </a:rPr>
                <a:t>×2</a:t>
              </a:r>
              <a:endParaRPr lang="en-US" sz="1600" noProof="0"/>
            </a:p>
          </p:txBody>
        </p:sp>
        <p:sp>
          <p:nvSpPr>
            <p:cNvPr id="95" name="TextBox 94">
              <a:extLst>
                <a:ext uri="{FF2B5EF4-FFF2-40B4-BE49-F238E27FC236}">
                  <a16:creationId xmlns:a16="http://schemas.microsoft.com/office/drawing/2014/main" id="{4B456ABB-EDC2-BD5A-1986-DBB735668670}"/>
                </a:ext>
              </a:extLst>
            </p:cNvPr>
            <p:cNvSpPr txBox="1"/>
            <p:nvPr/>
          </p:nvSpPr>
          <p:spPr>
            <a:xfrm>
              <a:off x="9049461" y="3414296"/>
              <a:ext cx="1711764" cy="691301"/>
            </a:xfrm>
            <a:prstGeom prst="rect">
              <a:avLst/>
            </a:prstGeom>
            <a:noFill/>
          </p:spPr>
          <p:txBody>
            <a:bodyPr wrap="square">
              <a:spAutoFit/>
            </a:bodyPr>
            <a:lstStyle/>
            <a:p>
              <a:r>
                <a:rPr lang="en-US" b="1" noProof="0" dirty="0">
                  <a:solidFill>
                    <a:schemeClr val="accent6">
                      <a:lumMod val="75000"/>
                    </a:schemeClr>
                  </a:solidFill>
                  <a:effectLst/>
                  <a:latin typeface="Arial" panose="020B0604020202020204" pitchFamily="34" charset="0"/>
                  <a:ea typeface="Times New Roman" panose="02020603050405020304" pitchFamily="18" charset="0"/>
                </a:rPr>
                <a:t>SYRINGE</a:t>
              </a:r>
              <a:endParaRPr lang="en-US" sz="1600" b="1" noProof="0" dirty="0">
                <a:solidFill>
                  <a:schemeClr val="accent6">
                    <a:lumMod val="75000"/>
                  </a:schemeClr>
                </a:solidFill>
                <a:effectLst/>
                <a:latin typeface="Arial" panose="020B0604020202020204" pitchFamily="34" charset="0"/>
                <a:ea typeface="Times New Roman" panose="02020603050405020304" pitchFamily="18" charset="0"/>
              </a:endParaRPr>
            </a:p>
            <a:p>
              <a:r>
                <a:rPr lang="en-US" sz="1600" b="1" noProof="0" dirty="0">
                  <a:latin typeface="Arial" panose="020B0604020202020204" pitchFamily="34" charset="0"/>
                </a:rPr>
                <a:t>×2</a:t>
              </a:r>
              <a:endParaRPr lang="en-US" sz="1600" noProof="0" dirty="0"/>
            </a:p>
          </p:txBody>
        </p:sp>
        <p:sp>
          <p:nvSpPr>
            <p:cNvPr id="96" name="TextBox 95">
              <a:extLst>
                <a:ext uri="{FF2B5EF4-FFF2-40B4-BE49-F238E27FC236}">
                  <a16:creationId xmlns:a16="http://schemas.microsoft.com/office/drawing/2014/main" id="{81573058-0E76-09EC-432D-18A57BF4607B}"/>
                </a:ext>
              </a:extLst>
            </p:cNvPr>
            <p:cNvSpPr txBox="1"/>
            <p:nvPr/>
          </p:nvSpPr>
          <p:spPr>
            <a:xfrm>
              <a:off x="4294582" y="4436986"/>
              <a:ext cx="3502234" cy="1045436"/>
            </a:xfrm>
            <a:prstGeom prst="rect">
              <a:avLst/>
            </a:prstGeom>
            <a:noFill/>
          </p:spPr>
          <p:txBody>
            <a:bodyPr wrap="square">
              <a:spAutoFit/>
            </a:bodyPr>
            <a:lstStyle/>
            <a:p>
              <a:r>
                <a:rPr lang="en-US" b="1" noProof="0" dirty="0">
                  <a:solidFill>
                    <a:schemeClr val="accent6">
                      <a:lumMod val="75000"/>
                    </a:schemeClr>
                  </a:solidFill>
                  <a:effectLst/>
                  <a:latin typeface="Arial" panose="020B0604020202020204" pitchFamily="34" charset="0"/>
                  <a:ea typeface="Times New Roman" panose="02020603050405020304" pitchFamily="18" charset="0"/>
                </a:rPr>
                <a:t>18G, 1½ inch WITHDRAWAL NEEDLE</a:t>
              </a:r>
              <a:endParaRPr lang="en-US" sz="1600" b="1" noProof="0" dirty="0">
                <a:solidFill>
                  <a:schemeClr val="accent6">
                    <a:lumMod val="75000"/>
                  </a:schemeClr>
                </a:solidFill>
                <a:effectLst/>
                <a:latin typeface="Arial" panose="020B0604020202020204" pitchFamily="34" charset="0"/>
                <a:ea typeface="Times New Roman" panose="02020603050405020304" pitchFamily="18" charset="0"/>
              </a:endParaRPr>
            </a:p>
            <a:p>
              <a:r>
                <a:rPr lang="en-US" sz="1600" b="1" noProof="0" dirty="0">
                  <a:latin typeface="Arial" panose="020B0604020202020204" pitchFamily="34" charset="0"/>
                </a:rPr>
                <a:t>×2</a:t>
              </a:r>
              <a:endParaRPr lang="en-US" sz="1600" noProof="0" dirty="0"/>
            </a:p>
          </p:txBody>
        </p:sp>
        <p:sp>
          <p:nvSpPr>
            <p:cNvPr id="98" name="TextBox 97">
              <a:extLst>
                <a:ext uri="{FF2B5EF4-FFF2-40B4-BE49-F238E27FC236}">
                  <a16:creationId xmlns:a16="http://schemas.microsoft.com/office/drawing/2014/main" id="{8908593E-195F-7E3C-DF8A-3EB011C3FB59}"/>
                </a:ext>
              </a:extLst>
            </p:cNvPr>
            <p:cNvSpPr txBox="1"/>
            <p:nvPr/>
          </p:nvSpPr>
          <p:spPr>
            <a:xfrm>
              <a:off x="8422511" y="4436985"/>
              <a:ext cx="3108908" cy="923330"/>
            </a:xfrm>
            <a:prstGeom prst="rect">
              <a:avLst/>
            </a:prstGeom>
            <a:noFill/>
          </p:spPr>
          <p:txBody>
            <a:bodyPr wrap="square">
              <a:spAutoFit/>
            </a:bodyPr>
            <a:lstStyle/>
            <a:p>
              <a:r>
                <a:rPr lang="en-US" b="1" noProof="0" dirty="0">
                  <a:solidFill>
                    <a:schemeClr val="accent6">
                      <a:lumMod val="75000"/>
                    </a:schemeClr>
                  </a:solidFill>
                  <a:effectLst/>
                  <a:latin typeface="Arial" panose="020B0604020202020204" pitchFamily="34" charset="0"/>
                  <a:ea typeface="Times New Roman" panose="02020603050405020304" pitchFamily="18" charset="0"/>
                </a:rPr>
                <a:t>22G, ½ inch</a:t>
              </a:r>
              <a:br>
                <a:rPr lang="en-US" b="1" noProof="0" dirty="0">
                  <a:solidFill>
                    <a:schemeClr val="accent6">
                      <a:lumMod val="75000"/>
                    </a:schemeClr>
                  </a:solidFill>
                  <a:effectLst/>
                  <a:latin typeface="Arial" panose="020B0604020202020204" pitchFamily="34" charset="0"/>
                  <a:ea typeface="Times New Roman" panose="02020603050405020304" pitchFamily="18" charset="0"/>
                </a:rPr>
              </a:br>
              <a:r>
                <a:rPr lang="en-US" b="1" noProof="0" dirty="0">
                  <a:solidFill>
                    <a:schemeClr val="accent6">
                      <a:lumMod val="75000"/>
                    </a:schemeClr>
                  </a:solidFill>
                  <a:effectLst/>
                  <a:latin typeface="Arial" panose="020B0604020202020204" pitchFamily="34" charset="0"/>
                  <a:ea typeface="Times New Roman" panose="02020603050405020304" pitchFamily="18" charset="0"/>
                </a:rPr>
                <a:t>INJECTION NEEDLE</a:t>
              </a:r>
              <a:endParaRPr lang="en-US" sz="1600" b="1" noProof="0" dirty="0">
                <a:solidFill>
                  <a:schemeClr val="accent6">
                    <a:lumMod val="75000"/>
                  </a:schemeClr>
                </a:solidFill>
                <a:effectLst/>
                <a:latin typeface="Arial" panose="020B0604020202020204" pitchFamily="34" charset="0"/>
                <a:ea typeface="Times New Roman" panose="02020603050405020304" pitchFamily="18" charset="0"/>
              </a:endParaRPr>
            </a:p>
            <a:p>
              <a:r>
                <a:rPr lang="en-US" sz="1600" b="1" noProof="0" dirty="0">
                  <a:latin typeface="Arial" panose="020B0604020202020204" pitchFamily="34" charset="0"/>
                </a:rPr>
                <a:t>×2</a:t>
              </a:r>
              <a:endParaRPr lang="en-US" sz="1600" noProof="0" dirty="0"/>
            </a:p>
          </p:txBody>
        </p:sp>
      </p:grpSp>
      <p:grpSp>
        <p:nvGrpSpPr>
          <p:cNvPr id="101" name="Highlight Guides [HIDE]" hidden="1">
            <a:extLst>
              <a:ext uri="{FF2B5EF4-FFF2-40B4-BE49-F238E27FC236}">
                <a16:creationId xmlns:a16="http://schemas.microsoft.com/office/drawing/2014/main" id="{B4A3025E-175B-D2CF-739A-16F95956BFCC}"/>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02" name="Highlight BG">
              <a:extLst>
                <a:ext uri="{FF2B5EF4-FFF2-40B4-BE49-F238E27FC236}">
                  <a16:creationId xmlns:a16="http://schemas.microsoft.com/office/drawing/2014/main" id="{8FA9FAEF-550D-6AC0-4045-06B3DC955B08}"/>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03" name="Straight Connector 102">
              <a:extLst>
                <a:ext uri="{FF2B5EF4-FFF2-40B4-BE49-F238E27FC236}">
                  <a16:creationId xmlns:a16="http://schemas.microsoft.com/office/drawing/2014/main" id="{BFCF0BA6-AAA9-2A4E-E570-82BBB76D7411}"/>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E0083C03-25DB-FC28-C457-EE566D7632F5}"/>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32A12B26-D9FD-8382-FD2A-BD8BEBA1E0F1}"/>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49501370-6E30-5BF0-A1D7-F405346888A7}"/>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95013B8D-6099-2036-0BAF-BE92FB611FDD}"/>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30AE7C53-210A-6C1C-BD79-50B270D296F3}"/>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9A57895D-64F8-A08D-76D8-C5841FD35E92}"/>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2BE3A257-27F3-0233-B6E6-EEE118A3ED4A}"/>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39E8CD01-3771-27BA-37A5-4FBDA5073510}"/>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722557DE-488F-C031-16A5-7413005EEE3C}"/>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5532EBBA-EC37-B550-8C2A-FEE66080D915}"/>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3FB4F2A9-E532-75EB-1BD0-92EFE9C37251}"/>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54B04E26-D715-C699-22F2-AAD59FFD8158}"/>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10D9DF32-88B7-2F12-625F-CAA4A8302171}"/>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8523CCCC-7562-E019-B858-D261460370CA}"/>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A006E685-A1D1-F59D-48D1-544CB8346B0A}"/>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6D687322-C2C3-46D4-6239-41A633AF672A}"/>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4B6F99D2-388A-E614-A742-E4339BE162E4}"/>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D81674F7-AD37-9382-C913-D8CC948BFB02}"/>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FF4924C2-014A-ADBC-44E8-0A022652FADB}"/>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BDD05CCB-7859-30A1-F6C8-E974A0715C53}"/>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D5F0C28B-E327-53CB-9D22-E57E46B46306}"/>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62CFF538-527A-A8FD-033E-127F8033E896}"/>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3A10A9FC-6515-203A-8251-BA6309A29FD0}"/>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3EA17E16-6FB3-89E0-A366-79BA35C8A300}"/>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814C24B7-F6FF-E689-5ABA-13A100592ADD}"/>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EBB7888F-3F82-7E30-4CB9-53B19FBC44AA}"/>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0783991F-DB56-3815-CB71-763B485AE15D}"/>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EB6984F2-590A-8B9E-14EB-2E55537DDADF}"/>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2475F93A-1292-002A-2DE7-122BB946118F}"/>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925DCAB2-EFA3-F075-4F67-F42F72E05AB4}"/>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8C51E700-F353-E6FA-702E-426D386CF860}"/>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293FA510-6CAD-0142-4EC4-C4BD0898E02E}"/>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0E1C8FB7-A687-A129-BC49-4CDA51572A7B}"/>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37C669DC-39D3-121B-91FE-EE98A7AA055B}"/>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3165A9DE-98C6-9EBE-BDCB-48CC9F742867}"/>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39BF7405-E1CA-DC3E-1610-E5754F06A8E2}"/>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82533EC9-BACB-4877-FA92-09048C4969DF}"/>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28D6535B-FE44-96EF-CE97-A47F2C71C831}"/>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AB66A51E-E5E6-CCB3-36C4-F9542FE5E99C}"/>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83" name="!!Highlight">
            <a:extLst>
              <a:ext uri="{FF2B5EF4-FFF2-40B4-BE49-F238E27FC236}">
                <a16:creationId xmlns:a16="http://schemas.microsoft.com/office/drawing/2014/main" id="{4371860D-950B-53C5-A2E0-2414ACAEEC49}"/>
              </a:ext>
            </a:extLst>
          </p:cNvPr>
          <p:cNvSpPr/>
          <p:nvPr/>
        </p:nvSpPr>
        <p:spPr>
          <a:xfrm>
            <a:off x="761140" y="1036384"/>
            <a:ext cx="2439072" cy="1634859"/>
          </a:xfrm>
          <a:custGeom>
            <a:avLst/>
            <a:gdLst>
              <a:gd name="csX0" fmla="*/ 0 w 2415618"/>
              <a:gd name="csY0" fmla="*/ 174932 h 1750673"/>
              <a:gd name="csX1" fmla="*/ 2382357 w 2415618"/>
              <a:gd name="csY1" fmla="*/ 0 h 1750673"/>
              <a:gd name="csX2" fmla="*/ 2415618 w 2415618"/>
              <a:gd name="csY2" fmla="*/ 1248268 h 1750673"/>
              <a:gd name="csX3" fmla="*/ 96268 w 2415618"/>
              <a:gd name="csY3" fmla="*/ 1750673 h 1750673"/>
              <a:gd name="csX4" fmla="*/ 0 w 2415618"/>
              <a:gd name="csY4" fmla="*/ 174932 h 1750673"/>
            </a:gdLst>
            <a:ahLst/>
            <a:cxnLst>
              <a:cxn ang="0">
                <a:pos x="csX0" y="csY0"/>
              </a:cxn>
              <a:cxn ang="0">
                <a:pos x="csX1" y="csY1"/>
              </a:cxn>
              <a:cxn ang="0">
                <a:pos x="csX2" y="csY2"/>
              </a:cxn>
              <a:cxn ang="0">
                <a:pos x="csX3" y="csY3"/>
              </a:cxn>
              <a:cxn ang="0">
                <a:pos x="csX4" y="csY4"/>
              </a:cxn>
            </a:cxnLst>
            <a:rect l="l" t="t" r="r" b="b"/>
            <a:pathLst>
              <a:path w="2415618" h="1750673">
                <a:moveTo>
                  <a:pt x="0" y="174932"/>
                </a:moveTo>
                <a:lnTo>
                  <a:pt x="2382357" y="0"/>
                </a:lnTo>
                <a:lnTo>
                  <a:pt x="2415618" y="1248268"/>
                </a:lnTo>
                <a:lnTo>
                  <a:pt x="96268" y="1750673"/>
                </a:lnTo>
                <a:lnTo>
                  <a:pt x="0" y="174932"/>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extBox 1">
            <a:extLst>
              <a:ext uri="{FF2B5EF4-FFF2-40B4-BE49-F238E27FC236}">
                <a16:creationId xmlns:a16="http://schemas.microsoft.com/office/drawing/2014/main" id="{26D22EAD-6B49-4206-8BC5-B2D8CC83DFAD}"/>
              </a:ext>
            </a:extLst>
          </p:cNvPr>
          <p:cNvSpPr txBox="1"/>
          <p:nvPr/>
        </p:nvSpPr>
        <p:spPr>
          <a:xfrm>
            <a:off x="3647869" y="3057456"/>
            <a:ext cx="6387830" cy="523220"/>
          </a:xfrm>
          <a:prstGeom prst="rect">
            <a:avLst/>
          </a:prstGeom>
          <a:noFill/>
        </p:spPr>
        <p:txBody>
          <a:bodyPr wrap="square">
            <a:spAutoFit/>
          </a:bodyPr>
          <a:lstStyle/>
          <a:p>
            <a:pPr algn="ctr"/>
            <a:r>
              <a:rPr lang="en-US" sz="1400" b="1" noProof="0" dirty="0">
                <a:effectLst/>
                <a:latin typeface="Arial" panose="020B0604020202020204" pitchFamily="34" charset="0"/>
                <a:ea typeface="Times New Roman" panose="02020603050405020304" pitchFamily="18" charset="0"/>
              </a:rPr>
              <a:t>Figure 1: YEZTUGO Withdrawal Needle Injection Kit Components (withdrawal needle without safety shield)</a:t>
            </a:r>
          </a:p>
        </p:txBody>
      </p:sp>
      <p:sp>
        <p:nvSpPr>
          <p:cNvPr id="11" name="TextBox 10">
            <a:extLst>
              <a:ext uri="{FF2B5EF4-FFF2-40B4-BE49-F238E27FC236}">
                <a16:creationId xmlns:a16="http://schemas.microsoft.com/office/drawing/2014/main" id="{F558A59B-A64A-3BDB-F568-3E66FBE433DF}"/>
              </a:ext>
            </a:extLst>
          </p:cNvPr>
          <p:cNvSpPr txBox="1"/>
          <p:nvPr/>
        </p:nvSpPr>
        <p:spPr>
          <a:xfrm>
            <a:off x="10177776" y="3429000"/>
            <a:ext cx="1829480" cy="2200832"/>
          </a:xfrm>
          <a:prstGeom prst="roundRect">
            <a:avLst/>
          </a:prstGeom>
          <a:solidFill>
            <a:schemeClr val="accent2">
              <a:lumMod val="20000"/>
              <a:lumOff val="80000"/>
            </a:schemeClr>
          </a:solidFill>
          <a:ln>
            <a:noFill/>
          </a:ln>
        </p:spPr>
        <p:txBody>
          <a:bodyPr wrap="square" lIns="72000" tIns="36000" rIns="72000" bIns="36000" anchor="ctr" anchorCtr="0">
            <a:noAutofit/>
          </a:bodyPr>
          <a:lstStyle/>
          <a:p>
            <a:pPr algn="ctr"/>
            <a:r>
              <a:rPr lang="en-US" sz="1100" dirty="0"/>
              <a:t>The Withdrawal Needle Injection Kit contains withdrawal needles that may be supplied with or without a safety shield. The presence or absence of a safety shield does not change how YEZTUGO injection is prepared </a:t>
            </a:r>
          </a:p>
        </p:txBody>
      </p:sp>
    </p:spTree>
    <p:extLst>
      <p:ext uri="{BB962C8B-B14F-4D97-AF65-F5344CB8AC3E}">
        <p14:creationId xmlns:p14="http://schemas.microsoft.com/office/powerpoint/2010/main" val="2063985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74BBB-B138-5A73-CA59-2C61D092601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E59E00D-41A6-BA27-5683-382692CEEBCC}"/>
              </a:ext>
            </a:extLst>
          </p:cNvPr>
          <p:cNvSpPr txBox="1"/>
          <p:nvPr/>
        </p:nvSpPr>
        <p:spPr>
          <a:xfrm>
            <a:off x="2981960" y="1238400"/>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Figure 2 </a:t>
            </a:r>
            <a:r>
              <a:rPr kumimoji="0" lang="en-US" sz="17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YEZTUGO Injection Steps for Withdrawal Needle Injection Kit</a:t>
            </a:r>
            <a:r>
              <a:rPr lang="en-US" sz="1700" b="1">
                <a:solidFill>
                  <a:schemeClr val="bg1"/>
                </a:solidFill>
                <a:latin typeface="Arial" panose="020B0604020202020204" pitchFamily="34" charset="0"/>
                <a:ea typeface="Times New Roman" panose="02020603050405020304" pitchFamily="18" charset="0"/>
              </a:rPr>
              <a:t> </a:t>
            </a:r>
            <a:br>
              <a:rPr lang="en-US" sz="1700" b="1">
                <a:solidFill>
                  <a:schemeClr val="bg1"/>
                </a:solidFill>
                <a:latin typeface="Arial" panose="020B0604020202020204" pitchFamily="34" charset="0"/>
                <a:ea typeface="Times New Roman" panose="02020603050405020304" pitchFamily="18" charset="0"/>
              </a:rPr>
            </a:br>
            <a:r>
              <a:rPr lang="en-US" sz="1700" b="1">
                <a:solidFill>
                  <a:schemeClr val="bg1"/>
                </a:solidFill>
                <a:latin typeface="Arial" panose="020B0604020202020204" pitchFamily="34" charset="0"/>
                <a:ea typeface="Times New Roman" panose="02020603050405020304" pitchFamily="18" charset="0"/>
              </a:rPr>
              <a:t>	   (withdrawal needle without safety shield)</a:t>
            </a:r>
            <a:endParaRPr kumimoji="0" lang="en-US" sz="17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7" name="Rectangle: Top Corners Rounded 6">
            <a:extLst>
              <a:ext uri="{FF2B5EF4-FFF2-40B4-BE49-F238E27FC236}">
                <a16:creationId xmlns:a16="http://schemas.microsoft.com/office/drawing/2014/main" id="{D0F025AA-334C-2916-B67D-E3666FDC7A13}"/>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3BF8EC94-8FA4-F78B-3DF6-CFE0D6A54E07}"/>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29B55CFC-F0D1-93F4-302A-BC62038113F4}"/>
              </a:ext>
            </a:extLst>
          </p:cNvPr>
          <p:cNvSpPr>
            <a:spLocks noGrp="1"/>
          </p:cNvSpPr>
          <p:nvPr>
            <p:ph type="body" sz="quarter" idx="12"/>
          </p:nvPr>
        </p:nvSpPr>
        <p:spPr>
          <a:xfrm>
            <a:off x="1562100" y="5933183"/>
            <a:ext cx="7562850" cy="576000"/>
          </a:xfrm>
        </p:spPr>
        <p:txBody>
          <a:bodyPr/>
          <a:lstStyle/>
          <a:p>
            <a:endParaRPr lang="en-US" noProof="0"/>
          </a:p>
        </p:txBody>
      </p:sp>
      <p:grpSp>
        <p:nvGrpSpPr>
          <p:cNvPr id="32" name="Group 31">
            <a:extLst>
              <a:ext uri="{FF2B5EF4-FFF2-40B4-BE49-F238E27FC236}">
                <a16:creationId xmlns:a16="http://schemas.microsoft.com/office/drawing/2014/main" id="{10535C3F-76A5-A7F8-18AF-F2F415F025B9}"/>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827AA76D-6A7A-E89E-4F2A-1C7A85F1D552}"/>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65C1FCCD-5AE7-AD34-8B00-4399B3FE9332}"/>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A9EC7B16-CA6A-7A0C-B89B-B250B65C995F}"/>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30ED0C31-E4B8-45BA-6ABD-C4B55F512082}"/>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2C0941E0-1315-0C3A-D905-3FD287159A40}"/>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6175FDF3-6FCE-755B-E9DC-A5D24C48A1D9}"/>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BE2A4FA6-27C9-60C8-D0A0-FF3C103273E5}"/>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1B705392-B27D-AA2E-0071-CCFEC0C6A599}"/>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5AF6E295-8EC4-0FFC-5245-1D810DEAB0A9}"/>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F269071F-EFD8-119C-6668-5580CBCE18A8}"/>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5EC31139-43FC-1C86-B285-B5C006C0961E}"/>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4159B5E2-3059-0F78-2732-1600D2C49DC8}"/>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B7B1FB13-D1C6-8A73-A388-B84BE08B0B30}"/>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198BC2E5-6361-1683-5244-7BECE402C0C0}"/>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F81E02D8-73F2-AA14-E95A-F71E32B03916}"/>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9" name="Group 8">
            <a:extLst>
              <a:ext uri="{FF2B5EF4-FFF2-40B4-BE49-F238E27FC236}">
                <a16:creationId xmlns:a16="http://schemas.microsoft.com/office/drawing/2014/main" id="{4AEFAAE9-B57C-D1DA-87C0-5C7B8560EAB5}"/>
              </a:ext>
            </a:extLst>
          </p:cNvPr>
          <p:cNvGrpSpPr/>
          <p:nvPr/>
        </p:nvGrpSpPr>
        <p:grpSpPr>
          <a:xfrm>
            <a:off x="3324225" y="1908000"/>
            <a:ext cx="3823060" cy="3823060"/>
            <a:chOff x="3324225" y="1843379"/>
            <a:chExt cx="3823060" cy="3823060"/>
          </a:xfrm>
        </p:grpSpPr>
        <p:pic>
          <p:nvPicPr>
            <p:cNvPr id="62" name="Step 1" descr="A close-up of a hand holding a bottle&#10;&#10;AI-generated content may be incorrect.">
              <a:extLst>
                <a:ext uri="{FF2B5EF4-FFF2-40B4-BE49-F238E27FC236}">
                  <a16:creationId xmlns:a16="http://schemas.microsoft.com/office/drawing/2014/main" id="{DAD43EE7-07B1-39EA-BA3C-5E32AB359B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02E2CF8D-D9FF-7197-6D56-B36A57D52221}"/>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1"/>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62A20586-0D1E-07D6-AFBD-CF5261772071}"/>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910BE545-BD8A-6B83-8393-5FC54CA0A7A4}"/>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FA44DB5E-283D-40B0-6516-1EFBB844379A}"/>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539C783D-EAD5-7140-C633-6859C64E96C3}"/>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DFE04493-2187-1A5A-72E6-CDEBDA0EEEF0}"/>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54285347-2144-E305-639E-341DAB0D5394}"/>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9932C32D-9518-A4E4-D1EA-A703A46356B7}"/>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2BB0D3D8-9661-1D4C-266E-C18F34C4959D}"/>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240B3376-FE75-2119-ABE6-5DD1ACCCCB9C}"/>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F5697B53-AB05-92AD-C46F-6046CE4F6274}"/>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3B074259-EB13-DDC9-15B5-4141A9B1A673}"/>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8D46E8E8-08F1-34CD-2470-B8032AE8BD41}"/>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C1328833-5230-096C-B54B-4063AEBC1B64}"/>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8BF6C297-D599-87C5-B9F3-8A5BBDF93833}"/>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750C8FD6-644B-031B-6749-D3B2BA57C6E6}"/>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566DA352-606B-7C1B-8BB0-CD40EDDAB0DA}"/>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A116AFB1-54A4-A5E7-4679-987ED7B58969}"/>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D20F562B-1012-AF6C-B123-2C77F84BB055}"/>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41D37C5F-2005-079C-D474-AF2E36EEB73B}"/>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74A5F0A9-8145-FF87-FCA7-9D8FC844CA3D}"/>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52512B4-7F44-0567-CE80-FA4E5C47F790}"/>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D9043F9E-4216-6C67-FEA8-D3E71797E1FE}"/>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15EF3025-778E-9ED2-EB87-A924597E020B}"/>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B178691F-0D53-41FE-7EF2-E01C0AF9F41D}"/>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FCAFF22-7A3A-D0A6-8CAE-9A82C076C210}"/>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5EFD8928-BE48-CE02-DB19-07959CD17A57}"/>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F915F55-35EE-6D64-B04F-789C87570832}"/>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23188659-D147-E936-F352-A5C556642B4E}"/>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B29B7B8B-4734-6594-821D-39DFAF86EDDB}"/>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348BFCB2-8535-9E06-F61D-686883790753}"/>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856346E7-CFE9-A1F0-FEA9-39CEA1782637}"/>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194DFEA0-5D66-BD2B-7711-65E5C9E153AD}"/>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653C1144-1FFC-C5DC-829E-ED520046A25D}"/>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4332F220-8DD2-A154-D07A-AAC0A268E064}"/>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7D675644-0D0A-9285-5775-A88CEA4A4CE9}"/>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E2530382-623A-7722-58B2-0E73A93947C4}"/>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59E77ADB-2306-4F6F-F08B-D112785DE19E}"/>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4F04CFFE-AD37-91A2-44CE-975FAA061B1D}"/>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09779049-EBCC-3E02-1107-A23897FC470A}"/>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1C0CFF24-DCE7-D369-E2AC-1288D0F5F17D}"/>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04E99DE7-D97D-18AE-6099-B7B3F7F32FF5}"/>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D7C43092-D618-F5DB-F1E3-1791674E142F}"/>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554AE025-00E3-FD14-E53A-90E7D916D82D}"/>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C5BC978-4EE0-3828-1750-275FEADB67EE}"/>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1AAA861E-91A3-AD1E-209B-B54ED54DDD4B}"/>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D92D3BD6-5033-F6D9-BAFE-028702E03E97}"/>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288FC365-2621-3908-D679-3203CB5C0F40}"/>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D27FE0E3-E386-14D8-C00B-5ABBF0538EF0}"/>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2F0C8246-817A-DD42-BD99-779FA1532A82}"/>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84138EA4-2E69-BEC8-B4D0-12415A9B0A35}"/>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ECE10B9F-AC8A-6CF7-1929-A5EC4226E732}"/>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3DB94C9E-F251-CCAC-2C91-23ECD6CCC105}"/>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5F073FBC-515C-2F0D-2D10-1DAC1C2B63FD}"/>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Text 1">
            <a:extLst>
              <a:ext uri="{FF2B5EF4-FFF2-40B4-BE49-F238E27FC236}">
                <a16:creationId xmlns:a16="http://schemas.microsoft.com/office/drawing/2014/main" id="{749F2CAC-789E-4D81-0190-C57477ABE642}"/>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4" name="Picture Placeholder 3">
            <a:extLst>
              <a:ext uri="{FF2B5EF4-FFF2-40B4-BE49-F238E27FC236}">
                <a16:creationId xmlns:a16="http://schemas.microsoft.com/office/drawing/2014/main" id="{D49C3DD8-92B8-F24D-094E-DDAE9E8E2C8A}"/>
              </a:ext>
            </a:extLst>
          </p:cNvPr>
          <p:cNvSpPr>
            <a:spLocks noGrp="1"/>
          </p:cNvSpPr>
          <p:nvPr>
            <p:ph type="pic" sz="quarter" idx="11"/>
          </p:nvPr>
        </p:nvSpPr>
        <p:spPr/>
        <p:txBody>
          <a:bodyPr/>
          <a:lstStyle/>
          <a:p>
            <a:endParaRPr lang="en-GB"/>
          </a:p>
        </p:txBody>
      </p:sp>
      <p:pic>
        <p:nvPicPr>
          <p:cNvPr id="64" name="Picture Placeholder 9">
            <a:extLst>
              <a:ext uri="{FF2B5EF4-FFF2-40B4-BE49-F238E27FC236}">
                <a16:creationId xmlns:a16="http://schemas.microsoft.com/office/drawing/2014/main" id="{C01D6641-2060-A02D-94E4-BA9251E3B576}"/>
              </a:ext>
            </a:extLst>
          </p:cNvPr>
          <p:cNvPicPr>
            <a:picLocks noChangeAspect="1"/>
          </p:cNvPicPr>
          <p:nvPr/>
        </p:nvPicPr>
        <p:blipFill>
          <a:blip r:embed="rId5"/>
          <a:srcRect l="322" r="322"/>
          <a:stretch/>
        </p:blipFill>
        <p:spPr>
          <a:xfrm>
            <a:off x="337983" y="801905"/>
            <a:ext cx="3679620" cy="4824000"/>
          </a:xfrm>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
        <p:nvSpPr>
          <p:cNvPr id="66" name="!!Highlight">
            <a:extLst>
              <a:ext uri="{FF2B5EF4-FFF2-40B4-BE49-F238E27FC236}">
                <a16:creationId xmlns:a16="http://schemas.microsoft.com/office/drawing/2014/main" id="{7EC7A6D5-073E-9BFF-B0A3-7D9766611CD2}"/>
              </a:ext>
            </a:extLst>
          </p:cNvPr>
          <p:cNvSpPr/>
          <p:nvPr/>
        </p:nvSpPr>
        <p:spPr>
          <a:xfrm>
            <a:off x="837340" y="2251675"/>
            <a:ext cx="2426372" cy="2838236"/>
          </a:xfrm>
          <a:custGeom>
            <a:avLst/>
            <a:gdLst>
              <a:gd name="csX0" fmla="*/ 0 w 2403041"/>
              <a:gd name="csY0" fmla="*/ 263888 h 1807281"/>
              <a:gd name="csX1" fmla="*/ 2344624 w 2403041"/>
              <a:gd name="csY1" fmla="*/ 0 h 1807281"/>
              <a:gd name="csX2" fmla="*/ 2403041 w 2403041"/>
              <a:gd name="csY2" fmla="*/ 1325094 h 1807281"/>
              <a:gd name="csX3" fmla="*/ 140291 w 2403041"/>
              <a:gd name="csY3" fmla="*/ 1807281 h 1807281"/>
              <a:gd name="csX4" fmla="*/ 0 w 2403041"/>
              <a:gd name="csY4" fmla="*/ 263888 h 1807281"/>
            </a:gdLst>
            <a:ahLst/>
            <a:cxnLst>
              <a:cxn ang="0">
                <a:pos x="csX0" y="csY0"/>
              </a:cxn>
              <a:cxn ang="0">
                <a:pos x="csX1" y="csY1"/>
              </a:cxn>
              <a:cxn ang="0">
                <a:pos x="csX2" y="csY2"/>
              </a:cxn>
              <a:cxn ang="0">
                <a:pos x="csX3" y="csY3"/>
              </a:cxn>
              <a:cxn ang="0">
                <a:pos x="csX4" y="csY4"/>
              </a:cxn>
            </a:cxnLst>
            <a:rect l="l" t="t" r="r" b="b"/>
            <a:pathLst>
              <a:path w="2403041" h="1807281">
                <a:moveTo>
                  <a:pt x="0" y="263888"/>
                </a:moveTo>
                <a:lnTo>
                  <a:pt x="2344624" y="0"/>
                </a:lnTo>
                <a:lnTo>
                  <a:pt x="2403041" y="1325094"/>
                </a:lnTo>
                <a:lnTo>
                  <a:pt x="140291" y="1807281"/>
                </a:lnTo>
                <a:lnTo>
                  <a:pt x="0" y="263888"/>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3338758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037DB-5579-F832-7F48-BA62DEA6A6F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E4BE450-BD25-9976-A3EF-7F8EBC9C089B}"/>
              </a:ext>
            </a:extLst>
          </p:cNvPr>
          <p:cNvSpPr txBox="1"/>
          <p:nvPr/>
        </p:nvSpPr>
        <p:spPr>
          <a:xfrm>
            <a:off x="2981960" y="1238400"/>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Figure 2 </a:t>
            </a:r>
            <a:r>
              <a:rPr kumimoji="0" lang="en-US" sz="17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YEZTUGO Injection Steps for Withdrawal Needle Injection Kit</a:t>
            </a:r>
            <a:r>
              <a:rPr lang="en-US" sz="1700" b="1">
                <a:solidFill>
                  <a:schemeClr val="bg1"/>
                </a:solidFill>
                <a:latin typeface="Arial" panose="020B0604020202020204" pitchFamily="34" charset="0"/>
                <a:ea typeface="Times New Roman" panose="02020603050405020304" pitchFamily="18" charset="0"/>
              </a:rPr>
              <a:t> </a:t>
            </a:r>
            <a:br>
              <a:rPr lang="en-US" sz="1700" b="1">
                <a:solidFill>
                  <a:schemeClr val="bg1"/>
                </a:solidFill>
                <a:latin typeface="Arial" panose="020B0604020202020204" pitchFamily="34" charset="0"/>
                <a:ea typeface="Times New Roman" panose="02020603050405020304" pitchFamily="18" charset="0"/>
              </a:rPr>
            </a:br>
            <a:r>
              <a:rPr lang="en-US" sz="1700" b="1">
                <a:solidFill>
                  <a:schemeClr val="bg1"/>
                </a:solidFill>
                <a:latin typeface="Arial" panose="020B0604020202020204" pitchFamily="34" charset="0"/>
                <a:ea typeface="Times New Roman" panose="02020603050405020304" pitchFamily="18" charset="0"/>
              </a:rPr>
              <a:t>	   (withdrawal needle without safety shield)</a:t>
            </a:r>
            <a:endParaRPr kumimoji="0" lang="en-US" sz="17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7" name="Rectangle: Top Corners Rounded 6">
            <a:extLst>
              <a:ext uri="{FF2B5EF4-FFF2-40B4-BE49-F238E27FC236}">
                <a16:creationId xmlns:a16="http://schemas.microsoft.com/office/drawing/2014/main" id="{89C97DB1-2865-9170-BCC4-19C51305378A}"/>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F5DFB299-AE1A-30E6-652B-9A39F54FCFAA}"/>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2A8D0247-DCC8-32A1-6843-142C532903CD}"/>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EA74B4F6-4538-BC19-4B79-8CC2121E3DE5}"/>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A855695C-DD58-A12B-90BE-6A27CA78345F}"/>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D6C1002E-4B87-D907-924C-AEDE7184EEEE}"/>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A1C1A8A6-577A-D8AE-C6F8-240915E3A971}"/>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449F0109-B4B9-8399-2E38-E06C36B88EEB}"/>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C358AE18-9B86-15CD-EA42-DA5DA940B07A}"/>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5150F174-AE3C-3F8F-FF46-F9DC0D77E997}"/>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89391B55-05FC-9267-842F-99472F1AC847}"/>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4F4EC467-23A6-1316-2C4B-226661D9298E}"/>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04A895C6-E70C-6954-C19C-87F167705208}"/>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1628B777-7B24-7B86-A990-CA0AD20C23D6}"/>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A5DE3A87-12FA-A786-5435-6787E6C18996}"/>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DA98BD35-8422-3862-3924-8F55463EDF15}"/>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FDE71477-41D2-F29C-8FBA-4B7239A3E216}"/>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02AC7F6D-8210-67E8-D542-F808D69AC35D}"/>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0FCF45B1-DFD4-3AA2-A416-E23F5862AEB0}"/>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10" name="Group 9">
            <a:extLst>
              <a:ext uri="{FF2B5EF4-FFF2-40B4-BE49-F238E27FC236}">
                <a16:creationId xmlns:a16="http://schemas.microsoft.com/office/drawing/2014/main" id="{37F35782-695C-215D-FB7B-0D476835FE7A}"/>
              </a:ext>
            </a:extLst>
          </p:cNvPr>
          <p:cNvGrpSpPr/>
          <p:nvPr/>
        </p:nvGrpSpPr>
        <p:grpSpPr>
          <a:xfrm>
            <a:off x="3324225" y="1908000"/>
            <a:ext cx="3823060" cy="3823060"/>
            <a:chOff x="3324225" y="1843379"/>
            <a:chExt cx="3823060" cy="3823060"/>
          </a:xfrm>
        </p:grpSpPr>
        <p:pic>
          <p:nvPicPr>
            <p:cNvPr id="64" name="Step 2" descr="A close-up of a syringe&#10;&#10;AI-generated content may be incorrect.">
              <a:extLst>
                <a:ext uri="{FF2B5EF4-FFF2-40B4-BE49-F238E27FC236}">
                  <a16:creationId xmlns:a16="http://schemas.microsoft.com/office/drawing/2014/main" id="{E840FE7A-34E5-7A2D-9079-C346D4A9F2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516E8149-A9D3-0C99-FEA9-19F096DD292E}"/>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263EE2BD-5788-BBE5-3D19-318D6DDC006C}"/>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1"/>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8F328826-6FCB-A7C7-EE92-E5F4DAF7D857}"/>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3432C96F-CAC7-BA8A-20A7-1C4C853812C4}"/>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D78A14FC-E435-2272-7FDD-78559A1655A0}"/>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1886C651-5B69-A61E-7996-B7742EA51008}"/>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42778CE0-E163-BE6A-376A-4E56EC1E3CF3}"/>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2E3F43A8-07E8-CD83-E2B4-40D2073DF134}"/>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F9C4671A-1E52-1FC2-1D51-CB0323E2E131}"/>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E2689A63-0870-1380-5CF8-00620B8E74FE}"/>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98935B45-2234-49A8-C2CF-364C0E2A1FBD}"/>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9C37E6D9-C059-D857-5B73-E7732C02EF60}"/>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2CDB7179-686C-6D7D-4D1B-DA04DDA37366}"/>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0CACD474-154C-38D1-B008-2390252FF6D0}"/>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0637AC18-133C-DB0C-DB0E-A762C2330DC0}"/>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E6C4E45-79A7-4807-838B-65A656650C05}"/>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5E630279-404B-FE60-E4EE-8F7C0C1EE3BE}"/>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FC85AAE-49A4-A3FD-6F74-B3CF896665B8}"/>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443816AA-0B19-60EC-0ECA-6B40ACF0EABA}"/>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5B135917-CCB1-4E11-3AA9-EE72A3BB4D08}"/>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986AA48B-9FAF-7A76-2C33-31F62A418D40}"/>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267540B-1AEF-99F6-7C2D-25308BF51860}"/>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918E8375-0ED6-0151-1DE5-AD17FC352B0E}"/>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1DED935C-87C7-7797-D866-5761DC95401D}"/>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4FD90BD3-3C7E-D65C-BC8D-7D68CDFB9E87}"/>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F7B68F9-8A7A-7D7A-7F5A-A141044E6903}"/>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FBFBEB6A-77D3-871E-1F52-28F0659DE1D8}"/>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A08A91C5-43A0-C321-A6DB-DBB2F55042B0}"/>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FD8D439C-DDE7-81DB-D633-8DF32FD17744}"/>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CDEEDAE0-56D5-60B9-0658-F5919B2CA750}"/>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DB791A31-E690-8CA2-7837-C141DAFD63DC}"/>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20822FEB-6BDD-C5E0-7EA1-39D82771A1D8}"/>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B6F90BE5-789F-0F3D-6CD1-974FCCBEF2B7}"/>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AEC54B90-A9FB-71EB-8210-BB53421072B1}"/>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62030894-0BA3-7210-CFA8-4FA36C0028D9}"/>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449B105-41ED-DC05-BF67-39B961CE4649}"/>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AC0120A3-0AA0-3253-299C-59A26A5A7888}"/>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DD3499A5-38AF-F94E-EAB7-2EB1160675A1}"/>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A7546CE2-ED66-8633-860D-B0E12FD4309A}"/>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326EA307-3FBB-1C77-109C-920B84323829}"/>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1C8FD61D-8CA7-BB9D-F9D5-148FD199A081}"/>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42616FA9-40D7-42D6-6A70-275AEFF7F2CC}"/>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9DD84E3A-FACF-97EB-5FD6-7D58383E4BD9}"/>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5F107B48-0188-0648-532C-6A442A45856A}"/>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A437AA93-3A31-F15A-D873-B357EFF6AB81}"/>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1E92CD4C-2CD6-DE4E-E1AC-A06A5B06521E}"/>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03D3884-927C-B960-E713-371C2C3074C6}"/>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9D8370D5-8DF8-8C1B-1FEB-8674298D291D}"/>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C8A6FB03-5073-5409-67D1-C2B7C7C20BAD}"/>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6E43FE6B-C961-6224-AAEA-4A4D3F49F733}"/>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4278F0C6-B40A-0B68-4107-8D65A8DE641C}"/>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DD70502-D8A3-C72E-4238-C764B0819700}"/>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65D81D30-0D05-171B-1F21-33E87F835FF1}"/>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EFD23116-3B9F-55DB-882A-5D5A0DF51F59}"/>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Text 1">
            <a:extLst>
              <a:ext uri="{FF2B5EF4-FFF2-40B4-BE49-F238E27FC236}">
                <a16:creationId xmlns:a16="http://schemas.microsoft.com/office/drawing/2014/main" id="{740A86F9-556F-A266-299A-5CFFA7192582}"/>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BEF5ABD4-73BE-E0D8-2FD6-1AF0438589C2}"/>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5" name="Picture Placeholder 4">
            <a:extLst>
              <a:ext uri="{FF2B5EF4-FFF2-40B4-BE49-F238E27FC236}">
                <a16:creationId xmlns:a16="http://schemas.microsoft.com/office/drawing/2014/main" id="{B7CAADC9-2F4D-FC4B-8CD2-09EC6AA50CCC}"/>
              </a:ext>
            </a:extLst>
          </p:cNvPr>
          <p:cNvSpPr>
            <a:spLocks noGrp="1"/>
          </p:cNvSpPr>
          <p:nvPr>
            <p:ph type="pic" sz="quarter" idx="11"/>
          </p:nvPr>
        </p:nvSpPr>
        <p:spPr/>
        <p:txBody>
          <a:bodyPr/>
          <a:lstStyle/>
          <a:p>
            <a:endParaRPr lang="en-GB"/>
          </a:p>
        </p:txBody>
      </p:sp>
      <p:pic>
        <p:nvPicPr>
          <p:cNvPr id="62" name="Picture Placeholder 9">
            <a:extLst>
              <a:ext uri="{FF2B5EF4-FFF2-40B4-BE49-F238E27FC236}">
                <a16:creationId xmlns:a16="http://schemas.microsoft.com/office/drawing/2014/main" id="{4FCCF9B8-9C97-3F99-5258-C958AC70A0B9}"/>
              </a:ext>
            </a:extLst>
          </p:cNvPr>
          <p:cNvPicPr>
            <a:picLocks noChangeAspect="1"/>
          </p:cNvPicPr>
          <p:nvPr/>
        </p:nvPicPr>
        <p:blipFill>
          <a:blip r:embed="rId5"/>
          <a:srcRect l="322" r="322"/>
          <a:stretch/>
        </p:blipFill>
        <p:spPr>
          <a:xfrm>
            <a:off x="337983" y="801905"/>
            <a:ext cx="3679620" cy="4824000"/>
          </a:xfrm>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
        <p:nvSpPr>
          <p:cNvPr id="68" name="!!Highlight">
            <a:extLst>
              <a:ext uri="{FF2B5EF4-FFF2-40B4-BE49-F238E27FC236}">
                <a16:creationId xmlns:a16="http://schemas.microsoft.com/office/drawing/2014/main" id="{E8121752-7936-FA17-C4FA-59E1B8A948AF}"/>
              </a:ext>
            </a:extLst>
          </p:cNvPr>
          <p:cNvSpPr/>
          <p:nvPr/>
        </p:nvSpPr>
        <p:spPr>
          <a:xfrm>
            <a:off x="837340" y="2251675"/>
            <a:ext cx="2426372" cy="2838236"/>
          </a:xfrm>
          <a:custGeom>
            <a:avLst/>
            <a:gdLst>
              <a:gd name="csX0" fmla="*/ 0 w 2403041"/>
              <a:gd name="csY0" fmla="*/ 263888 h 1807281"/>
              <a:gd name="csX1" fmla="*/ 2344624 w 2403041"/>
              <a:gd name="csY1" fmla="*/ 0 h 1807281"/>
              <a:gd name="csX2" fmla="*/ 2403041 w 2403041"/>
              <a:gd name="csY2" fmla="*/ 1325094 h 1807281"/>
              <a:gd name="csX3" fmla="*/ 140291 w 2403041"/>
              <a:gd name="csY3" fmla="*/ 1807281 h 1807281"/>
              <a:gd name="csX4" fmla="*/ 0 w 2403041"/>
              <a:gd name="csY4" fmla="*/ 263888 h 1807281"/>
            </a:gdLst>
            <a:ahLst/>
            <a:cxnLst>
              <a:cxn ang="0">
                <a:pos x="csX0" y="csY0"/>
              </a:cxn>
              <a:cxn ang="0">
                <a:pos x="csX1" y="csY1"/>
              </a:cxn>
              <a:cxn ang="0">
                <a:pos x="csX2" y="csY2"/>
              </a:cxn>
              <a:cxn ang="0">
                <a:pos x="csX3" y="csY3"/>
              </a:cxn>
              <a:cxn ang="0">
                <a:pos x="csX4" y="csY4"/>
              </a:cxn>
            </a:cxnLst>
            <a:rect l="l" t="t" r="r" b="b"/>
            <a:pathLst>
              <a:path w="2403041" h="1807281">
                <a:moveTo>
                  <a:pt x="0" y="263888"/>
                </a:moveTo>
                <a:lnTo>
                  <a:pt x="2344624" y="0"/>
                </a:lnTo>
                <a:lnTo>
                  <a:pt x="2403041" y="1325094"/>
                </a:lnTo>
                <a:lnTo>
                  <a:pt x="140291" y="1807281"/>
                </a:lnTo>
                <a:lnTo>
                  <a:pt x="0" y="263888"/>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2362980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12C5A-D214-1869-6757-D3A55AE742C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527FF17-0B11-83BE-2BF0-2D3503D20FA0}"/>
              </a:ext>
            </a:extLst>
          </p:cNvPr>
          <p:cNvSpPr txBox="1"/>
          <p:nvPr/>
        </p:nvSpPr>
        <p:spPr>
          <a:xfrm>
            <a:off x="2981960" y="1238400"/>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Figure 2 </a:t>
            </a:r>
            <a:r>
              <a:rPr kumimoji="0" lang="en-US" sz="17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YEZTUGO Injection Steps for Withdrawal Needle Injection Kit</a:t>
            </a:r>
            <a:r>
              <a:rPr lang="en-US" sz="1700" b="1">
                <a:solidFill>
                  <a:schemeClr val="bg1"/>
                </a:solidFill>
                <a:latin typeface="Arial" panose="020B0604020202020204" pitchFamily="34" charset="0"/>
                <a:ea typeface="Times New Roman" panose="02020603050405020304" pitchFamily="18" charset="0"/>
              </a:rPr>
              <a:t> </a:t>
            </a:r>
            <a:br>
              <a:rPr lang="en-US" sz="1700" b="1">
                <a:solidFill>
                  <a:schemeClr val="bg1"/>
                </a:solidFill>
                <a:latin typeface="Arial" panose="020B0604020202020204" pitchFamily="34" charset="0"/>
                <a:ea typeface="Times New Roman" panose="02020603050405020304" pitchFamily="18" charset="0"/>
              </a:rPr>
            </a:br>
            <a:r>
              <a:rPr lang="en-US" sz="1700" b="1">
                <a:solidFill>
                  <a:schemeClr val="bg1"/>
                </a:solidFill>
                <a:latin typeface="Arial" panose="020B0604020202020204" pitchFamily="34" charset="0"/>
                <a:ea typeface="Times New Roman" panose="02020603050405020304" pitchFamily="18" charset="0"/>
              </a:rPr>
              <a:t>	   (withdrawal needle without safety shield)</a:t>
            </a:r>
            <a:endParaRPr kumimoji="0" lang="en-US" sz="17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7" name="Rectangle: Top Corners Rounded 6">
            <a:extLst>
              <a:ext uri="{FF2B5EF4-FFF2-40B4-BE49-F238E27FC236}">
                <a16:creationId xmlns:a16="http://schemas.microsoft.com/office/drawing/2014/main" id="{C0D853B0-F332-ADD1-C798-623332D10A19}"/>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6FA9B48E-9D09-0D64-DC15-C959760F3CC5}"/>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D69101E4-EC1B-248C-0C8A-2F1209580D2D}"/>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9837315A-A743-65C0-3030-9564EF895985}"/>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F9E0373A-7C8D-3446-2B59-851954B9E40D}"/>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8360D3E3-6EB7-976C-0BD4-9405BE5005E6}"/>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A5D4C59F-6975-F452-1D12-B466CC1027B4}"/>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7296CCF7-6586-DB32-6A82-BB8118FC7283}"/>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86316B2E-A849-01D6-7BA2-AA910CDCF431}"/>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8EE4BB68-ED84-71AD-2DE3-D61A47D821B7}"/>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05BAF5BD-ED66-8699-F262-D924E16DD79A}"/>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C0789886-4CE9-E085-67BB-6B8EDE7E0386}"/>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4E78F2CB-0715-F90A-CA1F-0F4505918766}"/>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1EA18744-1753-CB01-F2B8-DE96DA27F779}"/>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F7606484-DB03-A0D1-7D5E-80B0072DD0D7}"/>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9B83F642-FEBF-8BC8-A51A-6859BA482D43}"/>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D241BB6F-0122-EDF6-D8AF-F177AD0F07E0}"/>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2BA28BC3-D139-6FD5-78B7-41BE162B3752}"/>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94FA1A71-18B5-302B-6877-1B7BC7319D5D}"/>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11" name="Group 10">
            <a:extLst>
              <a:ext uri="{FF2B5EF4-FFF2-40B4-BE49-F238E27FC236}">
                <a16:creationId xmlns:a16="http://schemas.microsoft.com/office/drawing/2014/main" id="{1877E3A8-4166-B807-5B18-BBDD9D41286A}"/>
              </a:ext>
            </a:extLst>
          </p:cNvPr>
          <p:cNvGrpSpPr/>
          <p:nvPr/>
        </p:nvGrpSpPr>
        <p:grpSpPr>
          <a:xfrm>
            <a:off x="3324225" y="1908000"/>
            <a:ext cx="3823060" cy="3823060"/>
            <a:chOff x="3324225" y="1843379"/>
            <a:chExt cx="3823060" cy="3823060"/>
          </a:xfrm>
        </p:grpSpPr>
        <p:pic>
          <p:nvPicPr>
            <p:cNvPr id="66" name="Step 3" descr="A close-up of a syringe&#10;&#10;AI-generated content may be incorrect.">
              <a:extLst>
                <a:ext uri="{FF2B5EF4-FFF2-40B4-BE49-F238E27FC236}">
                  <a16:creationId xmlns:a16="http://schemas.microsoft.com/office/drawing/2014/main" id="{0599528C-F673-530F-D80F-E274E6D29A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63A73E8E-5DBD-83DD-2FD3-9C57BF874AA8}"/>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35E1994C-687A-1CFC-360C-5B85ED526D67}"/>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4F3F6826-C12C-872E-4F44-7E568B18962C}"/>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1"/>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5A57D052-7A88-D575-16F5-A968D948684B}"/>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14741844-D48C-215E-1DD9-652C08909826}"/>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7AF5B48B-C943-3FFA-595E-CBED1C94695F}"/>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38EE07D4-9B1C-109B-F0CE-AB75763687AF}"/>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DE030C97-A16D-F3BE-DA55-129D4311824F}"/>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3CA2F4A1-DD95-E77E-03F3-48C1D117EC13}"/>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CE25AC38-1F3E-EF22-CE08-8DD2B230F357}"/>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3E9476A9-F125-1C8E-80F8-8FD6862BCB5C}"/>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E0E40A42-D97A-CE93-E41E-A5B79AE4F1E4}"/>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7B6DBE68-A87B-ECC7-CCC3-B4FC874F0D1A}"/>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D65517D0-A873-5F25-D7AB-6F26D6877889}"/>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3A551CEB-E97D-02C1-6999-474FCB6B1381}"/>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FE0490E-92F6-FB50-4A4D-F4B761F5CE19}"/>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7DE7D53C-CD5C-ADB8-CEDC-C966490CBE26}"/>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9CACE8D-CE8E-AE66-2A5C-AFEFDF3CC32A}"/>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EF687844-8663-7A2F-1EB5-83CB24274027}"/>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F5B7A3C-4A1C-7C77-8599-27F239B750F3}"/>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0A052BD0-740E-9250-4AE9-4243155510E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33D3DA63-F79B-4126-4864-66DFE8FEDA61}"/>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D7E20FAF-EE35-D4CF-4453-93830E0A01D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EC1B2122-C5E5-410D-727E-0FBA0FCD79EF}"/>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1A6E7D3-BED4-8184-DFFD-CEAF0B6D14EE}"/>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52F6A96C-856D-80FE-A894-578FD2F90744}"/>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EF789267-8285-E63F-6F71-DB6FA353C919}"/>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E6FDC9E-3037-03E2-E9D5-47557E3E3CF0}"/>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B0781ABD-D535-E89B-4366-FA20D1EE70F6}"/>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1B9E606D-505A-6180-1E9F-72DCD4A41DD9}"/>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84FF9E8A-25C0-63B3-AFC5-94BD920CAFF9}"/>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EBB2E80E-6EBB-0C1D-E4A2-0C0DE18F974C}"/>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EFCE58FD-3CFA-82CD-3510-15265E5E3F52}"/>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752279B1-A427-61FD-E96E-F0DA587141EC}"/>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EA06D260-A1FA-F186-21DC-DCC3C36A9A08}"/>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A7BBC763-470E-B10E-E9BE-608946AB5E53}"/>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89357925-4FD8-1DAC-6BDC-4F0BCBB61BDA}"/>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B336CA17-C027-AFFA-034A-983A1C00F0A0}"/>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A3FF3F6C-51C0-D7B1-5768-F9B1593B971D}"/>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8C376956-D4EA-DD2E-5346-44C7B61BE2E3}"/>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BF24E61A-A31E-13E5-896F-FA614B44E774}"/>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1505C92C-0F1C-D4E0-030C-33B353852DBD}"/>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75B56BDA-B5C2-B7B6-8887-7ECF1F4D6CBA}"/>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F7D168EE-41F8-3658-7083-1B3FFE4C3643}"/>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37D5EC2-037A-6B83-3B13-D05BE59F638F}"/>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135503DC-78C1-0FAC-395C-8C865C6DE2CA}"/>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95BBE32D-4DAD-23FF-1676-BC5E5DA08D39}"/>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1BCE025B-7B34-A991-8D16-DF3358E4FA1A}"/>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C05BCC0E-2A3E-97A8-109C-49FB3F9BD4A2}"/>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24B9C7EE-D4C3-2959-C55E-AFB55F6B77C1}"/>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3BEACCA0-9A9D-7C30-AFF5-767574229A4B}"/>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11E056CF-366D-426C-A0B0-51C0099F4932}"/>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AE06EAE9-3AC0-11A7-3C85-CB823367D2DE}"/>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2F157C00-F582-10E2-F6BC-57EF5DC3D3AA}"/>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Text 1">
            <a:extLst>
              <a:ext uri="{FF2B5EF4-FFF2-40B4-BE49-F238E27FC236}">
                <a16:creationId xmlns:a16="http://schemas.microsoft.com/office/drawing/2014/main" id="{CBDDC0C8-9AD5-4552-95EF-41D188FC57FC}"/>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D12C1237-2277-EFC4-BB94-021A37126822}"/>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0" name="Text 3">
            <a:extLst>
              <a:ext uri="{FF2B5EF4-FFF2-40B4-BE49-F238E27FC236}">
                <a16:creationId xmlns:a16="http://schemas.microsoft.com/office/drawing/2014/main" id="{269A1ACE-A65C-0C9C-679B-242A2EB4D931}"/>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5" name="Picture Placeholder 4">
            <a:extLst>
              <a:ext uri="{FF2B5EF4-FFF2-40B4-BE49-F238E27FC236}">
                <a16:creationId xmlns:a16="http://schemas.microsoft.com/office/drawing/2014/main" id="{E66C74C2-C1BA-1832-C15A-01653B204857}"/>
              </a:ext>
            </a:extLst>
          </p:cNvPr>
          <p:cNvSpPr>
            <a:spLocks noGrp="1"/>
          </p:cNvSpPr>
          <p:nvPr>
            <p:ph type="pic" sz="quarter" idx="11"/>
          </p:nvPr>
        </p:nvSpPr>
        <p:spPr/>
        <p:txBody>
          <a:bodyPr/>
          <a:lstStyle/>
          <a:p>
            <a:endParaRPr lang="en-GB"/>
          </a:p>
        </p:txBody>
      </p:sp>
      <p:pic>
        <p:nvPicPr>
          <p:cNvPr id="64" name="Picture Placeholder 9">
            <a:extLst>
              <a:ext uri="{FF2B5EF4-FFF2-40B4-BE49-F238E27FC236}">
                <a16:creationId xmlns:a16="http://schemas.microsoft.com/office/drawing/2014/main" id="{8B74BBD8-F030-1B66-2555-FF982590BD5A}"/>
              </a:ext>
            </a:extLst>
          </p:cNvPr>
          <p:cNvPicPr>
            <a:picLocks noChangeAspect="1"/>
          </p:cNvPicPr>
          <p:nvPr/>
        </p:nvPicPr>
        <p:blipFill>
          <a:blip r:embed="rId4"/>
          <a:srcRect l="322" r="322"/>
          <a:stretch/>
        </p:blipFill>
        <p:spPr>
          <a:xfrm>
            <a:off x="337983" y="801905"/>
            <a:ext cx="3679620" cy="4824000"/>
          </a:xfrm>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
        <p:nvSpPr>
          <p:cNvPr id="70" name="!!Highlight">
            <a:extLst>
              <a:ext uri="{FF2B5EF4-FFF2-40B4-BE49-F238E27FC236}">
                <a16:creationId xmlns:a16="http://schemas.microsoft.com/office/drawing/2014/main" id="{15BAD4EB-3E75-B8CA-491A-EBD067F0F322}"/>
              </a:ext>
            </a:extLst>
          </p:cNvPr>
          <p:cNvSpPr/>
          <p:nvPr/>
        </p:nvSpPr>
        <p:spPr>
          <a:xfrm>
            <a:off x="837340" y="2251675"/>
            <a:ext cx="2426372" cy="2838236"/>
          </a:xfrm>
          <a:custGeom>
            <a:avLst/>
            <a:gdLst>
              <a:gd name="csX0" fmla="*/ 0 w 2403041"/>
              <a:gd name="csY0" fmla="*/ 263888 h 1807281"/>
              <a:gd name="csX1" fmla="*/ 2344624 w 2403041"/>
              <a:gd name="csY1" fmla="*/ 0 h 1807281"/>
              <a:gd name="csX2" fmla="*/ 2403041 w 2403041"/>
              <a:gd name="csY2" fmla="*/ 1325094 h 1807281"/>
              <a:gd name="csX3" fmla="*/ 140291 w 2403041"/>
              <a:gd name="csY3" fmla="*/ 1807281 h 1807281"/>
              <a:gd name="csX4" fmla="*/ 0 w 2403041"/>
              <a:gd name="csY4" fmla="*/ 263888 h 1807281"/>
            </a:gdLst>
            <a:ahLst/>
            <a:cxnLst>
              <a:cxn ang="0">
                <a:pos x="csX0" y="csY0"/>
              </a:cxn>
              <a:cxn ang="0">
                <a:pos x="csX1" y="csY1"/>
              </a:cxn>
              <a:cxn ang="0">
                <a:pos x="csX2" y="csY2"/>
              </a:cxn>
              <a:cxn ang="0">
                <a:pos x="csX3" y="csY3"/>
              </a:cxn>
              <a:cxn ang="0">
                <a:pos x="csX4" y="csY4"/>
              </a:cxn>
            </a:cxnLst>
            <a:rect l="l" t="t" r="r" b="b"/>
            <a:pathLst>
              <a:path w="2403041" h="1807281">
                <a:moveTo>
                  <a:pt x="0" y="263888"/>
                </a:moveTo>
                <a:lnTo>
                  <a:pt x="2344624" y="0"/>
                </a:lnTo>
                <a:lnTo>
                  <a:pt x="2403041" y="1325094"/>
                </a:lnTo>
                <a:lnTo>
                  <a:pt x="140291" y="1807281"/>
                </a:lnTo>
                <a:lnTo>
                  <a:pt x="0" y="263888"/>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86249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64567-3F2D-0F04-2D34-C94ABA7FD94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7E613BC-AC28-787A-0332-56FA87F66734}"/>
              </a:ext>
            </a:extLst>
          </p:cNvPr>
          <p:cNvSpPr txBox="1"/>
          <p:nvPr/>
        </p:nvSpPr>
        <p:spPr>
          <a:xfrm>
            <a:off x="2981960" y="1238400"/>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Figure 2 </a:t>
            </a:r>
            <a:r>
              <a:rPr kumimoji="0" lang="en-US" sz="17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YEZTUGO Injection Steps for Withdrawal Needle Injection Kit</a:t>
            </a:r>
            <a:r>
              <a:rPr lang="en-US" sz="1700" b="1">
                <a:solidFill>
                  <a:schemeClr val="bg1"/>
                </a:solidFill>
                <a:latin typeface="Arial" panose="020B0604020202020204" pitchFamily="34" charset="0"/>
                <a:ea typeface="Times New Roman" panose="02020603050405020304" pitchFamily="18" charset="0"/>
              </a:rPr>
              <a:t> </a:t>
            </a:r>
            <a:br>
              <a:rPr lang="en-US" sz="1700" b="1">
                <a:solidFill>
                  <a:schemeClr val="bg1"/>
                </a:solidFill>
                <a:latin typeface="Arial" panose="020B0604020202020204" pitchFamily="34" charset="0"/>
                <a:ea typeface="Times New Roman" panose="02020603050405020304" pitchFamily="18" charset="0"/>
              </a:rPr>
            </a:br>
            <a:r>
              <a:rPr lang="en-US" sz="1700" b="1">
                <a:solidFill>
                  <a:schemeClr val="bg1"/>
                </a:solidFill>
                <a:latin typeface="Arial" panose="020B0604020202020204" pitchFamily="34" charset="0"/>
                <a:ea typeface="Times New Roman" panose="02020603050405020304" pitchFamily="18" charset="0"/>
              </a:rPr>
              <a:t>	   (withdrawal needle without safety shield)</a:t>
            </a:r>
            <a:endParaRPr kumimoji="0" lang="en-US" sz="17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7" name="Rectangle: Top Corners Rounded 6">
            <a:extLst>
              <a:ext uri="{FF2B5EF4-FFF2-40B4-BE49-F238E27FC236}">
                <a16:creationId xmlns:a16="http://schemas.microsoft.com/office/drawing/2014/main" id="{B3F2A374-2868-04C5-5567-A65870E28B97}"/>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32AADC43-B019-5DA8-5E7C-2E40E1F7626A}"/>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2BB11C37-DE69-27A8-FE03-CF7E90128869}"/>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C19EDBF9-4BC8-7741-ACA8-AE5CDAD3E1AE}"/>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0DC7395D-2557-75C6-F22D-61EAA007BD4C}"/>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6E0B5B7B-832E-2D44-B43A-CCEBE32A7EB0}"/>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1C03E872-0B04-0847-8A79-56B432351D09}"/>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6B047A67-C969-BF80-ABE3-EADC38F202FC}"/>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1806ACDA-A350-2D4E-B4B3-756D4AF30016}"/>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127E1032-CF2D-276D-A9C8-26E6D945AC02}"/>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A6DC6403-73DC-5039-041D-18DA75ADBD85}"/>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9CDCA59B-9B2B-43DE-5333-7857E5CB6F76}"/>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2EFB8326-3E44-91C4-F0AF-D8963C6E5883}"/>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6D2D498F-4FF1-265A-8F3A-C59701316BE4}"/>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060283A7-40F2-07D8-59BD-A7679EE7A2BA}"/>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5431DC68-ED29-5F76-D570-B3F2B9BCDF1F}"/>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832A9811-A060-6268-499E-98D6A2362495}"/>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A9351C54-0B65-BBCD-CED1-613A02724B34}"/>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1043C56E-4A3F-0E38-E4F9-88B0E456B110}"/>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38" name="Group 37">
            <a:extLst>
              <a:ext uri="{FF2B5EF4-FFF2-40B4-BE49-F238E27FC236}">
                <a16:creationId xmlns:a16="http://schemas.microsoft.com/office/drawing/2014/main" id="{9925A3D4-4946-7D27-A991-C4FF06FE8548}"/>
              </a:ext>
            </a:extLst>
          </p:cNvPr>
          <p:cNvGrpSpPr/>
          <p:nvPr/>
        </p:nvGrpSpPr>
        <p:grpSpPr>
          <a:xfrm>
            <a:off x="3324225" y="1908000"/>
            <a:ext cx="3823060" cy="3823060"/>
            <a:chOff x="3324225" y="1843379"/>
            <a:chExt cx="3823060" cy="3823060"/>
          </a:xfrm>
        </p:grpSpPr>
        <p:pic>
          <p:nvPicPr>
            <p:cNvPr id="68" name="Step 4" descr="A close-up of a syringe&#10;&#10;AI-generated content may be incorrect.">
              <a:extLst>
                <a:ext uri="{FF2B5EF4-FFF2-40B4-BE49-F238E27FC236}">
                  <a16:creationId xmlns:a16="http://schemas.microsoft.com/office/drawing/2014/main" id="{49926515-4906-2AE5-0AED-A5B022212C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99767E89-47ED-FD3B-1FF8-299C50FCDE3B}"/>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C3DF0C04-8C76-C46B-ED92-1051DA1B0E80}"/>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94AAEFC1-98D2-CA42-A708-05202FF15321}"/>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418B5B30-7282-D895-8A6B-E5F19E796E93}"/>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1"/>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6C60E7F3-305D-24EE-EA57-324C7F2168C9}"/>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1"/>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FE565F55-43C0-FECB-D71C-1363E4ACFCD7}"/>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9BF8D284-88D7-A0B8-EB13-7097B7687E1F}"/>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D49C360B-B2AC-B026-12C3-44E796FE3628}"/>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29DE98ED-6289-8591-F6B0-C81C128999AB}"/>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249B0955-D0ED-17F8-05B2-64A8FBE37E05}"/>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D59EBCD3-2343-344D-52E1-C4BD93049D0A}"/>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43696F32-8DC9-ABB9-427E-0403B0540F0B}"/>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51CC7AC7-BB51-CE90-70E0-4B662D0CD3E1}"/>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F43F3226-49BF-85D6-4492-027970B68318}"/>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9CECDD9E-9F03-FAB8-9BB5-C4D061A85A14}"/>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2F8E103-8E23-5307-EA68-698D69288425}"/>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F01BC87E-C7B0-4AC6-5150-20BFEAAF92D3}"/>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5C87FFD2-5201-4E78-0E37-F6804D748336}"/>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D9BFDDF3-CF26-6917-CD97-B29F7BC12D25}"/>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DE4C097-188F-3672-0728-D9EB47F4BE77}"/>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17F310E7-A4F1-603D-FAFD-CEBF89C36609}"/>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6C282C1C-2368-393A-B3F9-84EB8262D00E}"/>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BBF12417-E3F9-99D0-2EF8-E3F1EB76CA1B}"/>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BF78FF35-3C2D-4895-7F4C-C61092ABE93C}"/>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957B6335-42FB-9DB9-99E3-A11D0789EC17}"/>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AB7FE50D-DB8D-316C-157B-9017EF2538E4}"/>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F2A1C8C2-2640-DCB0-1C69-85470DBAB656}"/>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98BF8C90-8DE8-8B53-D7D7-A492B48EB381}"/>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86D14F87-D2B2-7982-1222-3905D2C10EE7}"/>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00A76E1E-653D-73AF-DEB2-2B7D4EEC1705}"/>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1E946924-EC5C-692F-E279-0B840191BEDA}"/>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C0548A7C-FEB7-C4D6-A052-EB178F1625DF}"/>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DA0EEDB7-9CD5-3D53-0DF3-9AD50D8D57AA}"/>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AA23392E-F47F-DC35-EF00-1875ED2FBDC8}"/>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7EBDF59F-2A76-7BA2-A57C-3AC3275C1D52}"/>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D14D7681-6E35-B114-89DA-F59FD6D332C8}"/>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4EDC0670-47EE-95D2-5D90-94570D99AD02}"/>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B66ECC9F-3408-1D8E-5DE8-38DCBD4A2629}"/>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5F92170E-1533-0A35-7E83-9286D6002528}"/>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9E937522-D9CA-21FC-E6D3-F5D8A6E873AD}"/>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7002ABE7-1989-1757-F83F-9A4C2ECCF708}"/>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BE981E8F-4E18-E240-40A3-81700110103E}"/>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5EA7575C-17CA-CC6B-7254-59CD0501C60E}"/>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1257A54F-B047-370E-D405-0745BC09778F}"/>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B6E1CA2-A063-C5A1-61FC-DBB8988650D3}"/>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B0626A42-DB7A-18F9-E9B6-803DBDDEB865}"/>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4F83892B-542A-DDA4-C9BD-92C53EC05A4B}"/>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D671C44F-CEA9-BF11-EE1C-69D92F04F26E}"/>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D4FD12A8-C110-5A4A-D04A-66406D255FF7}"/>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B78F57E7-98F1-C5E9-2B25-3126ECC51EEC}"/>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3DC924E9-8F1D-B8A4-913F-A5A14D3DCDAF}"/>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1EA8A421-4513-0C8C-3652-0D7573BBD5AE}"/>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690E51EF-5895-83E7-3CB3-1AA272468F8E}"/>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3E6437D6-10E4-E899-7803-498A7F8AC2B2}"/>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Text 1">
            <a:extLst>
              <a:ext uri="{FF2B5EF4-FFF2-40B4-BE49-F238E27FC236}">
                <a16:creationId xmlns:a16="http://schemas.microsoft.com/office/drawing/2014/main" id="{28CD81E9-7285-67CD-77CD-366587009488}"/>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C6E088D2-A665-DD36-1F0E-80FCDA5BA3B0}"/>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0" name="Text 3">
            <a:extLst>
              <a:ext uri="{FF2B5EF4-FFF2-40B4-BE49-F238E27FC236}">
                <a16:creationId xmlns:a16="http://schemas.microsoft.com/office/drawing/2014/main" id="{2D4EABE2-A4C8-283B-EE24-A373C722C605}"/>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11" name="Text 4">
            <a:extLst>
              <a:ext uri="{FF2B5EF4-FFF2-40B4-BE49-F238E27FC236}">
                <a16:creationId xmlns:a16="http://schemas.microsoft.com/office/drawing/2014/main" id="{415FF2F9-31CE-9D40-E732-569ED3B2C792}"/>
              </a:ext>
            </a:extLst>
          </p:cNvPr>
          <p:cNvSpPr txBox="1"/>
          <p:nvPr/>
        </p:nvSpPr>
        <p:spPr>
          <a:xfrm>
            <a:off x="7415637" y="3097071"/>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4.	</a:t>
            </a:r>
            <a:r>
              <a:rPr lang="en-US" sz="1600" noProof="0"/>
              <a:t>Remove 18G withdrawal needle from syringe</a:t>
            </a:r>
          </a:p>
        </p:txBody>
      </p:sp>
      <p:sp>
        <p:nvSpPr>
          <p:cNvPr id="5" name="Picture Placeholder 4">
            <a:extLst>
              <a:ext uri="{FF2B5EF4-FFF2-40B4-BE49-F238E27FC236}">
                <a16:creationId xmlns:a16="http://schemas.microsoft.com/office/drawing/2014/main" id="{062E51CF-0516-9AEA-D95B-AA04F775347A}"/>
              </a:ext>
            </a:extLst>
          </p:cNvPr>
          <p:cNvSpPr>
            <a:spLocks noGrp="1"/>
          </p:cNvSpPr>
          <p:nvPr>
            <p:ph type="pic" sz="quarter" idx="11"/>
          </p:nvPr>
        </p:nvSpPr>
        <p:spPr/>
        <p:txBody>
          <a:bodyPr/>
          <a:lstStyle/>
          <a:p>
            <a:endParaRPr lang="en-GB"/>
          </a:p>
        </p:txBody>
      </p:sp>
      <p:pic>
        <p:nvPicPr>
          <p:cNvPr id="66" name="Picture Placeholder 9">
            <a:extLst>
              <a:ext uri="{FF2B5EF4-FFF2-40B4-BE49-F238E27FC236}">
                <a16:creationId xmlns:a16="http://schemas.microsoft.com/office/drawing/2014/main" id="{86403858-72B8-12ED-A626-365BBC4D8B92}"/>
              </a:ext>
            </a:extLst>
          </p:cNvPr>
          <p:cNvPicPr>
            <a:picLocks noChangeAspect="1"/>
          </p:cNvPicPr>
          <p:nvPr/>
        </p:nvPicPr>
        <p:blipFill>
          <a:blip r:embed="rId4"/>
          <a:srcRect l="322" r="322"/>
          <a:stretch/>
        </p:blipFill>
        <p:spPr>
          <a:xfrm>
            <a:off x="337983" y="801905"/>
            <a:ext cx="3679620" cy="4824000"/>
          </a:xfrm>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
        <p:nvSpPr>
          <p:cNvPr id="72" name="!!Highlight">
            <a:extLst>
              <a:ext uri="{FF2B5EF4-FFF2-40B4-BE49-F238E27FC236}">
                <a16:creationId xmlns:a16="http://schemas.microsoft.com/office/drawing/2014/main" id="{3BD1CABE-971F-5E42-CC94-158F6B3CA9A6}"/>
              </a:ext>
            </a:extLst>
          </p:cNvPr>
          <p:cNvSpPr/>
          <p:nvPr/>
        </p:nvSpPr>
        <p:spPr>
          <a:xfrm>
            <a:off x="837340" y="2251675"/>
            <a:ext cx="2426372" cy="2838236"/>
          </a:xfrm>
          <a:custGeom>
            <a:avLst/>
            <a:gdLst>
              <a:gd name="csX0" fmla="*/ 0 w 2403041"/>
              <a:gd name="csY0" fmla="*/ 263888 h 1807281"/>
              <a:gd name="csX1" fmla="*/ 2344624 w 2403041"/>
              <a:gd name="csY1" fmla="*/ 0 h 1807281"/>
              <a:gd name="csX2" fmla="*/ 2403041 w 2403041"/>
              <a:gd name="csY2" fmla="*/ 1325094 h 1807281"/>
              <a:gd name="csX3" fmla="*/ 140291 w 2403041"/>
              <a:gd name="csY3" fmla="*/ 1807281 h 1807281"/>
              <a:gd name="csX4" fmla="*/ 0 w 2403041"/>
              <a:gd name="csY4" fmla="*/ 263888 h 1807281"/>
            </a:gdLst>
            <a:ahLst/>
            <a:cxnLst>
              <a:cxn ang="0">
                <a:pos x="csX0" y="csY0"/>
              </a:cxn>
              <a:cxn ang="0">
                <a:pos x="csX1" y="csY1"/>
              </a:cxn>
              <a:cxn ang="0">
                <a:pos x="csX2" y="csY2"/>
              </a:cxn>
              <a:cxn ang="0">
                <a:pos x="csX3" y="csY3"/>
              </a:cxn>
              <a:cxn ang="0">
                <a:pos x="csX4" y="csY4"/>
              </a:cxn>
            </a:cxnLst>
            <a:rect l="l" t="t" r="r" b="b"/>
            <a:pathLst>
              <a:path w="2403041" h="1807281">
                <a:moveTo>
                  <a:pt x="0" y="263888"/>
                </a:moveTo>
                <a:lnTo>
                  <a:pt x="2344624" y="0"/>
                </a:lnTo>
                <a:lnTo>
                  <a:pt x="2403041" y="1325094"/>
                </a:lnTo>
                <a:lnTo>
                  <a:pt x="140291" y="1807281"/>
                </a:lnTo>
                <a:lnTo>
                  <a:pt x="0" y="263888"/>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186701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B4587-B287-3923-83B9-D0268D30013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9D0AD26-34FD-F16D-E7FD-A6A5CB4DEFEC}"/>
              </a:ext>
            </a:extLst>
          </p:cNvPr>
          <p:cNvSpPr txBox="1"/>
          <p:nvPr/>
        </p:nvSpPr>
        <p:spPr>
          <a:xfrm>
            <a:off x="2981960" y="1238400"/>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Figure 2 </a:t>
            </a:r>
            <a:r>
              <a:rPr kumimoji="0" lang="en-US" sz="17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YEZTUGO Injection Steps for Withdrawal Needle Injection Kit</a:t>
            </a:r>
            <a:r>
              <a:rPr lang="en-US" sz="1700" b="1">
                <a:solidFill>
                  <a:schemeClr val="bg1"/>
                </a:solidFill>
                <a:latin typeface="Arial" panose="020B0604020202020204" pitchFamily="34" charset="0"/>
                <a:ea typeface="Times New Roman" panose="02020603050405020304" pitchFamily="18" charset="0"/>
              </a:rPr>
              <a:t> </a:t>
            </a:r>
            <a:br>
              <a:rPr lang="en-US" sz="1700" b="1">
                <a:solidFill>
                  <a:schemeClr val="bg1"/>
                </a:solidFill>
                <a:latin typeface="Arial" panose="020B0604020202020204" pitchFamily="34" charset="0"/>
                <a:ea typeface="Times New Roman" panose="02020603050405020304" pitchFamily="18" charset="0"/>
              </a:rPr>
            </a:br>
            <a:r>
              <a:rPr lang="en-US" sz="1700" b="1">
                <a:solidFill>
                  <a:schemeClr val="bg1"/>
                </a:solidFill>
                <a:latin typeface="Arial" panose="020B0604020202020204" pitchFamily="34" charset="0"/>
                <a:ea typeface="Times New Roman" panose="02020603050405020304" pitchFamily="18" charset="0"/>
              </a:rPr>
              <a:t>	   (withdrawal needle without safety shield)</a:t>
            </a:r>
            <a:endParaRPr kumimoji="0" lang="en-US" sz="17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7" name="Rectangle: Top Corners Rounded 6">
            <a:extLst>
              <a:ext uri="{FF2B5EF4-FFF2-40B4-BE49-F238E27FC236}">
                <a16:creationId xmlns:a16="http://schemas.microsoft.com/office/drawing/2014/main" id="{933204BE-BDBD-CDF9-92B3-AE8989E7A554}"/>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805DE4DA-2363-3657-AD8A-971EAA3D0A2C}"/>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FBF4308F-4752-4981-A8E4-11D052141304}"/>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2AEDD0F0-6703-5895-AEC3-886A385F3AF7}"/>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4051C564-BB3C-B2AE-EEAB-B42818BF54E4}"/>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B50BEDDD-1F6A-246B-A3CC-8F319855A939}"/>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57ED66CF-1519-503F-4A4A-76C4981D70C3}"/>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5396B2DF-8178-F518-B937-BEC0AB6A55E9}"/>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0777F772-E17E-1B2F-6711-0CDDB550D4CF}"/>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7C27A9D2-DC6E-586C-237D-314FAE5D1116}"/>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5F6D1BD2-141B-5121-5A2C-B42B53991664}"/>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DD2A1002-E8B6-F682-2FEC-1FF25E7070D9}"/>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7B3967A1-DC1A-8E36-BE55-A91D33902704}"/>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4133A2AC-4910-89DD-D329-B5714D904F47}"/>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3DE0F059-1A01-17C7-4C32-70457C6F4920}"/>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B6A7F6D3-86DE-916B-048F-299371010B1D}"/>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DA158BF4-031B-BC11-323B-45B02F57F9F8}"/>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E96526E3-49A0-7E81-03D8-DB5C0A6365FF}"/>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14F77A5D-1B7E-1115-8175-111F374334B1}"/>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62" name="Group 61">
            <a:extLst>
              <a:ext uri="{FF2B5EF4-FFF2-40B4-BE49-F238E27FC236}">
                <a16:creationId xmlns:a16="http://schemas.microsoft.com/office/drawing/2014/main" id="{100194A5-A784-14BF-CC54-4EAA66C44FDE}"/>
              </a:ext>
            </a:extLst>
          </p:cNvPr>
          <p:cNvGrpSpPr/>
          <p:nvPr/>
        </p:nvGrpSpPr>
        <p:grpSpPr>
          <a:xfrm>
            <a:off x="3324225" y="1908000"/>
            <a:ext cx="3823060" cy="3823060"/>
            <a:chOff x="3324225" y="1843379"/>
            <a:chExt cx="3823060" cy="3823060"/>
          </a:xfrm>
        </p:grpSpPr>
        <p:pic>
          <p:nvPicPr>
            <p:cNvPr id="70" name="Step 5" descr="A drawing of a syringe being filled with liquid&#10;&#10;AI-generated content may be incorrect.">
              <a:extLst>
                <a:ext uri="{FF2B5EF4-FFF2-40B4-BE49-F238E27FC236}">
                  <a16:creationId xmlns:a16="http://schemas.microsoft.com/office/drawing/2014/main" id="{BCE0649B-6FE1-9876-FB90-7AE27ACB3B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5F18B56D-DE2B-3543-ACE2-1F2C7A01E4E4}"/>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97910260-3D79-DC25-6D20-C2EBD25AA522}"/>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1C961932-8B69-0CB3-2F10-99F2E667CC0A}"/>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1DBF01A3-6BE7-9827-42C8-A3C0D1134462}"/>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A5140ED5-5DFB-79F7-20D2-E72558CB4520}"/>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5DE6820E-B8DF-CDB3-D14D-9901CB4DA58D}"/>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1"/>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33B1DB1F-5EFA-1AB6-2A92-AE37A42EF74D}"/>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81190758-76A5-65B4-1B44-A1E25487EF4D}"/>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57DCAA5E-AD9B-CC55-BECF-8412E7F7A514}"/>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036BCD37-F32C-3899-8BE4-B22FD981EB90}"/>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73BCB900-1D20-117A-4739-38DB2D136AA5}"/>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4E38BAA8-1B85-53EB-65AB-59639C093D3B}"/>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0EBF0374-A264-05DC-5E95-C5D637BC65AE}"/>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2B5E9502-44FD-625D-957A-F2E1DCF8E76A}"/>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88CE9518-E777-AEAE-1AA5-19CD907959FA}"/>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083A04F-54E3-5C93-46E6-165E3209E5ED}"/>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29E16C3-E79F-37B2-04E8-7D00EBDFC3A9}"/>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409C02B3-B5FB-7906-0AC6-3834BC8F2B1F}"/>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CE830E04-33D4-E0CC-8C05-E8CB4AB0BC84}"/>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297A53D9-7CEC-4ED5-23E4-3BEB5F9D6922}"/>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5361E8A-B15C-16DA-C5D3-BB61A88A979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791AE750-DA56-224B-2B54-6A16BDA23D4D}"/>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C841F0A-BAA7-B318-5BC8-E8A252B75AB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B81DBACE-8C53-6EE3-4035-FF1262E70EB6}"/>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68D93CE3-1CE9-AFFA-82BD-784BBB73DFC3}"/>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4F45D1F3-BC23-D1D5-A6A5-7AE23AED8524}"/>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0EF29C5D-FC77-B7FD-4975-9C6CCD62A201}"/>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EF225AD8-C499-F814-E1B4-DD62AC3CF02B}"/>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6356250-D088-3945-66D0-EA5E8498E022}"/>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4AFBBCBC-3628-CF70-4614-D304D11B25FE}"/>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0B89C12D-93A4-122D-6492-43C57200F459}"/>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4FBBC4BB-E3D2-4966-5FAE-AB00384A5ADA}"/>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024560A2-A6B5-0E82-17FA-DFD876F98BC2}"/>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DECC02F7-D794-26C0-3FF3-C61223F99A94}"/>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6DACD2C4-EB2C-8A60-FD05-A87E7BAF14A4}"/>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CD1C4FEB-9F32-CF5E-21FE-C998FD7BBC1B}"/>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15BAA441-234B-A4F4-A8D9-4BBA90763E93}"/>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0BEA761F-1742-492D-0E21-71B0CBE6E4AA}"/>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B715260A-E423-2054-1763-B3A2E3B0DD74}"/>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8DDC4CA8-0ED9-8B20-9B08-EE94B43DB9A3}"/>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A4C10164-56B1-A129-C43A-977E9EB052B4}"/>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3D79C9EA-D9BA-3364-E030-5C31551CBA55}"/>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B6AB8801-3462-2165-6933-FE605E435019}"/>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02256742-65DE-6AD2-E48C-79ED37535986}"/>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7E441FCA-ADE0-BAF5-D71A-D6DF5D454E99}"/>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777C9D0B-90F6-ED64-19D1-E4C4064720C0}"/>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1A956C02-9445-D761-E912-BD35A68B4A69}"/>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28135DC-FC9E-2444-EB0A-6D6AAFF3CF73}"/>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7FE3970F-B32F-EFFF-A4CD-5AFB13D80D32}"/>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95C268F8-1F41-5A09-A623-53AC4B62A919}"/>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7E946A6D-9063-BF5E-B664-D4634851E62A}"/>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BA0286FC-DE49-CB9E-FA94-27D7497BD2C6}"/>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0BBEB7D-3625-A182-8DDD-11F732A87499}"/>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9F5B0B76-D011-5556-9807-716E98097427}"/>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Text 1">
            <a:extLst>
              <a:ext uri="{FF2B5EF4-FFF2-40B4-BE49-F238E27FC236}">
                <a16:creationId xmlns:a16="http://schemas.microsoft.com/office/drawing/2014/main" id="{A42770C9-1A40-B7B6-FD16-E5DF92B93255}"/>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40BE0CFB-A76C-238D-2DF2-E32C629F9BD4}"/>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0" name="Text 3">
            <a:extLst>
              <a:ext uri="{FF2B5EF4-FFF2-40B4-BE49-F238E27FC236}">
                <a16:creationId xmlns:a16="http://schemas.microsoft.com/office/drawing/2014/main" id="{66FC393A-057B-615F-4B9F-7DD9B829C401}"/>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11" name="Text 4">
            <a:extLst>
              <a:ext uri="{FF2B5EF4-FFF2-40B4-BE49-F238E27FC236}">
                <a16:creationId xmlns:a16="http://schemas.microsoft.com/office/drawing/2014/main" id="{80BF2207-1686-F830-01ED-0A5E29371658}"/>
              </a:ext>
            </a:extLst>
          </p:cNvPr>
          <p:cNvSpPr txBox="1"/>
          <p:nvPr/>
        </p:nvSpPr>
        <p:spPr>
          <a:xfrm>
            <a:off x="7415637" y="3097071"/>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4.	</a:t>
            </a:r>
            <a:r>
              <a:rPr lang="en-US" sz="1600" noProof="0"/>
              <a:t>Remove 18G withdrawal needle from syringe</a:t>
            </a:r>
          </a:p>
        </p:txBody>
      </p:sp>
      <p:sp>
        <p:nvSpPr>
          <p:cNvPr id="38" name="Text 5">
            <a:extLst>
              <a:ext uri="{FF2B5EF4-FFF2-40B4-BE49-F238E27FC236}">
                <a16:creationId xmlns:a16="http://schemas.microsoft.com/office/drawing/2014/main" id="{A59F13FD-ADF4-7336-C400-F0313C16DC54}"/>
              </a:ext>
            </a:extLst>
          </p:cNvPr>
          <p:cNvSpPr txBox="1"/>
          <p:nvPr/>
        </p:nvSpPr>
        <p:spPr>
          <a:xfrm>
            <a:off x="7415637" y="3477162"/>
            <a:ext cx="4584125" cy="584775"/>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5.	</a:t>
            </a:r>
            <a:r>
              <a:rPr lang="en-US" sz="1600" noProof="0"/>
              <a:t>Attach 22G injection needle to syringe,</a:t>
            </a:r>
            <a:br>
              <a:rPr lang="en-US" sz="1600" noProof="0"/>
            </a:br>
            <a:r>
              <a:rPr lang="en-US" sz="1600" noProof="0"/>
              <a:t>expel air bubbles, and prime to 1.5 mL</a:t>
            </a:r>
          </a:p>
        </p:txBody>
      </p:sp>
      <p:sp>
        <p:nvSpPr>
          <p:cNvPr id="5" name="Picture Placeholder 4">
            <a:extLst>
              <a:ext uri="{FF2B5EF4-FFF2-40B4-BE49-F238E27FC236}">
                <a16:creationId xmlns:a16="http://schemas.microsoft.com/office/drawing/2014/main" id="{3FB2291E-BA80-E47F-ED49-D4D7A889A3FD}"/>
              </a:ext>
            </a:extLst>
          </p:cNvPr>
          <p:cNvSpPr>
            <a:spLocks noGrp="1"/>
          </p:cNvSpPr>
          <p:nvPr>
            <p:ph type="pic" sz="quarter" idx="11"/>
          </p:nvPr>
        </p:nvSpPr>
        <p:spPr/>
        <p:txBody>
          <a:bodyPr/>
          <a:lstStyle/>
          <a:p>
            <a:endParaRPr lang="en-GB"/>
          </a:p>
        </p:txBody>
      </p:sp>
      <p:pic>
        <p:nvPicPr>
          <p:cNvPr id="68" name="Picture Placeholder 9">
            <a:extLst>
              <a:ext uri="{FF2B5EF4-FFF2-40B4-BE49-F238E27FC236}">
                <a16:creationId xmlns:a16="http://schemas.microsoft.com/office/drawing/2014/main" id="{12EEB4D6-99F2-D2EC-F9B4-697FD8018DAD}"/>
              </a:ext>
            </a:extLst>
          </p:cNvPr>
          <p:cNvPicPr>
            <a:picLocks noChangeAspect="1"/>
          </p:cNvPicPr>
          <p:nvPr/>
        </p:nvPicPr>
        <p:blipFill>
          <a:blip r:embed="rId4"/>
          <a:srcRect l="322" r="322"/>
          <a:stretch/>
        </p:blipFill>
        <p:spPr>
          <a:xfrm>
            <a:off x="337983" y="801905"/>
            <a:ext cx="3679620" cy="4824000"/>
          </a:xfrm>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
        <p:nvSpPr>
          <p:cNvPr id="74" name="!!Highlight">
            <a:extLst>
              <a:ext uri="{FF2B5EF4-FFF2-40B4-BE49-F238E27FC236}">
                <a16:creationId xmlns:a16="http://schemas.microsoft.com/office/drawing/2014/main" id="{ED472D00-B307-69CF-AB2F-E3C9E7B9A8F9}"/>
              </a:ext>
            </a:extLst>
          </p:cNvPr>
          <p:cNvSpPr/>
          <p:nvPr/>
        </p:nvSpPr>
        <p:spPr>
          <a:xfrm>
            <a:off x="837340" y="2251675"/>
            <a:ext cx="2426372" cy="2838236"/>
          </a:xfrm>
          <a:custGeom>
            <a:avLst/>
            <a:gdLst>
              <a:gd name="csX0" fmla="*/ 0 w 2403041"/>
              <a:gd name="csY0" fmla="*/ 263888 h 1807281"/>
              <a:gd name="csX1" fmla="*/ 2344624 w 2403041"/>
              <a:gd name="csY1" fmla="*/ 0 h 1807281"/>
              <a:gd name="csX2" fmla="*/ 2403041 w 2403041"/>
              <a:gd name="csY2" fmla="*/ 1325094 h 1807281"/>
              <a:gd name="csX3" fmla="*/ 140291 w 2403041"/>
              <a:gd name="csY3" fmla="*/ 1807281 h 1807281"/>
              <a:gd name="csX4" fmla="*/ 0 w 2403041"/>
              <a:gd name="csY4" fmla="*/ 263888 h 1807281"/>
            </a:gdLst>
            <a:ahLst/>
            <a:cxnLst>
              <a:cxn ang="0">
                <a:pos x="csX0" y="csY0"/>
              </a:cxn>
              <a:cxn ang="0">
                <a:pos x="csX1" y="csY1"/>
              </a:cxn>
              <a:cxn ang="0">
                <a:pos x="csX2" y="csY2"/>
              </a:cxn>
              <a:cxn ang="0">
                <a:pos x="csX3" y="csY3"/>
              </a:cxn>
              <a:cxn ang="0">
                <a:pos x="csX4" y="csY4"/>
              </a:cxn>
            </a:cxnLst>
            <a:rect l="l" t="t" r="r" b="b"/>
            <a:pathLst>
              <a:path w="2403041" h="1807281">
                <a:moveTo>
                  <a:pt x="0" y="263888"/>
                </a:moveTo>
                <a:lnTo>
                  <a:pt x="2344624" y="0"/>
                </a:lnTo>
                <a:lnTo>
                  <a:pt x="2403041" y="1325094"/>
                </a:lnTo>
                <a:lnTo>
                  <a:pt x="140291" y="1807281"/>
                </a:lnTo>
                <a:lnTo>
                  <a:pt x="0" y="263888"/>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015138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193A3-718D-BE71-5CF7-2DD47750587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163B7DF-838E-2ED0-CCFA-C44E7DA8AE10}"/>
              </a:ext>
            </a:extLst>
          </p:cNvPr>
          <p:cNvSpPr txBox="1"/>
          <p:nvPr/>
        </p:nvSpPr>
        <p:spPr>
          <a:xfrm>
            <a:off x="2981960" y="1238400"/>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Figure 2 </a:t>
            </a:r>
            <a:r>
              <a:rPr kumimoji="0" lang="en-US" sz="17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YEZTUGO Injection Steps for Withdrawal Needle Injection Kit</a:t>
            </a:r>
            <a:r>
              <a:rPr lang="en-US" sz="1700" b="1">
                <a:solidFill>
                  <a:schemeClr val="bg1"/>
                </a:solidFill>
                <a:latin typeface="Arial" panose="020B0604020202020204" pitchFamily="34" charset="0"/>
                <a:ea typeface="Times New Roman" panose="02020603050405020304" pitchFamily="18" charset="0"/>
              </a:rPr>
              <a:t> </a:t>
            </a:r>
            <a:br>
              <a:rPr lang="en-US" sz="1700" b="1">
                <a:solidFill>
                  <a:schemeClr val="bg1"/>
                </a:solidFill>
                <a:latin typeface="Arial" panose="020B0604020202020204" pitchFamily="34" charset="0"/>
                <a:ea typeface="Times New Roman" panose="02020603050405020304" pitchFamily="18" charset="0"/>
              </a:rPr>
            </a:br>
            <a:r>
              <a:rPr lang="en-US" sz="1700" b="1">
                <a:solidFill>
                  <a:schemeClr val="bg1"/>
                </a:solidFill>
                <a:latin typeface="Arial" panose="020B0604020202020204" pitchFamily="34" charset="0"/>
                <a:ea typeface="Times New Roman" panose="02020603050405020304" pitchFamily="18" charset="0"/>
              </a:rPr>
              <a:t>	   (withdrawal needle without safety shield)</a:t>
            </a:r>
            <a:endParaRPr kumimoji="0" lang="en-US" sz="17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7" name="Rectangle: Top Corners Rounded 6">
            <a:extLst>
              <a:ext uri="{FF2B5EF4-FFF2-40B4-BE49-F238E27FC236}">
                <a16:creationId xmlns:a16="http://schemas.microsoft.com/office/drawing/2014/main" id="{FAF8B4EB-F210-6B0A-4947-8AA2E59FDFE1}"/>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322114EF-5DD9-489D-1BF0-7BB3639F4934}"/>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5E4C9EFC-67B3-8740-ABAF-2339A3A7DA37}"/>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F8E9B0C7-1327-8016-1D8D-AC86540D6B16}"/>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D0BBDC2D-8C4A-900F-2502-7F8BEB083881}"/>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EE8DDD95-9D33-2A3B-3FB4-0B40F0BD088D}"/>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10C4F2FC-19E6-6180-F1BE-944496257035}"/>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C812B1FC-9092-500F-FF03-96719BADF063}"/>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0045ED50-2FC4-0429-94D2-219F7FB64EFE}"/>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E500E2A9-6CDC-4D18-F713-F5DC66980E0A}"/>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0C986578-8BE6-0AF7-D94E-0F9BF3A28E96}"/>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1D835720-F05E-685F-FFDB-3DC66DF83D75}"/>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C62270AA-A575-3995-0260-61D213D21AFE}"/>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05A6B5DB-8AF0-8BD4-476D-E43A13D0F22E}"/>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5DCC8894-45D7-721C-0AC8-3CFFDB19775D}"/>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622A0D96-0532-3CE9-CACA-2F5313FAD7C1}"/>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42B3DF90-4666-0D60-1CB8-515AF9475A01}"/>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1ECF2ABB-2B47-11EB-D337-EA1F7A32F119}"/>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465EE442-E62F-B578-39A5-EC9690E37582}"/>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62" name="Group 61">
            <a:extLst>
              <a:ext uri="{FF2B5EF4-FFF2-40B4-BE49-F238E27FC236}">
                <a16:creationId xmlns:a16="http://schemas.microsoft.com/office/drawing/2014/main" id="{53279B06-EFAE-CC70-E77D-814AE4A24602}"/>
              </a:ext>
            </a:extLst>
          </p:cNvPr>
          <p:cNvGrpSpPr/>
          <p:nvPr/>
        </p:nvGrpSpPr>
        <p:grpSpPr>
          <a:xfrm>
            <a:off x="3324225" y="1908000"/>
            <a:ext cx="3823060" cy="3823060"/>
            <a:chOff x="3324225" y="1843379"/>
            <a:chExt cx="3823060" cy="3823060"/>
          </a:xfrm>
        </p:grpSpPr>
        <p:pic>
          <p:nvPicPr>
            <p:cNvPr id="72" name="Step 6">
              <a:extLst>
                <a:ext uri="{FF2B5EF4-FFF2-40B4-BE49-F238E27FC236}">
                  <a16:creationId xmlns:a16="http://schemas.microsoft.com/office/drawing/2014/main" id="{3876A79B-FB01-5506-8EA2-3955C0268680}"/>
                </a:ext>
              </a:extLst>
            </p:cNvPr>
            <p:cNvPicPr>
              <a:picLocks noChangeAspect="1"/>
            </p:cNvPicPr>
            <p:nvPr/>
          </p:nvPicPr>
          <p:blipFill>
            <a:blip r:embed="rId4">
              <a:extLst>
                <a:ext uri="{28A0092B-C50C-407E-A947-70E740481C1C}">
                  <a14:useLocalDpi xmlns:a14="http://schemas.microsoft.com/office/drawing/2010/main" val="0"/>
                </a:ext>
              </a:extLst>
            </a:blip>
            <a:srcRect l="41" r="41"/>
            <a:stretch/>
          </p:blipFill>
          <p:spPr>
            <a:xfrm>
              <a:off x="3833722" y="2343234"/>
              <a:ext cx="2805688" cy="2808000"/>
            </a:xfrm>
            <a:prstGeom prst="ellipse">
              <a:avLst/>
            </a:prstGeom>
            <a:ln>
              <a:noFill/>
            </a:ln>
          </p:spPr>
        </p:pic>
        <p:sp>
          <p:nvSpPr>
            <p:cNvPr id="94" name="Wedge 1">
              <a:extLst>
                <a:ext uri="{FF2B5EF4-FFF2-40B4-BE49-F238E27FC236}">
                  <a16:creationId xmlns:a16="http://schemas.microsoft.com/office/drawing/2014/main" id="{AE4A7807-CD1B-529A-8A28-D4C427C1DE93}"/>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29E4A24C-0A5C-410F-9C0A-CE0D479A9A9C}"/>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CB13F2BF-E759-9159-144E-EB1060B356E2}"/>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EEA5AA18-BAB2-02BA-6790-B14600ADB61D}"/>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1D709323-390D-B021-113A-24D281CFA8C0}"/>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9D55CAF5-9339-B6D5-89FF-3655F1BDDCDA}"/>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BA1305BA-B02D-CF4F-A5F4-CA63248EDD69}"/>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1"/>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AF1FD93C-1F7A-6112-6198-0FE2AF1DD975}"/>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1"/>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4D352D60-F29C-D24E-83A8-34E1136BD3A8}"/>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E2437F61-F463-E22E-B723-C1CAF828E221}"/>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94A14CC2-2F7B-0B7A-96AB-298F59D4A60B}"/>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2BE122C4-56F7-AEB8-B9B9-043C520CFB63}"/>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FF8D81AB-26D6-C0AA-DF23-627C08A84866}"/>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59250B97-7689-FDC9-8D36-5584B4973AC1}"/>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52F59D72-FF36-9D2B-E555-CFAC2C129E8E}"/>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CF8AA04-22E3-48C3-61AB-94B47AD78B3B}"/>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8C85401-40D7-F53F-3B70-776E84603076}"/>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4BC84D8F-4EAA-3FC9-F4BB-01274F60BBBA}"/>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485FB3D8-64EE-2299-0670-46E5D9AC782F}"/>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9D40653-954B-F950-3551-A9C6D1D62082}"/>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7C06653-367E-8091-D7C7-A35CF4FE82B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5DE2ADC-D74C-4609-ABFB-F311E2C55E71}"/>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8CC4F8F9-BFB8-2278-2785-1964B506455A}"/>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E912F54B-FA6C-3BDB-2915-E9518D44673D}"/>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4C517F70-249B-0871-4FED-83A535B4793D}"/>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B22CB91B-5BC8-1D90-F297-521B1351AA56}"/>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84FC2700-C0C1-61AD-726E-1895905E0689}"/>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A150304F-8D42-5264-BEAC-1DD0E32E98B5}"/>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B2E9130B-34D5-C65A-ACC3-2A6952067995}"/>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367492C7-915D-634E-9645-84410F39C8D4}"/>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90513858-8CB0-27DA-5DD2-7B970253B61E}"/>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9C00B2A2-9CDC-414D-1E4C-D177E425D2F5}"/>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14ED4974-1087-BEFA-E122-67991D4534C6}"/>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05B486BF-9177-BE43-C7F2-0AB90A4C7975}"/>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F56A2E8E-BD76-2DE1-7145-AE2D324C1C02}"/>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1D9B219D-6D15-0014-1B5B-803F00793346}"/>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2A98D676-E346-C627-2A44-9959A140DDC4}"/>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41BF7070-E0A3-AF52-5EC5-D5614B2DA9F9}"/>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573DBEC7-965D-1459-D9A6-565C19A51BEC}"/>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A1EE4673-0EC3-0960-59A8-68C14AE1CA6B}"/>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21447F4B-58C2-9ABE-08BB-3463DAB33168}"/>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71F029B2-E9AA-AB3F-5ACB-973B242A6394}"/>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6230FC78-378F-15C5-EC59-EA81E925EC2E}"/>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3812D90A-0D11-817D-42DB-950F63521F76}"/>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DEC1CDCB-F2E1-D621-6284-812380046BE1}"/>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B99CA726-9898-9C8E-DC7E-40DB464F6227}"/>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653D62E8-A665-9193-5CB1-22E907E94ABE}"/>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C13B3164-83CA-BFAF-C240-0951891DF764}"/>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520C1613-93BF-1DE7-AA27-5CD9E8CEC977}"/>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AB9A90DD-7F17-DDBD-CAD2-4BA573694CD8}"/>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D62E4F84-8D87-897F-5901-94E9F9EF1CD5}"/>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A0FBC037-7898-4769-E425-B23BF04C4FD0}"/>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58F10EEE-7E05-F9AA-A205-78A51E642CA4}"/>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263B36A7-0915-256D-F64C-63135D159171}"/>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Text 1">
            <a:extLst>
              <a:ext uri="{FF2B5EF4-FFF2-40B4-BE49-F238E27FC236}">
                <a16:creationId xmlns:a16="http://schemas.microsoft.com/office/drawing/2014/main" id="{1FCDE8F6-4B98-0278-AAE3-BED2DF1D75C2}"/>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1A1519F7-F68D-E334-091D-C6464D34FE49}"/>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0" name="Text 3">
            <a:extLst>
              <a:ext uri="{FF2B5EF4-FFF2-40B4-BE49-F238E27FC236}">
                <a16:creationId xmlns:a16="http://schemas.microsoft.com/office/drawing/2014/main" id="{0688E118-447C-D8FF-2CF3-5D319F4CE985}"/>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11" name="Text 4">
            <a:extLst>
              <a:ext uri="{FF2B5EF4-FFF2-40B4-BE49-F238E27FC236}">
                <a16:creationId xmlns:a16="http://schemas.microsoft.com/office/drawing/2014/main" id="{8F749375-2D7A-77CB-5801-19F1ACB1A4EB}"/>
              </a:ext>
            </a:extLst>
          </p:cNvPr>
          <p:cNvSpPr txBox="1"/>
          <p:nvPr/>
        </p:nvSpPr>
        <p:spPr>
          <a:xfrm>
            <a:off x="7415637" y="3097071"/>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4.	</a:t>
            </a:r>
            <a:r>
              <a:rPr lang="en-US" sz="1600" noProof="0"/>
              <a:t>Remove 18G withdrawal needle from syringe</a:t>
            </a:r>
          </a:p>
        </p:txBody>
      </p:sp>
      <p:sp>
        <p:nvSpPr>
          <p:cNvPr id="38" name="Text 5">
            <a:extLst>
              <a:ext uri="{FF2B5EF4-FFF2-40B4-BE49-F238E27FC236}">
                <a16:creationId xmlns:a16="http://schemas.microsoft.com/office/drawing/2014/main" id="{9CC6E5AD-F5A0-F34D-74B0-580EBDE061A2}"/>
              </a:ext>
            </a:extLst>
          </p:cNvPr>
          <p:cNvSpPr txBox="1"/>
          <p:nvPr/>
        </p:nvSpPr>
        <p:spPr>
          <a:xfrm>
            <a:off x="7415637" y="3477162"/>
            <a:ext cx="4584125" cy="584775"/>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5.	</a:t>
            </a:r>
            <a:r>
              <a:rPr lang="en-US" sz="1600" noProof="0"/>
              <a:t>Attach 22G injection needle to syringe,</a:t>
            </a:r>
            <a:br>
              <a:rPr lang="en-US" sz="1600" noProof="0"/>
            </a:br>
            <a:r>
              <a:rPr lang="en-US" sz="1600" noProof="0"/>
              <a:t>expel air bubbles, and prime to 1.5 mL</a:t>
            </a:r>
          </a:p>
        </p:txBody>
      </p:sp>
      <p:sp>
        <p:nvSpPr>
          <p:cNvPr id="80" name="Text 6">
            <a:extLst>
              <a:ext uri="{FF2B5EF4-FFF2-40B4-BE49-F238E27FC236}">
                <a16:creationId xmlns:a16="http://schemas.microsoft.com/office/drawing/2014/main" id="{57D1736A-CD85-5686-996A-AD08EE95AC49}"/>
              </a:ext>
            </a:extLst>
          </p:cNvPr>
          <p:cNvSpPr txBox="1"/>
          <p:nvPr/>
        </p:nvSpPr>
        <p:spPr>
          <a:xfrm>
            <a:off x="7415637" y="4103474"/>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6.	</a:t>
            </a:r>
            <a:r>
              <a:rPr lang="en-US" sz="1600" noProof="0"/>
              <a:t>Select and clean an injection site</a:t>
            </a:r>
          </a:p>
        </p:txBody>
      </p:sp>
      <p:sp>
        <p:nvSpPr>
          <p:cNvPr id="5" name="Picture Placeholder 4">
            <a:extLst>
              <a:ext uri="{FF2B5EF4-FFF2-40B4-BE49-F238E27FC236}">
                <a16:creationId xmlns:a16="http://schemas.microsoft.com/office/drawing/2014/main" id="{04852202-0DDC-9A1A-BAB3-F395C32C0044}"/>
              </a:ext>
            </a:extLst>
          </p:cNvPr>
          <p:cNvSpPr>
            <a:spLocks noGrp="1"/>
          </p:cNvSpPr>
          <p:nvPr>
            <p:ph type="pic" sz="quarter" idx="11"/>
          </p:nvPr>
        </p:nvSpPr>
        <p:spPr/>
        <p:txBody>
          <a:bodyPr/>
          <a:lstStyle/>
          <a:p>
            <a:endParaRPr lang="en-GB"/>
          </a:p>
        </p:txBody>
      </p:sp>
      <p:pic>
        <p:nvPicPr>
          <p:cNvPr id="68" name="Picture Placeholder 9">
            <a:extLst>
              <a:ext uri="{FF2B5EF4-FFF2-40B4-BE49-F238E27FC236}">
                <a16:creationId xmlns:a16="http://schemas.microsoft.com/office/drawing/2014/main" id="{D6E422AA-A766-71F5-5A74-EC8234FCC748}"/>
              </a:ext>
            </a:extLst>
          </p:cNvPr>
          <p:cNvPicPr>
            <a:picLocks noChangeAspect="1"/>
          </p:cNvPicPr>
          <p:nvPr/>
        </p:nvPicPr>
        <p:blipFill>
          <a:blip r:embed="rId5"/>
          <a:srcRect l="322" r="322"/>
          <a:stretch/>
        </p:blipFill>
        <p:spPr>
          <a:xfrm>
            <a:off x="337983" y="801905"/>
            <a:ext cx="3679620" cy="4824000"/>
          </a:xfrm>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
        <p:nvSpPr>
          <p:cNvPr id="74" name="!!Highlight">
            <a:extLst>
              <a:ext uri="{FF2B5EF4-FFF2-40B4-BE49-F238E27FC236}">
                <a16:creationId xmlns:a16="http://schemas.microsoft.com/office/drawing/2014/main" id="{41518DE7-8AFE-5D66-7E8B-BE76E0FC056B}"/>
              </a:ext>
            </a:extLst>
          </p:cNvPr>
          <p:cNvSpPr/>
          <p:nvPr/>
        </p:nvSpPr>
        <p:spPr>
          <a:xfrm>
            <a:off x="837340" y="2251675"/>
            <a:ext cx="2426372" cy="2838236"/>
          </a:xfrm>
          <a:custGeom>
            <a:avLst/>
            <a:gdLst>
              <a:gd name="csX0" fmla="*/ 0 w 2403041"/>
              <a:gd name="csY0" fmla="*/ 263888 h 1807281"/>
              <a:gd name="csX1" fmla="*/ 2344624 w 2403041"/>
              <a:gd name="csY1" fmla="*/ 0 h 1807281"/>
              <a:gd name="csX2" fmla="*/ 2403041 w 2403041"/>
              <a:gd name="csY2" fmla="*/ 1325094 h 1807281"/>
              <a:gd name="csX3" fmla="*/ 140291 w 2403041"/>
              <a:gd name="csY3" fmla="*/ 1807281 h 1807281"/>
              <a:gd name="csX4" fmla="*/ 0 w 2403041"/>
              <a:gd name="csY4" fmla="*/ 263888 h 1807281"/>
            </a:gdLst>
            <a:ahLst/>
            <a:cxnLst>
              <a:cxn ang="0">
                <a:pos x="csX0" y="csY0"/>
              </a:cxn>
              <a:cxn ang="0">
                <a:pos x="csX1" y="csY1"/>
              </a:cxn>
              <a:cxn ang="0">
                <a:pos x="csX2" y="csY2"/>
              </a:cxn>
              <a:cxn ang="0">
                <a:pos x="csX3" y="csY3"/>
              </a:cxn>
              <a:cxn ang="0">
                <a:pos x="csX4" y="csY4"/>
              </a:cxn>
            </a:cxnLst>
            <a:rect l="l" t="t" r="r" b="b"/>
            <a:pathLst>
              <a:path w="2403041" h="1807281">
                <a:moveTo>
                  <a:pt x="0" y="263888"/>
                </a:moveTo>
                <a:lnTo>
                  <a:pt x="2344624" y="0"/>
                </a:lnTo>
                <a:lnTo>
                  <a:pt x="2403041" y="1325094"/>
                </a:lnTo>
                <a:lnTo>
                  <a:pt x="140291" y="1807281"/>
                </a:lnTo>
                <a:lnTo>
                  <a:pt x="0" y="263888"/>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3490446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46E5D-932A-27D2-F1E5-0959448333B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341A8F6-2F9F-2D9B-A90D-8628F0E7FC2D}"/>
              </a:ext>
            </a:extLst>
          </p:cNvPr>
          <p:cNvSpPr txBox="1"/>
          <p:nvPr/>
        </p:nvSpPr>
        <p:spPr>
          <a:xfrm>
            <a:off x="2981960" y="1238400"/>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Figure 2 </a:t>
            </a:r>
            <a:r>
              <a:rPr kumimoji="0" lang="en-US" sz="17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YEZTUGO Injection Steps for Withdrawal Needle Injection Kit</a:t>
            </a:r>
            <a:r>
              <a:rPr lang="en-US" sz="1700" b="1">
                <a:solidFill>
                  <a:schemeClr val="bg1"/>
                </a:solidFill>
                <a:latin typeface="Arial" panose="020B0604020202020204" pitchFamily="34" charset="0"/>
                <a:ea typeface="Times New Roman" panose="02020603050405020304" pitchFamily="18" charset="0"/>
              </a:rPr>
              <a:t> </a:t>
            </a:r>
            <a:br>
              <a:rPr lang="en-US" sz="1700" b="1">
                <a:solidFill>
                  <a:schemeClr val="bg1"/>
                </a:solidFill>
                <a:latin typeface="Arial" panose="020B0604020202020204" pitchFamily="34" charset="0"/>
                <a:ea typeface="Times New Roman" panose="02020603050405020304" pitchFamily="18" charset="0"/>
              </a:rPr>
            </a:br>
            <a:r>
              <a:rPr lang="en-US" sz="1700" b="1">
                <a:solidFill>
                  <a:schemeClr val="bg1"/>
                </a:solidFill>
                <a:latin typeface="Arial" panose="020B0604020202020204" pitchFamily="34" charset="0"/>
                <a:ea typeface="Times New Roman" panose="02020603050405020304" pitchFamily="18" charset="0"/>
              </a:rPr>
              <a:t>	   (withdrawal needle without safety shield)</a:t>
            </a:r>
            <a:endParaRPr kumimoji="0" lang="en-US" sz="17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7" name="Rectangle: Top Corners Rounded 6">
            <a:extLst>
              <a:ext uri="{FF2B5EF4-FFF2-40B4-BE49-F238E27FC236}">
                <a16:creationId xmlns:a16="http://schemas.microsoft.com/office/drawing/2014/main" id="{58111A78-5065-22D1-8B19-C364B44A3AB7}"/>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AAA96951-8E57-7702-9465-FC68B48682AA}"/>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32CD00B4-54AB-243D-5E10-DF1EF7186BF1}"/>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2FD5C149-B1F9-A4CF-85A6-AEFFD0495817}"/>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5BF67374-2DCD-5FA0-8FE4-E6E8E7852375}"/>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95EF1283-2C5F-8944-4979-EF2C1ED94EE1}"/>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F1BBD795-A8A9-DB50-B5A9-1B4E4C8643BE}"/>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AEDBCC5F-C3E3-5A2A-14CF-424624E2C434}"/>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0BDDD392-ADA5-C43D-72E6-64AFA82C3605}"/>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81C951B6-F8A9-768C-4C44-B6252BFCD113}"/>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09ED33FE-69B0-41C1-61B3-4957840140FD}"/>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761BA55F-0030-C46B-068B-E85C1FC90ABC}"/>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653F0150-3BE2-C8C4-47E7-42FE091F2484}"/>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A17D877E-0A64-7286-FB90-EFA80508ED3D}"/>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95D931FB-DA65-1CA9-1301-B47174B09F82}"/>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8BAF0166-A60C-9986-B806-0D1D6E46DDFD}"/>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208A89F8-551A-6698-3FFC-E0B5BD74185D}"/>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89DCA50F-1134-0DC3-665A-C03778DB3CD5}"/>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E08942F2-29D7-56CA-03D3-B4BF2D3ABD6A}"/>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62" name="Group 61">
            <a:extLst>
              <a:ext uri="{FF2B5EF4-FFF2-40B4-BE49-F238E27FC236}">
                <a16:creationId xmlns:a16="http://schemas.microsoft.com/office/drawing/2014/main" id="{99DBD6DE-8DEF-DE61-5238-81B71A85FC91}"/>
              </a:ext>
            </a:extLst>
          </p:cNvPr>
          <p:cNvGrpSpPr/>
          <p:nvPr/>
        </p:nvGrpSpPr>
        <p:grpSpPr>
          <a:xfrm>
            <a:off x="3324225" y="1908000"/>
            <a:ext cx="3823060" cy="3823060"/>
            <a:chOff x="3324225" y="1843379"/>
            <a:chExt cx="3823060" cy="3823060"/>
          </a:xfrm>
        </p:grpSpPr>
        <p:pic>
          <p:nvPicPr>
            <p:cNvPr id="74" name="Step 7" descr="A close-up of a syringe&#10;&#10;AI-generated content may be incorrect.">
              <a:extLst>
                <a:ext uri="{FF2B5EF4-FFF2-40B4-BE49-F238E27FC236}">
                  <a16:creationId xmlns:a16="http://schemas.microsoft.com/office/drawing/2014/main" id="{62DCED49-30BE-AA5B-7A6D-7DF84738EF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CCE1F1F1-3B30-9A5D-8205-82D641A0F666}"/>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D995EB76-B658-A920-236D-8710FAB0BF44}"/>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9DD173C3-021D-0D9E-0221-F75D68357AB9}"/>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B2311CE8-F14F-C69F-65C8-4A4AF8F3423A}"/>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5D4CBFDE-97D4-22B2-5429-AE5F6EFCFE78}"/>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8749B743-6C06-C5C5-3779-BA7C938C518E}"/>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CEC676B5-5E28-B447-E816-E263F54D5A02}"/>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5BBDA332-858B-4553-9ECE-D1AD3545C98E}"/>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5ACD23F9-076C-0FB3-EEDD-1C139180DD23}"/>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1"/>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278D7D38-24A3-A6E3-9B3E-8C9AB11984A1}"/>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1298C882-73F0-9970-1AEA-728513628E24}"/>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4C91EDE4-9363-05F0-30E4-7CB6180A7320}"/>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8C1B5EA2-346C-2EF3-98BB-A14FB8B0B7F5}"/>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9D5A0F5E-C49A-AC32-AA40-CFCD9C60B30A}"/>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6B1EF2AF-C886-3E55-52DA-7EE0A199CC49}"/>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D6E1CC9-9E0D-F02B-A182-A68698520DEF}"/>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F13DBDE-7FA3-C634-0A86-42350294D959}"/>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1FBAC564-41FE-0ACE-50D1-E7274ECEFF3B}"/>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575556E-9915-FF82-1A08-BF6CC0BD5CDD}"/>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550B22D9-FD85-50D2-E46C-DAFCE032C88A}"/>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868DF10A-549B-EC8C-79AF-2C31DA8D6C5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6A812393-2592-F7E7-BC0F-6E767B096B63}"/>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36415357-3880-9D1F-BAAD-DA224C39FA10}"/>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AE328669-FEE9-58AC-F16D-64689F59CE65}"/>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3CC8D42F-C56F-29B3-7CF2-EBF42B9253CB}"/>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D9FBC856-0211-19DC-B78D-4190056A57D2}"/>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DA56D24-796E-426F-EB8E-D207A15B4C84}"/>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04ACA6BE-AC6E-C6DE-3E7D-70CA65BFA28C}"/>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0D6A72A-46B0-C0E6-5EB1-535B464A1967}"/>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C19D7A34-D807-4785-66B6-1EDDB36267DB}"/>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17F1012D-A38D-F012-2DE0-9BAEF15C1601}"/>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E3BFB07D-083E-D2AE-F19F-FB01EBCEB56D}"/>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AC88F75A-6E14-6E30-CCF1-FF1120ACAF2B}"/>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683D38CE-98E6-7F07-48C9-C25CEE9A29B7}"/>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9917C5FC-5AFB-489B-3211-52A029F4DDD4}"/>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14411436-FC6A-116C-347C-36EE60613A74}"/>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38E49230-DDC1-B6D8-1EC2-2301CCA1BCDA}"/>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C33C5CEE-9D0F-788D-40CB-DF1AAD2D5B77}"/>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D5A82CBE-808E-21EF-A969-42D61DBEE37A}"/>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1167E83A-9724-7F9F-44A3-E1E950ECDD09}"/>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866712DD-912F-36DC-1E1C-785A5932FFD4}"/>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6B029968-D679-F327-67ED-79E62A06D784}"/>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1F902CC6-5EBF-6DC1-C277-2AB32FF52725}"/>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4E133D93-AA80-2C27-FC68-DDD18DBBD977}"/>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95B5837-F66B-CCD4-2071-0DCF1AC03BF0}"/>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44CAD0F8-8C08-9F0F-03A4-2BB12C06091D}"/>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9E4BC62-8A40-C447-21E9-7EF75084E3B5}"/>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18306E66-8491-B22A-DF1E-A22C75DE258F}"/>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6893F2A2-1D2C-9DDC-55CE-3E623869888F}"/>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97C6D3DB-DC94-8DF5-53E7-37D478FC7B85}"/>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AD67DCCF-C7A1-48D4-F8F2-B134401E0D1F}"/>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3E14A7A6-E86A-8432-59D8-0EF6B9566E9D}"/>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0C1AAB2-AA04-588A-0729-FC43FBF759A7}"/>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E3D84C81-E666-868E-22A7-073858F5421F}"/>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Text 1">
            <a:extLst>
              <a:ext uri="{FF2B5EF4-FFF2-40B4-BE49-F238E27FC236}">
                <a16:creationId xmlns:a16="http://schemas.microsoft.com/office/drawing/2014/main" id="{82067AF3-5BF8-CCDC-40BB-7877FF5B0DDD}"/>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587BED2E-A74F-217B-76A3-CBF28C4592D8}"/>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0" name="Text 3">
            <a:extLst>
              <a:ext uri="{FF2B5EF4-FFF2-40B4-BE49-F238E27FC236}">
                <a16:creationId xmlns:a16="http://schemas.microsoft.com/office/drawing/2014/main" id="{174234E0-8038-20B2-A6B2-8A56E4E0D47B}"/>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11" name="Text 4">
            <a:extLst>
              <a:ext uri="{FF2B5EF4-FFF2-40B4-BE49-F238E27FC236}">
                <a16:creationId xmlns:a16="http://schemas.microsoft.com/office/drawing/2014/main" id="{79C51920-FE30-78F3-C946-92CE0A777FC6}"/>
              </a:ext>
            </a:extLst>
          </p:cNvPr>
          <p:cNvSpPr txBox="1"/>
          <p:nvPr/>
        </p:nvSpPr>
        <p:spPr>
          <a:xfrm>
            <a:off x="7415637" y="3097071"/>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4.	</a:t>
            </a:r>
            <a:r>
              <a:rPr lang="en-US" sz="1600" noProof="0"/>
              <a:t>Remove 18G withdrawal needle from syringe</a:t>
            </a:r>
          </a:p>
        </p:txBody>
      </p:sp>
      <p:sp>
        <p:nvSpPr>
          <p:cNvPr id="38" name="Text 5">
            <a:extLst>
              <a:ext uri="{FF2B5EF4-FFF2-40B4-BE49-F238E27FC236}">
                <a16:creationId xmlns:a16="http://schemas.microsoft.com/office/drawing/2014/main" id="{38B3B3EF-A27C-8FEB-7B14-6262602CF3C9}"/>
              </a:ext>
            </a:extLst>
          </p:cNvPr>
          <p:cNvSpPr txBox="1"/>
          <p:nvPr/>
        </p:nvSpPr>
        <p:spPr>
          <a:xfrm>
            <a:off x="7415637" y="3477162"/>
            <a:ext cx="4584125" cy="584775"/>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5.	</a:t>
            </a:r>
            <a:r>
              <a:rPr lang="en-US" sz="1600" noProof="0"/>
              <a:t>Attach 22G injection needle to syringe,</a:t>
            </a:r>
            <a:br>
              <a:rPr lang="en-US" sz="1600" noProof="0"/>
            </a:br>
            <a:r>
              <a:rPr lang="en-US" sz="1600" noProof="0"/>
              <a:t>expel air bubbles, and prime to 1.5 mL</a:t>
            </a:r>
          </a:p>
        </p:txBody>
      </p:sp>
      <p:sp>
        <p:nvSpPr>
          <p:cNvPr id="80" name="Text 6">
            <a:extLst>
              <a:ext uri="{FF2B5EF4-FFF2-40B4-BE49-F238E27FC236}">
                <a16:creationId xmlns:a16="http://schemas.microsoft.com/office/drawing/2014/main" id="{D36635B4-F9C2-C061-09FD-DE72DCD87F5D}"/>
              </a:ext>
            </a:extLst>
          </p:cNvPr>
          <p:cNvSpPr txBox="1"/>
          <p:nvPr/>
        </p:nvSpPr>
        <p:spPr>
          <a:xfrm>
            <a:off x="7415637" y="4103474"/>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6.	</a:t>
            </a:r>
            <a:r>
              <a:rPr lang="en-US" sz="1600" noProof="0"/>
              <a:t>Select and clean an injection site</a:t>
            </a:r>
          </a:p>
        </p:txBody>
      </p:sp>
      <p:sp>
        <p:nvSpPr>
          <p:cNvPr id="81" name="Text 7">
            <a:extLst>
              <a:ext uri="{FF2B5EF4-FFF2-40B4-BE49-F238E27FC236}">
                <a16:creationId xmlns:a16="http://schemas.microsoft.com/office/drawing/2014/main" id="{96768C56-A376-7948-F49B-4AAF0A36BE39}"/>
              </a:ext>
            </a:extLst>
          </p:cNvPr>
          <p:cNvSpPr txBox="1"/>
          <p:nvPr/>
        </p:nvSpPr>
        <p:spPr>
          <a:xfrm>
            <a:off x="7415637" y="4483565"/>
            <a:ext cx="4661960" cy="584775"/>
          </a:xfrm>
          <a:prstGeom prst="rect">
            <a:avLst/>
          </a:prstGeom>
          <a:noFill/>
        </p:spPr>
        <p:txBody>
          <a:bodyPr wrap="square" lIns="91440" tIns="45720" rIns="91440" bIns="45720" rtlCol="0" anchor="t">
            <a:spAutoFit/>
          </a:bodyPr>
          <a:lstStyle/>
          <a:p>
            <a:pPr marL="266700" indent="-266700">
              <a:spcAft>
                <a:spcPts val="600"/>
              </a:spcAft>
              <a:buClr>
                <a:schemeClr val="accent1"/>
              </a:buClr>
            </a:pPr>
            <a:r>
              <a:rPr lang="en-US" sz="1600" b="1" noProof="0">
                <a:solidFill>
                  <a:schemeClr val="accent1"/>
                </a:solidFill>
              </a:rPr>
              <a:t>7.	</a:t>
            </a:r>
            <a:r>
              <a:rPr lang="en-US" sz="1600" noProof="0"/>
              <a:t>Inject 1.5 mL of YEZTUGO subcutaneously (needle angle to skin: 45–90°, 90° preferred)</a:t>
            </a:r>
          </a:p>
        </p:txBody>
      </p:sp>
      <p:sp>
        <p:nvSpPr>
          <p:cNvPr id="5" name="Picture Placeholder 4">
            <a:extLst>
              <a:ext uri="{FF2B5EF4-FFF2-40B4-BE49-F238E27FC236}">
                <a16:creationId xmlns:a16="http://schemas.microsoft.com/office/drawing/2014/main" id="{680BE38F-119B-2013-F07A-00A89CEACDE6}"/>
              </a:ext>
            </a:extLst>
          </p:cNvPr>
          <p:cNvSpPr>
            <a:spLocks noGrp="1"/>
          </p:cNvSpPr>
          <p:nvPr>
            <p:ph type="pic" sz="quarter" idx="11"/>
          </p:nvPr>
        </p:nvSpPr>
        <p:spPr/>
        <p:txBody>
          <a:bodyPr/>
          <a:lstStyle/>
          <a:p>
            <a:endParaRPr lang="en-GB"/>
          </a:p>
        </p:txBody>
      </p:sp>
      <p:pic>
        <p:nvPicPr>
          <p:cNvPr id="82" name="Picture Placeholder 9">
            <a:extLst>
              <a:ext uri="{FF2B5EF4-FFF2-40B4-BE49-F238E27FC236}">
                <a16:creationId xmlns:a16="http://schemas.microsoft.com/office/drawing/2014/main" id="{361870AF-B0F2-0D89-BD04-B00A93EF1FEE}"/>
              </a:ext>
            </a:extLst>
          </p:cNvPr>
          <p:cNvPicPr>
            <a:picLocks noChangeAspect="1"/>
          </p:cNvPicPr>
          <p:nvPr/>
        </p:nvPicPr>
        <p:blipFill>
          <a:blip r:embed="rId4"/>
          <a:srcRect l="322" r="322"/>
          <a:stretch/>
        </p:blipFill>
        <p:spPr>
          <a:xfrm>
            <a:off x="337983" y="801905"/>
            <a:ext cx="3679620" cy="4824000"/>
          </a:xfrm>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
        <p:nvSpPr>
          <p:cNvPr id="84" name="!!Highlight">
            <a:extLst>
              <a:ext uri="{FF2B5EF4-FFF2-40B4-BE49-F238E27FC236}">
                <a16:creationId xmlns:a16="http://schemas.microsoft.com/office/drawing/2014/main" id="{1B102BFB-CF7E-0CB3-F8FA-D515EA634B09}"/>
              </a:ext>
            </a:extLst>
          </p:cNvPr>
          <p:cNvSpPr/>
          <p:nvPr/>
        </p:nvSpPr>
        <p:spPr>
          <a:xfrm>
            <a:off x="837340" y="2251675"/>
            <a:ext cx="2426372" cy="2838236"/>
          </a:xfrm>
          <a:custGeom>
            <a:avLst/>
            <a:gdLst>
              <a:gd name="csX0" fmla="*/ 0 w 2403041"/>
              <a:gd name="csY0" fmla="*/ 263888 h 1807281"/>
              <a:gd name="csX1" fmla="*/ 2344624 w 2403041"/>
              <a:gd name="csY1" fmla="*/ 0 h 1807281"/>
              <a:gd name="csX2" fmla="*/ 2403041 w 2403041"/>
              <a:gd name="csY2" fmla="*/ 1325094 h 1807281"/>
              <a:gd name="csX3" fmla="*/ 140291 w 2403041"/>
              <a:gd name="csY3" fmla="*/ 1807281 h 1807281"/>
              <a:gd name="csX4" fmla="*/ 0 w 2403041"/>
              <a:gd name="csY4" fmla="*/ 263888 h 1807281"/>
            </a:gdLst>
            <a:ahLst/>
            <a:cxnLst>
              <a:cxn ang="0">
                <a:pos x="csX0" y="csY0"/>
              </a:cxn>
              <a:cxn ang="0">
                <a:pos x="csX1" y="csY1"/>
              </a:cxn>
              <a:cxn ang="0">
                <a:pos x="csX2" y="csY2"/>
              </a:cxn>
              <a:cxn ang="0">
                <a:pos x="csX3" y="csY3"/>
              </a:cxn>
              <a:cxn ang="0">
                <a:pos x="csX4" y="csY4"/>
              </a:cxn>
            </a:cxnLst>
            <a:rect l="l" t="t" r="r" b="b"/>
            <a:pathLst>
              <a:path w="2403041" h="1807281">
                <a:moveTo>
                  <a:pt x="0" y="263888"/>
                </a:moveTo>
                <a:lnTo>
                  <a:pt x="2344624" y="0"/>
                </a:lnTo>
                <a:lnTo>
                  <a:pt x="2403041" y="1325094"/>
                </a:lnTo>
                <a:lnTo>
                  <a:pt x="140291" y="1807281"/>
                </a:lnTo>
                <a:lnTo>
                  <a:pt x="0" y="263888"/>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782076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EAC85-2865-EB6D-E21D-89B069EA8CE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E5917F9-F754-2A84-FBAC-BB288E325128}"/>
              </a:ext>
            </a:extLst>
          </p:cNvPr>
          <p:cNvSpPr txBox="1"/>
          <p:nvPr/>
        </p:nvSpPr>
        <p:spPr>
          <a:xfrm>
            <a:off x="2981960" y="1238400"/>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Figure 2 </a:t>
            </a:r>
            <a:r>
              <a:rPr kumimoji="0" lang="en-US" sz="17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YEZTUGO Injection Steps for Withdrawal Needle Injection Kit</a:t>
            </a:r>
            <a:r>
              <a:rPr lang="en-US" sz="1700" b="1">
                <a:solidFill>
                  <a:schemeClr val="bg1"/>
                </a:solidFill>
                <a:latin typeface="Arial" panose="020B0604020202020204" pitchFamily="34" charset="0"/>
                <a:ea typeface="Times New Roman" panose="02020603050405020304" pitchFamily="18" charset="0"/>
              </a:rPr>
              <a:t> </a:t>
            </a:r>
            <a:br>
              <a:rPr lang="en-US" sz="1700" b="1">
                <a:solidFill>
                  <a:schemeClr val="bg1"/>
                </a:solidFill>
                <a:latin typeface="Arial" panose="020B0604020202020204" pitchFamily="34" charset="0"/>
                <a:ea typeface="Times New Roman" panose="02020603050405020304" pitchFamily="18" charset="0"/>
              </a:rPr>
            </a:br>
            <a:r>
              <a:rPr lang="en-US" sz="1700" b="1">
                <a:solidFill>
                  <a:schemeClr val="bg1"/>
                </a:solidFill>
                <a:latin typeface="Arial" panose="020B0604020202020204" pitchFamily="34" charset="0"/>
                <a:ea typeface="Times New Roman" panose="02020603050405020304" pitchFamily="18" charset="0"/>
              </a:rPr>
              <a:t>	   (withdrawal needle without safety shield)</a:t>
            </a:r>
            <a:endParaRPr kumimoji="0" lang="en-US" sz="17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7" name="Rectangle: Top Corners Rounded 6">
            <a:extLst>
              <a:ext uri="{FF2B5EF4-FFF2-40B4-BE49-F238E27FC236}">
                <a16:creationId xmlns:a16="http://schemas.microsoft.com/office/drawing/2014/main" id="{3C4D5ACB-3527-833A-4F15-6C4502ADD532}"/>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E39215E8-28A5-0B28-3BA3-EF8107FEEE45}"/>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328DB38E-D14A-FB97-599B-DF41DD6BBB41}"/>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43D185A5-D52F-8F6B-B162-FE504F1BF0D7}"/>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60C07036-1E6D-B0A9-C92D-69E3BA69E100}"/>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6F02778B-AF08-69D6-7390-3DA9D878E5D4}"/>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F23975FA-FCD2-A053-F112-8CD5E0D12893}"/>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BC0D830A-3804-7ADA-AF8A-B26EEBDF0626}"/>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E58BABF1-1D9C-A929-1FF7-3540B82BE9CC}"/>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797E14AC-6B5B-9BB0-A892-535C929523C3}"/>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FDC4E428-B730-7A40-76C2-54A35F23C95B}"/>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20DC7DCC-8699-150C-7A2A-1236F23EFD10}"/>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CDB9BB4F-5E24-A55F-26B7-796B25B0E022}"/>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C08FE306-3C83-5854-2843-1CB3F3AB801A}"/>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A0AF448C-EFC9-CDBD-BE7F-8838114476BE}"/>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D6A80EA9-5D7F-4F72-EB8E-86960E43D34C}"/>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A595D25A-EB2C-B410-5AC1-752483DBF3D0}"/>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84FD7605-652F-D06C-6EF2-4CB6334DCB8C}"/>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B4F9C122-B8C8-3D9C-75CE-57BB8491B6FF}"/>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sp>
        <p:nvSpPr>
          <p:cNvPr id="131" name="Text 1">
            <a:extLst>
              <a:ext uri="{FF2B5EF4-FFF2-40B4-BE49-F238E27FC236}">
                <a16:creationId xmlns:a16="http://schemas.microsoft.com/office/drawing/2014/main" id="{62F468A6-5872-E58B-A344-0F5543AA9483}"/>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132" name="Text 2">
            <a:extLst>
              <a:ext uri="{FF2B5EF4-FFF2-40B4-BE49-F238E27FC236}">
                <a16:creationId xmlns:a16="http://schemas.microsoft.com/office/drawing/2014/main" id="{2165D6C1-9BA6-D304-3AC3-D68201BDA6C1}"/>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35" name="Text 3">
            <a:extLst>
              <a:ext uri="{FF2B5EF4-FFF2-40B4-BE49-F238E27FC236}">
                <a16:creationId xmlns:a16="http://schemas.microsoft.com/office/drawing/2014/main" id="{A30DC3CA-D8FA-2B75-C8AA-0EFCD042B253}"/>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133" name="Text 4">
            <a:extLst>
              <a:ext uri="{FF2B5EF4-FFF2-40B4-BE49-F238E27FC236}">
                <a16:creationId xmlns:a16="http://schemas.microsoft.com/office/drawing/2014/main" id="{F8EEB50D-107C-174B-CE27-1401984EE12F}"/>
              </a:ext>
            </a:extLst>
          </p:cNvPr>
          <p:cNvSpPr txBox="1"/>
          <p:nvPr/>
        </p:nvSpPr>
        <p:spPr>
          <a:xfrm>
            <a:off x="7415637" y="3097071"/>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4.	</a:t>
            </a:r>
            <a:r>
              <a:rPr lang="en-US" sz="1600" noProof="0"/>
              <a:t>Remove 18G withdrawal needle from syringe</a:t>
            </a:r>
          </a:p>
        </p:txBody>
      </p:sp>
      <p:sp>
        <p:nvSpPr>
          <p:cNvPr id="134" name="Text 5">
            <a:extLst>
              <a:ext uri="{FF2B5EF4-FFF2-40B4-BE49-F238E27FC236}">
                <a16:creationId xmlns:a16="http://schemas.microsoft.com/office/drawing/2014/main" id="{BCBD0AAD-2B85-E627-1F3E-F21AEA22E664}"/>
              </a:ext>
            </a:extLst>
          </p:cNvPr>
          <p:cNvSpPr txBox="1"/>
          <p:nvPr/>
        </p:nvSpPr>
        <p:spPr>
          <a:xfrm>
            <a:off x="7415637" y="3477162"/>
            <a:ext cx="4584125" cy="584775"/>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5.	</a:t>
            </a:r>
            <a:r>
              <a:rPr lang="en-US" sz="1600" noProof="0"/>
              <a:t>Attach 22G injection needle to syringe,</a:t>
            </a:r>
            <a:br>
              <a:rPr lang="en-US" sz="1600" noProof="0"/>
            </a:br>
            <a:r>
              <a:rPr lang="en-US" sz="1600" noProof="0"/>
              <a:t>expel air bubbles, and prime to 1.5 mL</a:t>
            </a:r>
          </a:p>
        </p:txBody>
      </p:sp>
      <p:sp>
        <p:nvSpPr>
          <p:cNvPr id="136" name="Text 6">
            <a:extLst>
              <a:ext uri="{FF2B5EF4-FFF2-40B4-BE49-F238E27FC236}">
                <a16:creationId xmlns:a16="http://schemas.microsoft.com/office/drawing/2014/main" id="{E0F3BBEC-673A-B3CF-D750-6DDA44CC2054}"/>
              </a:ext>
            </a:extLst>
          </p:cNvPr>
          <p:cNvSpPr txBox="1"/>
          <p:nvPr/>
        </p:nvSpPr>
        <p:spPr>
          <a:xfrm>
            <a:off x="7415637" y="4103474"/>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6.	</a:t>
            </a:r>
            <a:r>
              <a:rPr lang="en-US" sz="1600" noProof="0"/>
              <a:t>Select and clean an injection site</a:t>
            </a:r>
          </a:p>
        </p:txBody>
      </p:sp>
      <p:sp>
        <p:nvSpPr>
          <p:cNvPr id="137" name="Text 7">
            <a:extLst>
              <a:ext uri="{FF2B5EF4-FFF2-40B4-BE49-F238E27FC236}">
                <a16:creationId xmlns:a16="http://schemas.microsoft.com/office/drawing/2014/main" id="{39D1EFCF-39FE-45E9-9DA6-736C9D9E5D9E}"/>
              </a:ext>
            </a:extLst>
          </p:cNvPr>
          <p:cNvSpPr txBox="1"/>
          <p:nvPr/>
        </p:nvSpPr>
        <p:spPr>
          <a:xfrm>
            <a:off x="7415637" y="4483565"/>
            <a:ext cx="4661960" cy="584775"/>
          </a:xfrm>
          <a:prstGeom prst="rect">
            <a:avLst/>
          </a:prstGeom>
          <a:noFill/>
        </p:spPr>
        <p:txBody>
          <a:bodyPr wrap="square" lIns="91440" tIns="45720" rIns="91440" bIns="45720" rtlCol="0" anchor="t">
            <a:spAutoFit/>
          </a:bodyPr>
          <a:lstStyle/>
          <a:p>
            <a:pPr marL="266700" indent="-266700">
              <a:spcAft>
                <a:spcPts val="600"/>
              </a:spcAft>
              <a:buClr>
                <a:schemeClr val="accent1"/>
              </a:buClr>
            </a:pPr>
            <a:r>
              <a:rPr lang="en-US" sz="1600" b="1" noProof="0">
                <a:solidFill>
                  <a:schemeClr val="accent1"/>
                </a:solidFill>
              </a:rPr>
              <a:t>7.	</a:t>
            </a:r>
            <a:r>
              <a:rPr lang="en-US" sz="1600" noProof="0"/>
              <a:t>Inject 1.5 mL of YEZTUGO subcutaneously (needle angle to skin: 45–90°, 90° preferred)</a:t>
            </a:r>
          </a:p>
        </p:txBody>
      </p:sp>
      <p:sp>
        <p:nvSpPr>
          <p:cNvPr id="138" name="Text 8">
            <a:extLst>
              <a:ext uri="{FF2B5EF4-FFF2-40B4-BE49-F238E27FC236}">
                <a16:creationId xmlns:a16="http://schemas.microsoft.com/office/drawing/2014/main" id="{E7037CBF-1805-D18B-9E78-695EEEDA6366}"/>
              </a:ext>
            </a:extLst>
          </p:cNvPr>
          <p:cNvSpPr txBox="1"/>
          <p:nvPr/>
        </p:nvSpPr>
        <p:spPr>
          <a:xfrm>
            <a:off x="7415637" y="51020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8.	</a:t>
            </a:r>
            <a:r>
              <a:rPr lang="en-US" sz="1600" noProof="0"/>
              <a:t>Administer second injection</a:t>
            </a:r>
          </a:p>
        </p:txBody>
      </p:sp>
      <p:grpSp>
        <p:nvGrpSpPr>
          <p:cNvPr id="12" name="Highlight Guides [HIDE]" hidden="1">
            <a:extLst>
              <a:ext uri="{FF2B5EF4-FFF2-40B4-BE49-F238E27FC236}">
                <a16:creationId xmlns:a16="http://schemas.microsoft.com/office/drawing/2014/main" id="{39C47E7F-B244-B9F3-C635-C91BA6AF7136}"/>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CE7C8C66-1568-216A-D9E5-CAD5B5C81F35}"/>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5C4A2D41-F34B-B5A0-B37A-A8522049924D}"/>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7559461-4B9A-E655-990F-11091A4E2853}"/>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05E74771-5F7F-64A3-9AF7-278C4B36CACA}"/>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A3273758-971A-CC13-9478-42E74CDA06E9}"/>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B2726DF7-6074-902A-3DA9-49DD66E37E7F}"/>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81A865D-91ED-B6CE-29CB-3711204A0E1D}"/>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4003B9F-14F9-9BF3-4E78-88A6D96D2D64}"/>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DD69397-EC11-A951-9AAA-891CA3EE9F68}"/>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A764A841-17B2-9574-09CB-8B920F8E1C9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D506BD81-4970-D9D0-CB09-68BD6AD5CD76}"/>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1DA1C225-24B8-10ED-A7B9-3877954D41E8}"/>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8736E2BA-8077-E886-AEDE-557978612D24}"/>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DCAB250F-EDCD-1D1B-E37A-7CAA0FB87629}"/>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504CB092-925B-332E-C8D9-80F89DE9F2B9}"/>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A0593F6A-F9BE-295E-0643-5B5BA01E4CA2}"/>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26325F59-B387-9618-4C27-86C00550B3F2}"/>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1618D56-899D-9AD5-E38B-621053F650C9}"/>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F67BEF2B-BB37-8230-1AE9-12C50267163A}"/>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EEA61DB-B58C-86A9-551B-6775FA97FD69}"/>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685DE430-9C24-DD8D-12C8-C78FA92248F2}"/>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D7D4410E-6C8F-E5A3-CDE8-F4B586931930}"/>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135575B-3CAB-C1CB-59A3-07CC8EB92869}"/>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24849960-FDA5-4C4A-0DA2-6AD88345F006}"/>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0570F066-0C68-A432-93A8-6E6B2B7CEE34}"/>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584BD08B-4656-4130-96AB-F8F078756260}"/>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4F4931F4-F5E7-3B49-04F1-CF05B0A47016}"/>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10BF093E-6935-8C71-C7BC-DE88FADBA7F4}"/>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E8EEAC47-13AB-009A-A8B6-B6EEA443E58F}"/>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786D4361-AEE3-9B46-3C12-8D149B18CF9D}"/>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65F83AE7-70A5-A326-CACC-6A707CF3BD51}"/>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42A2C71-6678-0B24-66F9-12EF21CACB7E}"/>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343B86A9-4610-48FC-3BDF-778E9B40946B}"/>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BA70D74-BEBA-A59B-4511-4E924AAEE6AA}"/>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2470AE06-6938-CD63-D9C7-3072BD391CA9}"/>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3986239F-BA68-04B7-7159-16408BE6D8EC}"/>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09E79421-AC78-BAC5-B34C-6E8FD6666B48}"/>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1C352F94-EB2A-CB48-8C01-1544BE8AC9F0}"/>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B681B400-7435-12D4-E40B-B7802B3EFBF5}"/>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147F7D0-2FA7-2A3B-7375-DE0F8993650C}"/>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F527F5D0-9A27-1042-0FE8-C4E2D04CAE63}"/>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E4AC6B73-D754-131D-4233-2B852DE5BE60}"/>
              </a:ext>
            </a:extLst>
          </p:cNvPr>
          <p:cNvGrpSpPr/>
          <p:nvPr/>
        </p:nvGrpSpPr>
        <p:grpSpPr>
          <a:xfrm>
            <a:off x="3324225" y="1908000"/>
            <a:ext cx="3823060" cy="3823060"/>
            <a:chOff x="3324225" y="1843379"/>
            <a:chExt cx="3823060" cy="3823060"/>
          </a:xfrm>
        </p:grpSpPr>
        <p:sp>
          <p:nvSpPr>
            <p:cNvPr id="94" name="Wedge 1">
              <a:extLst>
                <a:ext uri="{FF2B5EF4-FFF2-40B4-BE49-F238E27FC236}">
                  <a16:creationId xmlns:a16="http://schemas.microsoft.com/office/drawing/2014/main" id="{A07EAF51-EEF7-9326-A6C3-6150377FB5CD}"/>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5207B8BF-9F69-8D34-B332-2BC619EBC3AA}"/>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872D5C9E-A06C-2BD8-ECA7-F9F5B45B9C35}"/>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1881F4D0-42A5-094F-023B-9A8B4F10ED99}"/>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4677B0A9-0EE8-91D6-11C8-9C589E2C7F29}"/>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84290683-798F-E2C7-15C1-83DF42725130}"/>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0A077450-F7FF-779C-E502-BC7D424648BE}"/>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680869A4-A174-B6C8-DEDF-B65678D53398}"/>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45DA98E5-FB29-D61D-2AA3-147275BF3A8B}"/>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5273EFDC-C2BF-0137-9225-A4EB49DD5E23}"/>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1"/>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F0D2B712-9889-1174-2F8B-BACDA485E58F}"/>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1"/>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7C9456A2-5E0B-F960-760B-337B1117981F}"/>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1"/>
            </a:solidFill>
            <a:ln w="15000" cap="flat">
              <a:noFill/>
              <a:prstDash val="solid"/>
              <a:miter/>
            </a:ln>
          </p:spPr>
          <p:txBody>
            <a:bodyPr rtlCol="0" anchor="ctr"/>
            <a:lstStyle/>
            <a:p>
              <a:endParaRPr lang="en-US" noProof="0"/>
            </a:p>
          </p:txBody>
        </p:sp>
        <p:pic>
          <p:nvPicPr>
            <p:cNvPr id="2" name="Step 8">
              <a:extLst>
                <a:ext uri="{FF2B5EF4-FFF2-40B4-BE49-F238E27FC236}">
                  <a16:creationId xmlns:a16="http://schemas.microsoft.com/office/drawing/2014/main" id="{8E174711-F4E7-BCA5-A711-611A648F6394}"/>
                </a:ext>
              </a:extLst>
            </p:cNvPr>
            <p:cNvPicPr>
              <a:picLocks noChangeAspect="1"/>
            </p:cNvPicPr>
            <p:nvPr/>
          </p:nvPicPr>
          <p:blipFill>
            <a:blip r:embed="rId4">
              <a:extLst>
                <a:ext uri="{28A0092B-C50C-407E-A947-70E740481C1C}">
                  <a14:useLocalDpi xmlns:a14="http://schemas.microsoft.com/office/drawing/2010/main" val="0"/>
                </a:ext>
              </a:extLst>
            </a:blip>
            <a:srcRect l="27" r="27"/>
            <a:stretch/>
          </p:blipFill>
          <p:spPr>
            <a:xfrm>
              <a:off x="3833722" y="2343234"/>
              <a:ext cx="2806463" cy="2808000"/>
            </a:xfrm>
            <a:prstGeom prst="ellipse">
              <a:avLst/>
            </a:prstGeom>
            <a:ln>
              <a:noFill/>
            </a:ln>
          </p:spPr>
        </p:pic>
      </p:grpSp>
      <p:sp>
        <p:nvSpPr>
          <p:cNvPr id="5" name="Picture Placeholder 4">
            <a:extLst>
              <a:ext uri="{FF2B5EF4-FFF2-40B4-BE49-F238E27FC236}">
                <a16:creationId xmlns:a16="http://schemas.microsoft.com/office/drawing/2014/main" id="{CB389858-389A-2068-F0E4-3CC6D41780A0}"/>
              </a:ext>
            </a:extLst>
          </p:cNvPr>
          <p:cNvSpPr>
            <a:spLocks noGrp="1"/>
          </p:cNvSpPr>
          <p:nvPr>
            <p:ph type="pic" sz="quarter" idx="11"/>
          </p:nvPr>
        </p:nvSpPr>
        <p:spPr/>
        <p:txBody>
          <a:bodyPr/>
          <a:lstStyle/>
          <a:p>
            <a:endParaRPr lang="en-GB"/>
          </a:p>
        </p:txBody>
      </p:sp>
      <p:pic>
        <p:nvPicPr>
          <p:cNvPr id="38" name="Picture Placeholder 9">
            <a:extLst>
              <a:ext uri="{FF2B5EF4-FFF2-40B4-BE49-F238E27FC236}">
                <a16:creationId xmlns:a16="http://schemas.microsoft.com/office/drawing/2014/main" id="{1B862254-B92B-C07A-0220-19C0BB3A446A}"/>
              </a:ext>
            </a:extLst>
          </p:cNvPr>
          <p:cNvPicPr>
            <a:picLocks noChangeAspect="1"/>
          </p:cNvPicPr>
          <p:nvPr/>
        </p:nvPicPr>
        <p:blipFill>
          <a:blip r:embed="rId5"/>
          <a:srcRect l="322" r="322"/>
          <a:stretch/>
        </p:blipFill>
        <p:spPr>
          <a:xfrm>
            <a:off x="337983" y="801905"/>
            <a:ext cx="3679620" cy="4824000"/>
          </a:xfrm>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
        <p:nvSpPr>
          <p:cNvPr id="64" name="!!Highlight">
            <a:extLst>
              <a:ext uri="{FF2B5EF4-FFF2-40B4-BE49-F238E27FC236}">
                <a16:creationId xmlns:a16="http://schemas.microsoft.com/office/drawing/2014/main" id="{C6E78E68-A623-9BAB-7078-2FC7498C0DAF}"/>
              </a:ext>
            </a:extLst>
          </p:cNvPr>
          <p:cNvSpPr/>
          <p:nvPr/>
        </p:nvSpPr>
        <p:spPr>
          <a:xfrm>
            <a:off x="837340" y="2251675"/>
            <a:ext cx="2426372" cy="2838236"/>
          </a:xfrm>
          <a:custGeom>
            <a:avLst/>
            <a:gdLst>
              <a:gd name="csX0" fmla="*/ 0 w 2403041"/>
              <a:gd name="csY0" fmla="*/ 263888 h 1807281"/>
              <a:gd name="csX1" fmla="*/ 2344624 w 2403041"/>
              <a:gd name="csY1" fmla="*/ 0 h 1807281"/>
              <a:gd name="csX2" fmla="*/ 2403041 w 2403041"/>
              <a:gd name="csY2" fmla="*/ 1325094 h 1807281"/>
              <a:gd name="csX3" fmla="*/ 140291 w 2403041"/>
              <a:gd name="csY3" fmla="*/ 1807281 h 1807281"/>
              <a:gd name="csX4" fmla="*/ 0 w 2403041"/>
              <a:gd name="csY4" fmla="*/ 263888 h 1807281"/>
            </a:gdLst>
            <a:ahLst/>
            <a:cxnLst>
              <a:cxn ang="0">
                <a:pos x="csX0" y="csY0"/>
              </a:cxn>
              <a:cxn ang="0">
                <a:pos x="csX1" y="csY1"/>
              </a:cxn>
              <a:cxn ang="0">
                <a:pos x="csX2" y="csY2"/>
              </a:cxn>
              <a:cxn ang="0">
                <a:pos x="csX3" y="csY3"/>
              </a:cxn>
              <a:cxn ang="0">
                <a:pos x="csX4" y="csY4"/>
              </a:cxn>
            </a:cxnLst>
            <a:rect l="l" t="t" r="r" b="b"/>
            <a:pathLst>
              <a:path w="2403041" h="1807281">
                <a:moveTo>
                  <a:pt x="0" y="263888"/>
                </a:moveTo>
                <a:lnTo>
                  <a:pt x="2344624" y="0"/>
                </a:lnTo>
                <a:lnTo>
                  <a:pt x="2403041" y="1325094"/>
                </a:lnTo>
                <a:lnTo>
                  <a:pt x="140291" y="1807281"/>
                </a:lnTo>
                <a:lnTo>
                  <a:pt x="0" y="263888"/>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2975249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87BB1-B6FF-926F-951A-6A927A5889D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719D7B3-BD1F-A735-5E85-6A9AD485C771}"/>
              </a:ext>
            </a:extLst>
          </p:cNvPr>
          <p:cNvSpPr txBox="1"/>
          <p:nvPr/>
        </p:nvSpPr>
        <p:spPr>
          <a:xfrm>
            <a:off x="2981960" y="1238400"/>
            <a:ext cx="9210040" cy="579953"/>
          </a:xfrm>
          <a:prstGeom prst="rect">
            <a:avLst/>
          </a:prstGeom>
          <a:solidFill>
            <a:srgbClr val="203661"/>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7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Figure 3 </a:t>
            </a:r>
            <a:r>
              <a:rPr kumimoji="0" lang="en-US" sz="1700" b="1" i="0" u="none" strike="noStrike" kern="1200" cap="none" spc="0" normalizeH="0" baseline="0" noProof="0" dirty="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7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YEZTUGO Withdrawal Needle Injection Kit Components </a:t>
            </a:r>
            <a:br>
              <a:rPr kumimoji="0" lang="en-US" sz="17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br>
            <a:r>
              <a:rPr kumimoji="0" lang="en-US" sz="1700" b="1"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	   (withdrawal needle with safety shield)</a:t>
            </a:r>
          </a:p>
        </p:txBody>
      </p:sp>
      <p:sp>
        <p:nvSpPr>
          <p:cNvPr id="7" name="Rectangle: Top Corners Rounded 6">
            <a:extLst>
              <a:ext uri="{FF2B5EF4-FFF2-40B4-BE49-F238E27FC236}">
                <a16:creationId xmlns:a16="http://schemas.microsoft.com/office/drawing/2014/main" id="{DCD65CE5-DACF-55B5-CCBE-6C9F01DEACFA}"/>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D40B2563-721D-2465-0D3F-C6E941504A7E}"/>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1" name="Text Placeholder 40">
            <a:extLst>
              <a:ext uri="{FF2B5EF4-FFF2-40B4-BE49-F238E27FC236}">
                <a16:creationId xmlns:a16="http://schemas.microsoft.com/office/drawing/2014/main" id="{AC3241BA-6F96-158C-A9D4-2D5DA2EA5811}"/>
              </a:ext>
            </a:extLst>
          </p:cNvPr>
          <p:cNvSpPr>
            <a:spLocks noGrp="1"/>
          </p:cNvSpPr>
          <p:nvPr>
            <p:ph type="body" sz="quarter" idx="12"/>
          </p:nvPr>
        </p:nvSpPr>
        <p:spPr>
          <a:xfrm>
            <a:off x="1562100" y="5933183"/>
            <a:ext cx="7562850" cy="576000"/>
          </a:xfrm>
        </p:spPr>
        <p:txBody>
          <a:bodyPr/>
          <a:lstStyle/>
          <a:p>
            <a:r>
              <a:rPr lang="en-US" noProof="0"/>
              <a:t>G, gauge</a:t>
            </a:r>
          </a:p>
        </p:txBody>
      </p:sp>
      <p:sp>
        <p:nvSpPr>
          <p:cNvPr id="6" name="TextBox 14">
            <a:extLst>
              <a:ext uri="{FF2B5EF4-FFF2-40B4-BE49-F238E27FC236}">
                <a16:creationId xmlns:a16="http://schemas.microsoft.com/office/drawing/2014/main" id="{CF2B0841-C02F-09AC-9F1F-96FD3ED7110E}"/>
              </a:ext>
            </a:extLst>
          </p:cNvPr>
          <p:cNvSpPr txBox="1">
            <a:spLocks noChangeArrowheads="1"/>
          </p:cNvSpPr>
          <p:nvPr/>
        </p:nvSpPr>
        <p:spPr bwMode="auto">
          <a:xfrm>
            <a:off x="3324225" y="1944000"/>
            <a:ext cx="8675688" cy="85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pPr>
            <a:r>
              <a:rPr lang="en-US" sz="1600" b="1" noProof="0" dirty="0">
                <a:effectLst/>
                <a:latin typeface="Arial" panose="020B0604020202020204" pitchFamily="34" charset="0"/>
                <a:ea typeface="Times New Roman" panose="02020603050405020304" pitchFamily="18" charset="0"/>
              </a:rPr>
              <a:t>Figure 3</a:t>
            </a:r>
            <a:r>
              <a:rPr lang="en-US" sz="1600" noProof="0" dirty="0">
                <a:effectLst/>
                <a:latin typeface="Arial" panose="020B0604020202020204" pitchFamily="34" charset="0"/>
                <a:ea typeface="Times New Roman" panose="02020603050405020304" pitchFamily="18" charset="0"/>
              </a:rPr>
              <a:t> </a:t>
            </a:r>
            <a:r>
              <a:rPr lang="en-GB" sz="1600" noProof="0" dirty="0">
                <a:effectLst/>
                <a:latin typeface="Arial" panose="020B0604020202020204" pitchFamily="34" charset="0"/>
                <a:ea typeface="Times New Roman" panose="02020603050405020304" pitchFamily="18" charset="0"/>
              </a:rPr>
              <a:t>identifies the components for use in the administration steps for the Withdrawal Needle Injection Kit (withdrawal needle supplied with a safety shield), and the administration steps are provided in </a:t>
            </a:r>
            <a:r>
              <a:rPr lang="en-GB" sz="1600" b="1" noProof="0" dirty="0">
                <a:effectLst/>
                <a:latin typeface="Arial" panose="020B0604020202020204" pitchFamily="34" charset="0"/>
                <a:ea typeface="Times New Roman" panose="02020603050405020304" pitchFamily="18" charset="0"/>
              </a:rPr>
              <a:t>Figure 4</a:t>
            </a:r>
            <a:r>
              <a:rPr lang="en-GB" sz="1600" noProof="0" dirty="0">
                <a:effectLst/>
                <a:latin typeface="Arial" panose="020B0604020202020204" pitchFamily="34" charset="0"/>
                <a:ea typeface="Times New Roman" panose="02020603050405020304" pitchFamily="18" charset="0"/>
              </a:rPr>
              <a:t>. The 18G safety needle is for withdrawal only in this kit.</a:t>
            </a:r>
            <a:endParaRPr lang="en-US" sz="1600" noProof="0" dirty="0">
              <a:effectLst/>
              <a:latin typeface="Arial" panose="020B0604020202020204" pitchFamily="34" charset="0"/>
              <a:ea typeface="Times New Roman" panose="02020603050405020304" pitchFamily="18" charset="0"/>
            </a:endParaRPr>
          </a:p>
        </p:txBody>
      </p:sp>
      <p:grpSp>
        <p:nvGrpSpPr>
          <p:cNvPr id="8" name="Group 7">
            <a:extLst>
              <a:ext uri="{FF2B5EF4-FFF2-40B4-BE49-F238E27FC236}">
                <a16:creationId xmlns:a16="http://schemas.microsoft.com/office/drawing/2014/main" id="{FF3A4C87-0FD9-82E8-8152-1964F69DB6D0}"/>
              </a:ext>
            </a:extLst>
          </p:cNvPr>
          <p:cNvGrpSpPr/>
          <p:nvPr/>
        </p:nvGrpSpPr>
        <p:grpSpPr>
          <a:xfrm>
            <a:off x="11660920" y="1296095"/>
            <a:ext cx="416677" cy="416678"/>
            <a:chOff x="11660920" y="1306255"/>
            <a:chExt cx="416677" cy="416678"/>
          </a:xfrm>
        </p:grpSpPr>
        <p:grpSp>
          <p:nvGrpSpPr>
            <p:cNvPr id="9" name="Graphic 11">
              <a:extLst>
                <a:ext uri="{FF2B5EF4-FFF2-40B4-BE49-F238E27FC236}">
                  <a16:creationId xmlns:a16="http://schemas.microsoft.com/office/drawing/2014/main" id="{6C8476BF-FC6F-9B76-9BA9-2FCD57D37440}"/>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C454DE11-C22A-EE7A-F033-2167357F2265}"/>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6A7321DD-2B58-52B0-CCBA-CF9009F84B3F}"/>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7B96F2C6-09C7-DFD6-F917-9BA7CD5E2D16}"/>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668B28C0-0B87-FF7D-341B-BE2D97A9F9D7}"/>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46AA131D-2864-E4A8-ACD4-B6D6C42F46C7}"/>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B20F0171-CAF9-995C-50C0-404A43FB3526}"/>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1DCC4C5F-5B83-78D5-97DF-6868FFEEFFDF}"/>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D72126F8-E03C-413B-C737-9795E191AD9C}"/>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F121DD40-188D-617D-562B-2F3FACD02886}"/>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980DB22D-32E2-9257-3D83-048A06FD6EBE}"/>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63D47C72-8D3B-927F-5352-88BAC89327BA}"/>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14" name="Freeform: Shape 13">
              <a:extLst>
                <a:ext uri="{FF2B5EF4-FFF2-40B4-BE49-F238E27FC236}">
                  <a16:creationId xmlns:a16="http://schemas.microsoft.com/office/drawing/2014/main" id="{477DDE7F-3650-CA54-8A65-77F7C3DD9B92}"/>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15" name="Freeform: Shape 14">
              <a:extLst>
                <a:ext uri="{FF2B5EF4-FFF2-40B4-BE49-F238E27FC236}">
                  <a16:creationId xmlns:a16="http://schemas.microsoft.com/office/drawing/2014/main" id="{E9191BC0-135F-063D-77F4-43EBCAC0FC8C}"/>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16" name="Freeform: Shape 15">
              <a:extLst>
                <a:ext uri="{FF2B5EF4-FFF2-40B4-BE49-F238E27FC236}">
                  <a16:creationId xmlns:a16="http://schemas.microsoft.com/office/drawing/2014/main" id="{FE96A679-94A6-5496-13BA-BD54326F7038}"/>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13" name="Group 12">
            <a:extLst>
              <a:ext uri="{FF2B5EF4-FFF2-40B4-BE49-F238E27FC236}">
                <a16:creationId xmlns:a16="http://schemas.microsoft.com/office/drawing/2014/main" id="{9B9D5FD3-F642-4C67-4C36-4D9F95C4D576}"/>
              </a:ext>
            </a:extLst>
          </p:cNvPr>
          <p:cNvGrpSpPr/>
          <p:nvPr/>
        </p:nvGrpSpPr>
        <p:grpSpPr>
          <a:xfrm>
            <a:off x="3658823" y="3551959"/>
            <a:ext cx="6100718" cy="2029656"/>
            <a:chOff x="3671943" y="2894070"/>
            <a:chExt cx="8062568" cy="2682346"/>
          </a:xfrm>
        </p:grpSpPr>
        <p:pic>
          <p:nvPicPr>
            <p:cNvPr id="85" name="Graphic 84">
              <a:extLst>
                <a:ext uri="{FF2B5EF4-FFF2-40B4-BE49-F238E27FC236}">
                  <a16:creationId xmlns:a16="http://schemas.microsoft.com/office/drawing/2014/main" id="{9DDC7B4A-4D44-D223-95C2-DC6767E3A16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49330" y="2894070"/>
              <a:ext cx="451862" cy="1008000"/>
            </a:xfrm>
            <a:prstGeom prst="rect">
              <a:avLst/>
            </a:prstGeom>
          </p:spPr>
        </p:pic>
        <p:pic>
          <p:nvPicPr>
            <p:cNvPr id="87" name="Graphic 86">
              <a:extLst>
                <a:ext uri="{FF2B5EF4-FFF2-40B4-BE49-F238E27FC236}">
                  <a16:creationId xmlns:a16="http://schemas.microsoft.com/office/drawing/2014/main" id="{E298797A-2E77-009A-B645-4220538544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97174" y="3117930"/>
              <a:ext cx="2537743" cy="560281"/>
            </a:xfrm>
            <a:prstGeom prst="rect">
              <a:avLst/>
            </a:prstGeom>
          </p:spPr>
        </p:pic>
        <p:pic>
          <p:nvPicPr>
            <p:cNvPr id="91" name="Graphic 90">
              <a:extLst>
                <a:ext uri="{FF2B5EF4-FFF2-40B4-BE49-F238E27FC236}">
                  <a16:creationId xmlns:a16="http://schemas.microsoft.com/office/drawing/2014/main" id="{899AB042-1259-A9EA-C352-8A0678A9534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96873" y="4141232"/>
              <a:ext cx="590897" cy="1008000"/>
            </a:xfrm>
            <a:prstGeom prst="rect">
              <a:avLst/>
            </a:prstGeom>
          </p:spPr>
        </p:pic>
        <p:sp>
          <p:nvSpPr>
            <p:cNvPr id="94" name="TextBox 93">
              <a:extLst>
                <a:ext uri="{FF2B5EF4-FFF2-40B4-BE49-F238E27FC236}">
                  <a16:creationId xmlns:a16="http://schemas.microsoft.com/office/drawing/2014/main" id="{C0F28D59-AA30-1F00-00AF-809C92EBC959}"/>
                </a:ext>
              </a:extLst>
            </p:cNvPr>
            <p:cNvSpPr txBox="1"/>
            <p:nvPr/>
          </p:nvSpPr>
          <p:spPr>
            <a:xfrm>
              <a:off x="5260949" y="3059516"/>
              <a:ext cx="1352695" cy="732151"/>
            </a:xfrm>
            <a:prstGeom prst="rect">
              <a:avLst/>
            </a:prstGeom>
            <a:noFill/>
          </p:spPr>
          <p:txBody>
            <a:bodyPr wrap="square">
              <a:spAutoFit/>
            </a:bodyPr>
            <a:lstStyle/>
            <a:p>
              <a:r>
                <a:rPr lang="en-US" sz="1600" b="1" noProof="0">
                  <a:solidFill>
                    <a:schemeClr val="accent6">
                      <a:lumMod val="75000"/>
                    </a:schemeClr>
                  </a:solidFill>
                  <a:effectLst/>
                  <a:latin typeface="Arial" panose="020B0604020202020204" pitchFamily="34" charset="0"/>
                  <a:ea typeface="Times New Roman" panose="02020603050405020304" pitchFamily="18" charset="0"/>
                </a:rPr>
                <a:t>VIAL</a:t>
              </a:r>
              <a:endParaRPr lang="en-US" sz="1400" b="1" noProof="0">
                <a:solidFill>
                  <a:schemeClr val="accent6">
                    <a:lumMod val="75000"/>
                  </a:schemeClr>
                </a:solidFill>
                <a:effectLst/>
                <a:latin typeface="Arial" panose="020B0604020202020204" pitchFamily="34" charset="0"/>
                <a:ea typeface="Times New Roman" panose="02020603050405020304" pitchFamily="18" charset="0"/>
              </a:endParaRPr>
            </a:p>
            <a:p>
              <a:r>
                <a:rPr lang="en-US" sz="1400" b="1" noProof="0">
                  <a:latin typeface="Arial" panose="020B0604020202020204" pitchFamily="34" charset="0"/>
                </a:rPr>
                <a:t>×2</a:t>
              </a:r>
              <a:endParaRPr lang="en-US" sz="1400" noProof="0"/>
            </a:p>
          </p:txBody>
        </p:sp>
        <p:sp>
          <p:nvSpPr>
            <p:cNvPr id="95" name="TextBox 94">
              <a:extLst>
                <a:ext uri="{FF2B5EF4-FFF2-40B4-BE49-F238E27FC236}">
                  <a16:creationId xmlns:a16="http://schemas.microsoft.com/office/drawing/2014/main" id="{4B456ABB-EDC2-BD5A-1986-DBB735668670}"/>
                </a:ext>
              </a:extLst>
            </p:cNvPr>
            <p:cNvSpPr txBox="1"/>
            <p:nvPr/>
          </p:nvSpPr>
          <p:spPr>
            <a:xfrm>
              <a:off x="9049463" y="3059516"/>
              <a:ext cx="1741086" cy="732151"/>
            </a:xfrm>
            <a:prstGeom prst="rect">
              <a:avLst/>
            </a:prstGeom>
            <a:noFill/>
          </p:spPr>
          <p:txBody>
            <a:bodyPr wrap="square">
              <a:spAutoFit/>
            </a:bodyPr>
            <a:lstStyle/>
            <a:p>
              <a:r>
                <a:rPr lang="en-US" sz="1600" b="1" noProof="0" dirty="0">
                  <a:solidFill>
                    <a:schemeClr val="accent6">
                      <a:lumMod val="75000"/>
                    </a:schemeClr>
                  </a:solidFill>
                  <a:effectLst/>
                  <a:latin typeface="Arial" panose="020B0604020202020204" pitchFamily="34" charset="0"/>
                  <a:ea typeface="Times New Roman" panose="02020603050405020304" pitchFamily="18" charset="0"/>
                </a:rPr>
                <a:t>SYRINGE</a:t>
              </a:r>
              <a:endParaRPr lang="en-US" sz="1400" b="1" noProof="0" dirty="0">
                <a:solidFill>
                  <a:schemeClr val="accent6">
                    <a:lumMod val="75000"/>
                  </a:schemeClr>
                </a:solidFill>
                <a:effectLst/>
                <a:latin typeface="Arial" panose="020B0604020202020204" pitchFamily="34" charset="0"/>
                <a:ea typeface="Times New Roman" panose="02020603050405020304" pitchFamily="18" charset="0"/>
              </a:endParaRPr>
            </a:p>
            <a:p>
              <a:r>
                <a:rPr lang="en-US" sz="1400" b="1" noProof="0" dirty="0">
                  <a:latin typeface="Arial" panose="020B0604020202020204" pitchFamily="34" charset="0"/>
                </a:rPr>
                <a:t>×2</a:t>
              </a:r>
              <a:endParaRPr lang="en-US" sz="1400" noProof="0" dirty="0"/>
            </a:p>
          </p:txBody>
        </p:sp>
        <p:sp>
          <p:nvSpPr>
            <p:cNvPr id="96" name="TextBox 95">
              <a:extLst>
                <a:ext uri="{FF2B5EF4-FFF2-40B4-BE49-F238E27FC236}">
                  <a16:creationId xmlns:a16="http://schemas.microsoft.com/office/drawing/2014/main" id="{81573058-0E76-09EC-432D-18A57BF4607B}"/>
                </a:ext>
              </a:extLst>
            </p:cNvPr>
            <p:cNvSpPr txBox="1"/>
            <p:nvPr/>
          </p:nvSpPr>
          <p:spPr>
            <a:xfrm>
              <a:off x="4294581" y="4152790"/>
              <a:ext cx="3312000" cy="1423626"/>
            </a:xfrm>
            <a:prstGeom prst="rect">
              <a:avLst/>
            </a:prstGeom>
            <a:noFill/>
          </p:spPr>
          <p:txBody>
            <a:bodyPr wrap="square">
              <a:spAutoFit/>
            </a:bodyPr>
            <a:lstStyle/>
            <a:p>
              <a:r>
                <a:rPr lang="en-GB" sz="1600" b="1" noProof="0">
                  <a:solidFill>
                    <a:schemeClr val="accent6">
                      <a:lumMod val="75000"/>
                    </a:schemeClr>
                  </a:solidFill>
                  <a:effectLst/>
                  <a:latin typeface="Arial" panose="020B0604020202020204" pitchFamily="34" charset="0"/>
                  <a:ea typeface="Times New Roman" panose="02020603050405020304" pitchFamily="18" charset="0"/>
                </a:rPr>
                <a:t>18G, 1½ inch </a:t>
              </a:r>
              <a:r>
                <a:rPr lang="en-US" sz="1600" b="1">
                  <a:solidFill>
                    <a:schemeClr val="accent6">
                      <a:lumMod val="75000"/>
                    </a:schemeClr>
                  </a:solidFill>
                  <a:latin typeface="Arial" panose="020B0604020202020204" pitchFamily="34" charset="0"/>
                  <a:ea typeface="Times New Roman" panose="02020603050405020304" pitchFamily="18" charset="0"/>
                </a:rPr>
                <a:t>WITHDRAWAL NEEDLE</a:t>
              </a:r>
              <a:r>
                <a:rPr lang="en-GB" sz="1600" b="1" noProof="0">
                  <a:solidFill>
                    <a:schemeClr val="accent6">
                      <a:lumMod val="75000"/>
                    </a:schemeClr>
                  </a:solidFill>
                  <a:effectLst/>
                  <a:latin typeface="Arial" panose="020B0604020202020204" pitchFamily="34" charset="0"/>
                  <a:ea typeface="Times New Roman" panose="02020603050405020304" pitchFamily="18" charset="0"/>
                </a:rPr>
                <a:t> (pink hub)</a:t>
              </a:r>
            </a:p>
            <a:p>
              <a:r>
                <a:rPr lang="en-US" sz="1400" b="1" noProof="0">
                  <a:latin typeface="Arial" panose="020B0604020202020204" pitchFamily="34" charset="0"/>
                </a:rPr>
                <a:t>×2</a:t>
              </a:r>
              <a:endParaRPr lang="en-US" sz="1400" noProof="0"/>
            </a:p>
          </p:txBody>
        </p:sp>
        <p:sp>
          <p:nvSpPr>
            <p:cNvPr id="98" name="TextBox 97">
              <a:extLst>
                <a:ext uri="{FF2B5EF4-FFF2-40B4-BE49-F238E27FC236}">
                  <a16:creationId xmlns:a16="http://schemas.microsoft.com/office/drawing/2014/main" id="{8908593E-195F-7E3C-DF8A-3EB011C3FB59}"/>
                </a:ext>
              </a:extLst>
            </p:cNvPr>
            <p:cNvSpPr txBox="1"/>
            <p:nvPr/>
          </p:nvSpPr>
          <p:spPr>
            <a:xfrm>
              <a:off x="8422511" y="4152790"/>
              <a:ext cx="3312000" cy="1423626"/>
            </a:xfrm>
            <a:prstGeom prst="rect">
              <a:avLst/>
            </a:prstGeom>
            <a:noFill/>
          </p:spPr>
          <p:txBody>
            <a:bodyPr wrap="square">
              <a:spAutoFit/>
            </a:bodyPr>
            <a:lstStyle/>
            <a:p>
              <a:r>
                <a:rPr lang="en-GB" sz="1600" b="1" noProof="0" dirty="0">
                  <a:solidFill>
                    <a:schemeClr val="accent6">
                      <a:lumMod val="75000"/>
                    </a:schemeClr>
                  </a:solidFill>
                  <a:effectLst/>
                  <a:latin typeface="Arial" panose="020B0604020202020204" pitchFamily="34" charset="0"/>
                  <a:ea typeface="Times New Roman" panose="02020603050405020304" pitchFamily="18" charset="0"/>
                </a:rPr>
                <a:t>22G, ½ inch </a:t>
              </a:r>
              <a:br>
                <a:rPr lang="en-GB" sz="1600" b="1" noProof="0" dirty="0">
                  <a:solidFill>
                    <a:schemeClr val="accent6">
                      <a:lumMod val="75000"/>
                    </a:schemeClr>
                  </a:solidFill>
                  <a:effectLst/>
                  <a:latin typeface="Arial" panose="020B0604020202020204" pitchFamily="34" charset="0"/>
                  <a:ea typeface="Times New Roman" panose="02020603050405020304" pitchFamily="18" charset="0"/>
                </a:rPr>
              </a:br>
              <a:r>
                <a:rPr lang="en-GB" sz="1600" b="1" noProof="0" dirty="0">
                  <a:solidFill>
                    <a:schemeClr val="accent6">
                      <a:lumMod val="75000"/>
                    </a:schemeClr>
                  </a:solidFill>
                  <a:effectLst/>
                  <a:latin typeface="Arial" panose="020B0604020202020204" pitchFamily="34" charset="0"/>
                  <a:ea typeface="Times New Roman" panose="02020603050405020304" pitchFamily="18" charset="0"/>
                </a:rPr>
                <a:t>INJECTION NEEDLE (</a:t>
              </a:r>
              <a:r>
                <a:rPr lang="en-GB" sz="1600" b="1" noProof="0" dirty="0" err="1">
                  <a:solidFill>
                    <a:schemeClr val="accent6">
                      <a:lumMod val="75000"/>
                    </a:schemeClr>
                  </a:solidFill>
                  <a:effectLst/>
                  <a:latin typeface="Arial" panose="020B0604020202020204" pitchFamily="34" charset="0"/>
                  <a:ea typeface="Times New Roman" panose="02020603050405020304" pitchFamily="18" charset="0"/>
                </a:rPr>
                <a:t>gray</a:t>
              </a:r>
              <a:r>
                <a:rPr lang="en-GB" sz="1600" b="1" noProof="0" dirty="0">
                  <a:solidFill>
                    <a:schemeClr val="accent6">
                      <a:lumMod val="75000"/>
                    </a:schemeClr>
                  </a:solidFill>
                  <a:effectLst/>
                  <a:latin typeface="Arial" panose="020B0604020202020204" pitchFamily="34" charset="0"/>
                  <a:ea typeface="Times New Roman" panose="02020603050405020304" pitchFamily="18" charset="0"/>
                </a:rPr>
                <a:t> hub)</a:t>
              </a:r>
            </a:p>
            <a:p>
              <a:r>
                <a:rPr lang="en-US" sz="1400" b="1" noProof="0" dirty="0">
                  <a:latin typeface="Arial" panose="020B0604020202020204" pitchFamily="34" charset="0"/>
                </a:rPr>
                <a:t>×2</a:t>
              </a:r>
              <a:endParaRPr lang="en-US" sz="1400" noProof="0" dirty="0"/>
            </a:p>
          </p:txBody>
        </p:sp>
        <p:pic>
          <p:nvPicPr>
            <p:cNvPr id="3" name="Graphic 2">
              <a:extLst>
                <a:ext uri="{FF2B5EF4-FFF2-40B4-BE49-F238E27FC236}">
                  <a16:creationId xmlns:a16="http://schemas.microsoft.com/office/drawing/2014/main" id="{C151E5D4-2DEA-BA40-90F7-EE830BDB1A1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671943" y="4141232"/>
              <a:ext cx="622591" cy="1008000"/>
            </a:xfrm>
            <a:prstGeom prst="rect">
              <a:avLst/>
            </a:prstGeom>
          </p:spPr>
        </p:pic>
      </p:grpSp>
      <p:pic>
        <p:nvPicPr>
          <p:cNvPr id="11" name="Picture Placeholder 10">
            <a:extLst>
              <a:ext uri="{FF2B5EF4-FFF2-40B4-BE49-F238E27FC236}">
                <a16:creationId xmlns:a16="http://schemas.microsoft.com/office/drawing/2014/main" id="{7FEFE571-A3E8-BADF-6B23-7D3FB0AA3076}"/>
              </a:ext>
            </a:extLst>
          </p:cNvPr>
          <p:cNvPicPr>
            <a:picLocks noGrp="1" noChangeAspect="1"/>
          </p:cNvPicPr>
          <p:nvPr>
            <p:ph type="pic" sz="quarter" idx="11"/>
          </p:nvPr>
        </p:nvPicPr>
        <p:blipFill>
          <a:blip r:embed="rId8">
            <a:extLst>
              <a:ext uri="{28A0092B-C50C-407E-A947-70E740481C1C}">
                <a14:useLocalDpi xmlns:a14="http://schemas.microsoft.com/office/drawing/2010/main" val="0"/>
              </a:ext>
            </a:extLst>
          </a:blip>
          <a:srcRect l="460" r="460"/>
          <a:stretch/>
        </p:blipFill>
        <p:spPr>
          <a:xfrm>
            <a:off x="337983" y="801905"/>
            <a:ext cx="3695338" cy="4824000"/>
          </a:xfrm>
        </p:spPr>
      </p:pic>
      <p:grpSp>
        <p:nvGrpSpPr>
          <p:cNvPr id="101" name="Highlight Guides [HIDE]" hidden="1">
            <a:extLst>
              <a:ext uri="{FF2B5EF4-FFF2-40B4-BE49-F238E27FC236}">
                <a16:creationId xmlns:a16="http://schemas.microsoft.com/office/drawing/2014/main" id="{B4A3025E-175B-D2CF-739A-16F95956BFCC}"/>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02" name="Highlight BG">
              <a:extLst>
                <a:ext uri="{FF2B5EF4-FFF2-40B4-BE49-F238E27FC236}">
                  <a16:creationId xmlns:a16="http://schemas.microsoft.com/office/drawing/2014/main" id="{8FA9FAEF-550D-6AC0-4045-06B3DC955B08}"/>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03" name="Straight Connector 102">
              <a:extLst>
                <a:ext uri="{FF2B5EF4-FFF2-40B4-BE49-F238E27FC236}">
                  <a16:creationId xmlns:a16="http://schemas.microsoft.com/office/drawing/2014/main" id="{BFCF0BA6-AAA9-2A4E-E570-82BBB76D7411}"/>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E0083C03-25DB-FC28-C457-EE566D7632F5}"/>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32A12B26-D9FD-8382-FD2A-BD8BEBA1E0F1}"/>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49501370-6E30-5BF0-A1D7-F405346888A7}"/>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95013B8D-6099-2036-0BAF-BE92FB611FDD}"/>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30AE7C53-210A-6C1C-BD79-50B270D296F3}"/>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9A57895D-64F8-A08D-76D8-C5841FD35E92}"/>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2BE3A257-27F3-0233-B6E6-EEE118A3ED4A}"/>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39E8CD01-3771-27BA-37A5-4FBDA5073510}"/>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722557DE-488F-C031-16A5-7413005EEE3C}"/>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5532EBBA-EC37-B550-8C2A-FEE66080D915}"/>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3FB4F2A9-E532-75EB-1BD0-92EFE9C37251}"/>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54B04E26-D715-C699-22F2-AAD59FFD8158}"/>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10D9DF32-88B7-2F12-625F-CAA4A8302171}"/>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8523CCCC-7562-E019-B858-D261460370CA}"/>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A006E685-A1D1-F59D-48D1-544CB8346B0A}"/>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6D687322-C2C3-46D4-6239-41A633AF672A}"/>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4B6F99D2-388A-E614-A742-E4339BE162E4}"/>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D81674F7-AD37-9382-C913-D8CC948BFB02}"/>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FF4924C2-014A-ADBC-44E8-0A022652FADB}"/>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BDD05CCB-7859-30A1-F6C8-E974A0715C53}"/>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D5F0C28B-E327-53CB-9D22-E57E46B46306}"/>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62CFF538-527A-A8FD-033E-127F8033E896}"/>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3A10A9FC-6515-203A-8251-BA6309A29FD0}"/>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3EA17E16-6FB3-89E0-A366-79BA35C8A300}"/>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814C24B7-F6FF-E689-5ABA-13A100592ADD}"/>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EBB7888F-3F82-7E30-4CB9-53B19FBC44AA}"/>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0783991F-DB56-3815-CB71-763B485AE15D}"/>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EB6984F2-590A-8B9E-14EB-2E55537DDADF}"/>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2475F93A-1292-002A-2DE7-122BB946118F}"/>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925DCAB2-EFA3-F075-4F67-F42F72E05AB4}"/>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8C51E700-F353-E6FA-702E-426D386CF860}"/>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293FA510-6CAD-0142-4EC4-C4BD0898E02E}"/>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0E1C8FB7-A687-A129-BC49-4CDA51572A7B}"/>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37C669DC-39D3-121B-91FE-EE98A7AA055B}"/>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3165A9DE-98C6-9EBE-BDCB-48CC9F742867}"/>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39BF7405-E1CA-DC3E-1610-E5754F06A8E2}"/>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82533EC9-BACB-4877-FA92-09048C4969DF}"/>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28D6535B-FE44-96EF-CE97-A47F2C71C831}"/>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AB66A51E-E5E6-CCB3-36C4-F9542FE5E99C}"/>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83" name="!!Highlight">
            <a:extLst>
              <a:ext uri="{FF2B5EF4-FFF2-40B4-BE49-F238E27FC236}">
                <a16:creationId xmlns:a16="http://schemas.microsoft.com/office/drawing/2014/main" id="{4371860D-950B-53C5-A2E0-2414ACAEEC49}"/>
              </a:ext>
            </a:extLst>
          </p:cNvPr>
          <p:cNvSpPr/>
          <p:nvPr/>
        </p:nvSpPr>
        <p:spPr>
          <a:xfrm>
            <a:off x="845805" y="1622702"/>
            <a:ext cx="2334934" cy="996472"/>
          </a:xfrm>
          <a:custGeom>
            <a:avLst/>
            <a:gdLst>
              <a:gd name="csX0" fmla="*/ 0 w 2312481"/>
              <a:gd name="csY0" fmla="*/ 310928 h 1067063"/>
              <a:gd name="csX1" fmla="*/ 2304794 w 2312481"/>
              <a:gd name="csY1" fmla="*/ 0 h 1067063"/>
              <a:gd name="csX2" fmla="*/ 2312481 w 2312481"/>
              <a:gd name="csY2" fmla="*/ 630389 h 1067063"/>
              <a:gd name="csX3" fmla="*/ 37990 w 2312481"/>
              <a:gd name="csY3" fmla="*/ 1067063 h 1067063"/>
              <a:gd name="csX4" fmla="*/ 0 w 2312481"/>
              <a:gd name="csY4" fmla="*/ 310928 h 1067063"/>
            </a:gdLst>
            <a:ahLst/>
            <a:cxnLst>
              <a:cxn ang="0">
                <a:pos x="csX0" y="csY0"/>
              </a:cxn>
              <a:cxn ang="0">
                <a:pos x="csX1" y="csY1"/>
              </a:cxn>
              <a:cxn ang="0">
                <a:pos x="csX2" y="csY2"/>
              </a:cxn>
              <a:cxn ang="0">
                <a:pos x="csX3" y="csY3"/>
              </a:cxn>
              <a:cxn ang="0">
                <a:pos x="csX4" y="csY4"/>
              </a:cxn>
            </a:cxnLst>
            <a:rect l="l" t="t" r="r" b="b"/>
            <a:pathLst>
              <a:path w="2312481" h="1067063">
                <a:moveTo>
                  <a:pt x="0" y="310928"/>
                </a:moveTo>
                <a:lnTo>
                  <a:pt x="2304794" y="0"/>
                </a:lnTo>
                <a:cubicBezTo>
                  <a:pt x="2307356" y="210130"/>
                  <a:pt x="2309919" y="420259"/>
                  <a:pt x="2312481" y="630389"/>
                </a:cubicBezTo>
                <a:lnTo>
                  <a:pt x="37990" y="1067063"/>
                </a:lnTo>
                <a:lnTo>
                  <a:pt x="0" y="310928"/>
                </a:lnTo>
                <a:close/>
              </a:path>
            </a:pathLst>
          </a:custGeom>
          <a:solidFill>
            <a:schemeClr val="accent3">
              <a:alpha val="10000"/>
            </a:schemeClr>
          </a:solidFill>
          <a:ln w="1905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extBox 11">
            <a:extLst>
              <a:ext uri="{FF2B5EF4-FFF2-40B4-BE49-F238E27FC236}">
                <a16:creationId xmlns:a16="http://schemas.microsoft.com/office/drawing/2014/main" id="{14F130AA-45FA-FBAF-EFDF-EC4A962ECC5E}"/>
              </a:ext>
            </a:extLst>
          </p:cNvPr>
          <p:cNvSpPr txBox="1"/>
          <p:nvPr/>
        </p:nvSpPr>
        <p:spPr>
          <a:xfrm>
            <a:off x="3630112" y="3057456"/>
            <a:ext cx="6158140" cy="523220"/>
          </a:xfrm>
          <a:prstGeom prst="rect">
            <a:avLst/>
          </a:prstGeom>
          <a:noFill/>
        </p:spPr>
        <p:txBody>
          <a:bodyPr wrap="square">
            <a:spAutoFit/>
          </a:bodyPr>
          <a:lstStyle/>
          <a:p>
            <a:pPr algn="ctr"/>
            <a:r>
              <a:rPr lang="en-US" sz="1400" b="1" noProof="0" dirty="0">
                <a:effectLst/>
                <a:latin typeface="Arial" panose="020B0604020202020204" pitchFamily="34" charset="0"/>
                <a:ea typeface="Times New Roman" panose="02020603050405020304" pitchFamily="18" charset="0"/>
              </a:rPr>
              <a:t>Figure 3: YEZTUGO Withdrawal Needle Injection Kit Components (withdrawal needle with safety shield)</a:t>
            </a:r>
          </a:p>
        </p:txBody>
      </p:sp>
      <p:sp>
        <p:nvSpPr>
          <p:cNvPr id="29" name="TextBox 28">
            <a:extLst>
              <a:ext uri="{FF2B5EF4-FFF2-40B4-BE49-F238E27FC236}">
                <a16:creationId xmlns:a16="http://schemas.microsoft.com/office/drawing/2014/main" id="{C3628058-295B-CFE4-B9CF-E7E207C23632}"/>
              </a:ext>
            </a:extLst>
          </p:cNvPr>
          <p:cNvSpPr txBox="1"/>
          <p:nvPr/>
        </p:nvSpPr>
        <p:spPr>
          <a:xfrm>
            <a:off x="5155298" y="5578104"/>
            <a:ext cx="3107768" cy="276999"/>
          </a:xfrm>
          <a:prstGeom prst="rect">
            <a:avLst/>
          </a:prstGeom>
          <a:noFill/>
        </p:spPr>
        <p:txBody>
          <a:bodyPr wrap="square">
            <a:spAutoFit/>
          </a:bodyPr>
          <a:lstStyle/>
          <a:p>
            <a:pPr algn="ctr"/>
            <a:r>
              <a:rPr lang="en-US" sz="1200" b="1" noProof="0" dirty="0">
                <a:effectLst/>
                <a:latin typeface="Arial" panose="020B0604020202020204" pitchFamily="34" charset="0"/>
                <a:ea typeface="Times New Roman" panose="02020603050405020304" pitchFamily="18" charset="0"/>
              </a:rPr>
              <a:t>NOTE: </a:t>
            </a:r>
            <a:r>
              <a:rPr lang="en-US" sz="1200" noProof="0" dirty="0">
                <a:effectLst/>
                <a:latin typeface="Arial" panose="020B0604020202020204" pitchFamily="34" charset="0"/>
                <a:ea typeface="Times New Roman" panose="02020603050405020304" pitchFamily="18" charset="0"/>
              </a:rPr>
              <a:t>All components are for </a:t>
            </a:r>
            <a:r>
              <a:rPr lang="en-US" sz="1200" noProof="0" dirty="0">
                <a:latin typeface="Arial" panose="020B0604020202020204" pitchFamily="34" charset="0"/>
                <a:ea typeface="Times New Roman" panose="02020603050405020304" pitchFamily="18" charset="0"/>
              </a:rPr>
              <a:t>single use.</a:t>
            </a:r>
            <a:endParaRPr lang="en-US" sz="1200" noProof="0" dirty="0"/>
          </a:p>
        </p:txBody>
      </p:sp>
      <p:sp>
        <p:nvSpPr>
          <p:cNvPr id="31" name="TextBox 30">
            <a:extLst>
              <a:ext uri="{FF2B5EF4-FFF2-40B4-BE49-F238E27FC236}">
                <a16:creationId xmlns:a16="http://schemas.microsoft.com/office/drawing/2014/main" id="{32CC54DB-AD96-6C25-323C-8B068FF837CF}"/>
              </a:ext>
            </a:extLst>
          </p:cNvPr>
          <p:cNvSpPr txBox="1"/>
          <p:nvPr/>
        </p:nvSpPr>
        <p:spPr>
          <a:xfrm>
            <a:off x="10177776" y="3429000"/>
            <a:ext cx="1829480" cy="2200832"/>
          </a:xfrm>
          <a:prstGeom prst="roundRect">
            <a:avLst/>
          </a:prstGeom>
          <a:solidFill>
            <a:schemeClr val="accent2">
              <a:lumMod val="20000"/>
              <a:lumOff val="80000"/>
            </a:schemeClr>
          </a:solidFill>
          <a:ln>
            <a:noFill/>
          </a:ln>
        </p:spPr>
        <p:txBody>
          <a:bodyPr wrap="square" lIns="72000" tIns="36000" rIns="72000" bIns="36000" anchor="ctr" anchorCtr="0">
            <a:noAutofit/>
          </a:bodyPr>
          <a:lstStyle/>
          <a:p>
            <a:pPr algn="ctr"/>
            <a:r>
              <a:rPr lang="en-US" sz="1100" dirty="0"/>
              <a:t>The Withdrawal Needle Injection Kit contains withdrawal needles that may be supplied with or without a safety shield. The presence or absence of a safety shield does not change how YEZTUGO injection is prepared </a:t>
            </a:r>
          </a:p>
        </p:txBody>
      </p:sp>
    </p:spTree>
    <p:custDataLst>
      <p:tags r:id="rId1"/>
    </p:custDataLst>
    <p:extLst>
      <p:ext uri="{BB962C8B-B14F-4D97-AF65-F5344CB8AC3E}">
        <p14:creationId xmlns:p14="http://schemas.microsoft.com/office/powerpoint/2010/main" val="3194070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74BBB-B138-5A73-CA59-2C61D092601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E59E00D-41A6-BA27-5683-382692CEEBCC}"/>
              </a:ext>
            </a:extLst>
          </p:cNvPr>
          <p:cNvSpPr txBox="1"/>
          <p:nvPr/>
        </p:nvSpPr>
        <p:spPr>
          <a:xfrm>
            <a:off x="2981960" y="1237189"/>
            <a:ext cx="9210040" cy="579953"/>
          </a:xfrm>
          <a:prstGeom prst="rect">
            <a:avLst/>
          </a:prstGeom>
          <a:solidFill>
            <a:srgbClr val="203661"/>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Figure 4 </a:t>
            </a:r>
            <a:r>
              <a:rPr kumimoji="0" lang="en-US" sz="17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GB"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YEZTUGO Injection Steps for Withdrawal Needle Injection Kit</a:t>
            </a:r>
          </a:p>
          <a:p>
            <a:pPr marL="0" marR="0" lvl="0" indent="0" algn="l" defTabSz="914400" rtl="0" eaLnBrk="1" fontAlgn="auto" latinLnBrk="0" hangingPunct="1">
              <a:lnSpc>
                <a:spcPct val="90000"/>
              </a:lnSpc>
              <a:spcBef>
                <a:spcPts val="0"/>
              </a:spcBef>
              <a:spcAft>
                <a:spcPts val="0"/>
              </a:spcAft>
              <a:buClrTx/>
              <a:buSzTx/>
              <a:buFontTx/>
              <a:buNone/>
              <a:tabLst>
                <a:tab pos="1074738" algn="l"/>
              </a:tabLst>
              <a:defRPr/>
            </a:pPr>
            <a:r>
              <a:rPr kumimoji="0" lang="en-GB"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	(withdrawal needle w</a:t>
            </a:r>
            <a:r>
              <a:rPr lang="en-GB" sz="1700" b="1" err="1">
                <a:solidFill>
                  <a:schemeClr val="bg1"/>
                </a:solidFill>
                <a:latin typeface="Arial" panose="020B0604020202020204" pitchFamily="34" charset="0"/>
                <a:ea typeface="Times New Roman" panose="02020603050405020304" pitchFamily="18" charset="0"/>
              </a:rPr>
              <a:t>ith</a:t>
            </a:r>
            <a:r>
              <a:rPr kumimoji="0" lang="en-GB" sz="17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 safety shield)</a:t>
            </a:r>
            <a:endParaRPr kumimoji="0" lang="en-US" sz="17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7" name="Rectangle: Top Corners Rounded 6">
            <a:extLst>
              <a:ext uri="{FF2B5EF4-FFF2-40B4-BE49-F238E27FC236}">
                <a16:creationId xmlns:a16="http://schemas.microsoft.com/office/drawing/2014/main" id="{D0F025AA-334C-2916-B67D-E3666FDC7A13}"/>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3BF8EC94-8FA4-F78B-3DF6-CFE0D6A54E07}"/>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29B55CFC-F0D1-93F4-302A-BC62038113F4}"/>
              </a:ext>
            </a:extLst>
          </p:cNvPr>
          <p:cNvSpPr>
            <a:spLocks noGrp="1"/>
          </p:cNvSpPr>
          <p:nvPr>
            <p:ph type="body" sz="quarter" idx="12"/>
          </p:nvPr>
        </p:nvSpPr>
        <p:spPr>
          <a:xfrm>
            <a:off x="1562100" y="5933183"/>
            <a:ext cx="7562850" cy="576000"/>
          </a:xfrm>
        </p:spPr>
        <p:txBody>
          <a:bodyPr/>
          <a:lstStyle/>
          <a:p>
            <a:endParaRPr lang="en-US" noProof="0"/>
          </a:p>
        </p:txBody>
      </p:sp>
      <p:grpSp>
        <p:nvGrpSpPr>
          <p:cNvPr id="32" name="Group 31">
            <a:extLst>
              <a:ext uri="{FF2B5EF4-FFF2-40B4-BE49-F238E27FC236}">
                <a16:creationId xmlns:a16="http://schemas.microsoft.com/office/drawing/2014/main" id="{10535C3F-76A5-A7F8-18AF-F2F415F025B9}"/>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827AA76D-6A7A-E89E-4F2A-1C7A85F1D552}"/>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65C1FCCD-5AE7-AD34-8B00-4399B3FE9332}"/>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A9EC7B16-CA6A-7A0C-B89B-B250B65C995F}"/>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30ED0C31-E4B8-45BA-6ABD-C4B55F512082}"/>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2C0941E0-1315-0C3A-D905-3FD287159A40}"/>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6175FDF3-6FCE-755B-E9DC-A5D24C48A1D9}"/>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BE2A4FA6-27C9-60C8-D0A0-FF3C103273E5}"/>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1B705392-B27D-AA2E-0071-CCFEC0C6A599}"/>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5AF6E295-8EC4-0FFC-5245-1D810DEAB0A9}"/>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F269071F-EFD8-119C-6668-5580CBCE18A8}"/>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5EC31139-43FC-1C86-B285-B5C006C0961E}"/>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4159B5E2-3059-0F78-2732-1600D2C49DC8}"/>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B7B1FB13-D1C6-8A73-A388-B84BE08B0B30}"/>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198BC2E5-6361-1683-5244-7BECE402C0C0}"/>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F81E02D8-73F2-AA14-E95A-F71E32B03916}"/>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2" name="Group 1">
            <a:extLst>
              <a:ext uri="{FF2B5EF4-FFF2-40B4-BE49-F238E27FC236}">
                <a16:creationId xmlns:a16="http://schemas.microsoft.com/office/drawing/2014/main" id="{9B1C4D8E-2D12-2F98-2230-58AA7F717C6A}"/>
              </a:ext>
            </a:extLst>
          </p:cNvPr>
          <p:cNvGrpSpPr>
            <a:grpSpLocks noChangeAspect="1"/>
          </p:cNvGrpSpPr>
          <p:nvPr/>
        </p:nvGrpSpPr>
        <p:grpSpPr>
          <a:xfrm>
            <a:off x="3432175" y="2013523"/>
            <a:ext cx="3672000" cy="3672000"/>
            <a:chOff x="3324225" y="1843379"/>
            <a:chExt cx="3823060" cy="3823060"/>
          </a:xfrm>
        </p:grpSpPr>
        <p:pic>
          <p:nvPicPr>
            <p:cNvPr id="62" name="Step 1" descr="A close-up of a hand holding a bottle&#10;&#10;AI-generated content may be incorrect.">
              <a:extLst>
                <a:ext uri="{FF2B5EF4-FFF2-40B4-BE49-F238E27FC236}">
                  <a16:creationId xmlns:a16="http://schemas.microsoft.com/office/drawing/2014/main" id="{DAD43EE7-07B1-39EA-BA3C-5E32AB359B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02E2CF8D-D9FF-7197-6D56-B36A57D52221}"/>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1"/>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62A20586-0D1E-07D6-AFBD-CF5261772071}"/>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910BE545-BD8A-6B83-8393-5FC54CA0A7A4}"/>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FA44DB5E-283D-40B0-6516-1EFBB844379A}"/>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539C783D-EAD5-7140-C633-6859C64E96C3}"/>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DFE04493-2187-1A5A-72E6-CDEBDA0EEEF0}"/>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54285347-2144-E305-639E-341DAB0D5394}"/>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9932C32D-9518-A4E4-D1EA-A703A46356B7}"/>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2BB0D3D8-9661-1D4C-266E-C18F34C4959D}"/>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240B3376-FE75-2119-ABE6-5DD1ACCCCB9C}"/>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F5697B53-AB05-92AD-C46F-6046CE4F6274}"/>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3B074259-EB13-DDC9-15B5-4141A9B1A673}"/>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pic>
        <p:nvPicPr>
          <p:cNvPr id="11" name="Picture Placeholder 10">
            <a:extLst>
              <a:ext uri="{FF2B5EF4-FFF2-40B4-BE49-F238E27FC236}">
                <a16:creationId xmlns:a16="http://schemas.microsoft.com/office/drawing/2014/main" id="{61EA5460-DCA0-CBE9-ADBC-86A4887CCD01}"/>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460" r="460"/>
          <a:stretch/>
        </p:blipFill>
        <p:spPr>
          <a:xfrm>
            <a:off x="337983" y="801905"/>
            <a:ext cx="3695338" cy="4824000"/>
          </a:xfrm>
        </p:spPr>
      </p:pic>
      <p:grpSp>
        <p:nvGrpSpPr>
          <p:cNvPr id="12" name="Highlight Guides [HIDE]" hidden="1">
            <a:extLst>
              <a:ext uri="{FF2B5EF4-FFF2-40B4-BE49-F238E27FC236}">
                <a16:creationId xmlns:a16="http://schemas.microsoft.com/office/drawing/2014/main" id="{8D46E8E8-08F1-34CD-2470-B8032AE8BD41}"/>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C1328833-5230-096C-B54B-4063AEBC1B64}"/>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8BF6C297-D599-87C5-B9F3-8A5BBDF93833}"/>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750C8FD6-644B-031B-6749-D3B2BA57C6E6}"/>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566DA352-606B-7C1B-8BB0-CD40EDDAB0DA}"/>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A116AFB1-54A4-A5E7-4679-987ED7B58969}"/>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D20F562B-1012-AF6C-B123-2C77F84BB055}"/>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41D37C5F-2005-079C-D474-AF2E36EEB73B}"/>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74A5F0A9-8145-FF87-FCA7-9D8FC844CA3D}"/>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52512B4-7F44-0567-CE80-FA4E5C47F790}"/>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D9043F9E-4216-6C67-FEA8-D3E71797E1FE}"/>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15EF3025-778E-9ED2-EB87-A924597E020B}"/>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B178691F-0D53-41FE-7EF2-E01C0AF9F41D}"/>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FCAFF22-7A3A-D0A6-8CAE-9A82C076C210}"/>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5EFD8928-BE48-CE02-DB19-07959CD17A57}"/>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F915F55-35EE-6D64-B04F-789C87570832}"/>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23188659-D147-E936-F352-A5C556642B4E}"/>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B29B7B8B-4734-6594-821D-39DFAF86EDDB}"/>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348BFCB2-8535-9E06-F61D-686883790753}"/>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856346E7-CFE9-A1F0-FEA9-39CEA1782637}"/>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194DFEA0-5D66-BD2B-7711-65E5C9E153AD}"/>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653C1144-1FFC-C5DC-829E-ED520046A25D}"/>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4332F220-8DD2-A154-D07A-AAC0A268E064}"/>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7D675644-0D0A-9285-5775-A88CEA4A4CE9}"/>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E2530382-623A-7722-58B2-0E73A93947C4}"/>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59E77ADB-2306-4F6F-F08B-D112785DE19E}"/>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4F04CFFE-AD37-91A2-44CE-975FAA061B1D}"/>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09779049-EBCC-3E02-1107-A23897FC470A}"/>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1C0CFF24-DCE7-D369-E2AC-1288D0F5F17D}"/>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04E99DE7-D97D-18AE-6099-B7B3F7F32FF5}"/>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D7C43092-D618-F5DB-F1E3-1791674E142F}"/>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554AE025-00E3-FD14-E53A-90E7D916D82D}"/>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C5BC978-4EE0-3828-1750-275FEADB67EE}"/>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1AAA861E-91A3-AD1E-209B-B54ED54DDD4B}"/>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D92D3BD6-5033-F6D9-BAFE-028702E03E97}"/>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288FC365-2621-3908-D679-3203CB5C0F40}"/>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D27FE0E3-E386-14D8-C00B-5ABBF0538EF0}"/>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2F0C8246-817A-DD42-BD99-779FA1532A82}"/>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84138EA4-2E69-BEC8-B4D0-12415A9B0A35}"/>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ECE10B9F-AC8A-6CF7-1929-A5EC4226E732}"/>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3DB94C9E-F251-CCAC-2C91-23ECD6CCC105}"/>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5F073FBC-515C-2F0D-2D10-1DAC1C2B63FD}"/>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8" name="!!Highlight">
            <a:extLst>
              <a:ext uri="{FF2B5EF4-FFF2-40B4-BE49-F238E27FC236}">
                <a16:creationId xmlns:a16="http://schemas.microsoft.com/office/drawing/2014/main" id="{39AF5882-BE5A-8425-D80E-A6644A743EAB}"/>
              </a:ext>
            </a:extLst>
          </p:cNvPr>
          <p:cNvSpPr/>
          <p:nvPr/>
        </p:nvSpPr>
        <p:spPr>
          <a:xfrm>
            <a:off x="883718" y="2206061"/>
            <a:ext cx="2363505" cy="2986507"/>
          </a:xfrm>
          <a:custGeom>
            <a:avLst/>
            <a:gdLst>
              <a:gd name="csX0" fmla="*/ 0 w 2313709"/>
              <a:gd name="csY0" fmla="*/ 383989 h 2769462"/>
              <a:gd name="csX1" fmla="*/ 2248765 w 2313709"/>
              <a:gd name="csY1" fmla="*/ 0 h 2769462"/>
              <a:gd name="csX2" fmla="*/ 2313709 w 2313709"/>
              <a:gd name="csY2" fmla="*/ 1990076 h 2769462"/>
              <a:gd name="csX3" fmla="*/ 147060 w 2313709"/>
              <a:gd name="csY3" fmla="*/ 2769462 h 2769462"/>
              <a:gd name="csX4" fmla="*/ 0 w 2313709"/>
              <a:gd name="csY4" fmla="*/ 383989 h 2769462"/>
            </a:gdLst>
            <a:ahLst/>
            <a:cxnLst>
              <a:cxn ang="0">
                <a:pos x="csX0" y="csY0"/>
              </a:cxn>
              <a:cxn ang="0">
                <a:pos x="csX1" y="csY1"/>
              </a:cxn>
              <a:cxn ang="0">
                <a:pos x="csX2" y="csY2"/>
              </a:cxn>
              <a:cxn ang="0">
                <a:pos x="csX3" y="csY3"/>
              </a:cxn>
              <a:cxn ang="0">
                <a:pos x="csX4" y="csY4"/>
              </a:cxn>
            </a:cxnLst>
            <a:rect l="l" t="t" r="r" b="b"/>
            <a:pathLst>
              <a:path w="2313709" h="2769462">
                <a:moveTo>
                  <a:pt x="0" y="383989"/>
                </a:moveTo>
                <a:lnTo>
                  <a:pt x="2248765" y="0"/>
                </a:lnTo>
                <a:lnTo>
                  <a:pt x="2313709" y="1990076"/>
                </a:lnTo>
                <a:lnTo>
                  <a:pt x="147060" y="2769462"/>
                </a:lnTo>
                <a:lnTo>
                  <a:pt x="0" y="383989"/>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Text 1">
            <a:extLst>
              <a:ext uri="{FF2B5EF4-FFF2-40B4-BE49-F238E27FC236}">
                <a16:creationId xmlns:a16="http://schemas.microsoft.com/office/drawing/2014/main" id="{749F2CAC-789E-4D81-0190-C57477ABE642}"/>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Tree>
    <p:custDataLst>
      <p:tags r:id="rId1"/>
    </p:custDataLst>
    <p:extLst>
      <p:ext uri="{BB962C8B-B14F-4D97-AF65-F5344CB8AC3E}">
        <p14:creationId xmlns:p14="http://schemas.microsoft.com/office/powerpoint/2010/main" val="2317242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037DB-5579-F832-7F48-BA62DEA6A6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3711F75-52A0-5150-8703-3077F57BC378}"/>
              </a:ext>
            </a:extLst>
          </p:cNvPr>
          <p:cNvSpPr txBox="1"/>
          <p:nvPr/>
        </p:nvSpPr>
        <p:spPr>
          <a:xfrm>
            <a:off x="2981960" y="1237189"/>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lang="en-US" sz="1700" b="1">
                <a:solidFill>
                  <a:schemeClr val="bg1"/>
                </a:solidFill>
                <a:latin typeface="Arial" panose="020B0604020202020204" pitchFamily="34" charset="0"/>
                <a:ea typeface="Times New Roman" panose="02020603050405020304" pitchFamily="18" charset="0"/>
              </a:rPr>
              <a:t>Figure 4 </a:t>
            </a:r>
            <a:r>
              <a:rPr lang="en-US" sz="1700" b="1">
                <a:solidFill>
                  <a:schemeClr val="accent3"/>
                </a:solidFill>
                <a:latin typeface="Arial" panose="020B0604020202020204" pitchFamily="34" charset="0"/>
                <a:ea typeface="Times New Roman" panose="02020603050405020304" pitchFamily="18" charset="0"/>
                <a:sym typeface="Wingdings 3" panose="05040102010807070707" pitchFamily="18" charset="2"/>
              </a:rPr>
              <a:t></a:t>
            </a:r>
            <a:r>
              <a:rPr lang="en-US" sz="1700" b="1">
                <a:solidFill>
                  <a:schemeClr val="bg1"/>
                </a:solidFill>
                <a:latin typeface="Arial" panose="020B0604020202020204" pitchFamily="34" charset="0"/>
                <a:ea typeface="Times New Roman" panose="02020603050405020304" pitchFamily="18" charset="0"/>
                <a:sym typeface="Wingdings 3" panose="05040102010807070707" pitchFamily="18" charset="2"/>
              </a:rPr>
              <a:t> </a:t>
            </a:r>
            <a:r>
              <a:rPr lang="en-GB" sz="1700" b="1">
                <a:solidFill>
                  <a:schemeClr val="bg1"/>
                </a:solidFill>
                <a:latin typeface="Arial" panose="020B0604020202020204" pitchFamily="34" charset="0"/>
                <a:ea typeface="Times New Roman" panose="02020603050405020304" pitchFamily="18" charset="0"/>
              </a:rPr>
              <a:t>YEZTUGO Injection Steps for Withdrawal Needle Injection Kit</a:t>
            </a:r>
          </a:p>
          <a:p>
            <a:pPr lvl="0">
              <a:lnSpc>
                <a:spcPct val="90000"/>
              </a:lnSpc>
              <a:tabLst>
                <a:tab pos="1074738" algn="l"/>
              </a:tabLst>
              <a:defRPr/>
            </a:pPr>
            <a:r>
              <a:rPr lang="en-GB" sz="1700" b="1">
                <a:solidFill>
                  <a:schemeClr val="bg1"/>
                </a:solidFill>
                <a:latin typeface="Arial" panose="020B0604020202020204" pitchFamily="34" charset="0"/>
                <a:ea typeface="Times New Roman" panose="02020603050405020304" pitchFamily="18" charset="0"/>
              </a:rPr>
              <a:t>	(withdrawal needle with safety shield)</a:t>
            </a:r>
            <a:endParaRPr lang="en-US" sz="1700">
              <a:solidFill>
                <a:schemeClr val="bg1"/>
              </a:solidFill>
              <a:latin typeface="Arial" panose="020B0604020202020204" pitchFamily="34" charset="0"/>
              <a:ea typeface="Times New Roman" panose="02020603050405020304" pitchFamily="18" charset="0"/>
            </a:endParaRPr>
          </a:p>
        </p:txBody>
      </p:sp>
      <p:sp>
        <p:nvSpPr>
          <p:cNvPr id="7" name="Rectangle: Top Corners Rounded 6">
            <a:extLst>
              <a:ext uri="{FF2B5EF4-FFF2-40B4-BE49-F238E27FC236}">
                <a16:creationId xmlns:a16="http://schemas.microsoft.com/office/drawing/2014/main" id="{89C97DB1-2865-9170-BCC4-19C51305378A}"/>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F5DFB299-AE1A-30E6-652B-9A39F54FCFAA}"/>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2A8D0247-DCC8-32A1-6843-142C532903CD}"/>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EA74B4F6-4538-BC19-4B79-8CC2121E3DE5}"/>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A855695C-DD58-A12B-90BE-6A27CA78345F}"/>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D6C1002E-4B87-D907-924C-AEDE7184EEEE}"/>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A1C1A8A6-577A-D8AE-C6F8-240915E3A971}"/>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449F0109-B4B9-8399-2E38-E06C36B88EEB}"/>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C358AE18-9B86-15CD-EA42-DA5DA940B07A}"/>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5150F174-AE3C-3F8F-FF46-F9DC0D77E997}"/>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89391B55-05FC-9267-842F-99472F1AC847}"/>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4F4EC467-23A6-1316-2C4B-226661D9298E}"/>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04A895C6-E70C-6954-C19C-87F167705208}"/>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1628B777-7B24-7B86-A990-CA0AD20C23D6}"/>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A5DE3A87-12FA-A786-5435-6787E6C18996}"/>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DA98BD35-8422-3862-3924-8F55463EDF15}"/>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FDE71477-41D2-F29C-8FBA-4B7239A3E216}"/>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02AC7F6D-8210-67E8-D542-F808D69AC35D}"/>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0FCF45B1-DFD4-3AA2-A416-E23F5862AEB0}"/>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62" name="Group 61">
            <a:extLst>
              <a:ext uri="{FF2B5EF4-FFF2-40B4-BE49-F238E27FC236}">
                <a16:creationId xmlns:a16="http://schemas.microsoft.com/office/drawing/2014/main" id="{6B79FB30-F4C5-857D-31D1-32E5B8160B33}"/>
              </a:ext>
            </a:extLst>
          </p:cNvPr>
          <p:cNvGrpSpPr>
            <a:grpSpLocks noChangeAspect="1"/>
          </p:cNvGrpSpPr>
          <p:nvPr/>
        </p:nvGrpSpPr>
        <p:grpSpPr>
          <a:xfrm>
            <a:off x="3432175" y="2013523"/>
            <a:ext cx="3672000" cy="3672000"/>
            <a:chOff x="3324225" y="1843379"/>
            <a:chExt cx="3823060" cy="3823060"/>
          </a:xfrm>
        </p:grpSpPr>
        <p:pic>
          <p:nvPicPr>
            <p:cNvPr id="64" name="Step 2">
              <a:extLst>
                <a:ext uri="{FF2B5EF4-FFF2-40B4-BE49-F238E27FC236}">
                  <a16:creationId xmlns:a16="http://schemas.microsoft.com/office/drawing/2014/main" id="{E840FE7A-34E5-7A2D-9079-C346D4A9F21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516E8149-A9D3-0C99-FEA9-19F096DD292E}"/>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263EE2BD-5788-BBE5-3D19-318D6DDC006C}"/>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1"/>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8F328826-6FCB-A7C7-EE92-E5F4DAF7D857}"/>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3432C96F-CAC7-BA8A-20A7-1C4C853812C4}"/>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D78A14FC-E435-2272-7FDD-78559A1655A0}"/>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1886C651-5B69-A61E-7996-B7742EA51008}"/>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42778CE0-E163-BE6A-376A-4E56EC1E3CF3}"/>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2E3F43A8-07E8-CD83-E2B4-40D2073DF134}"/>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F9C4671A-1E52-1FC2-1D51-CB0323E2E131}"/>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E2689A63-0870-1380-5CF8-00620B8E74FE}"/>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98935B45-2234-49A8-C2CF-364C0E2A1FBD}"/>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9C37E6D9-C059-D857-5B73-E7732C02EF60}"/>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2CDB7179-686C-6D7D-4D1B-DA04DDA37366}"/>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0CACD474-154C-38D1-B008-2390252FF6D0}"/>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0637AC18-133C-DB0C-DB0E-A762C2330DC0}"/>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E6C4E45-79A7-4807-838B-65A656650C05}"/>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5E630279-404B-FE60-E4EE-8F7C0C1EE3BE}"/>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FC85AAE-49A4-A3FD-6F74-B3CF896665B8}"/>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443816AA-0B19-60EC-0ECA-6B40ACF0EABA}"/>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5B135917-CCB1-4E11-3AA9-EE72A3BB4D08}"/>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986AA48B-9FAF-7A76-2C33-31F62A418D40}"/>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267540B-1AEF-99F6-7C2D-25308BF51860}"/>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918E8375-0ED6-0151-1DE5-AD17FC352B0E}"/>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1DED935C-87C7-7797-D866-5761DC95401D}"/>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4FD90BD3-3C7E-D65C-BC8D-7D68CDFB9E87}"/>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F7B68F9-8A7A-7D7A-7F5A-A141044E6903}"/>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FBFBEB6A-77D3-871E-1F52-28F0659DE1D8}"/>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A08A91C5-43A0-C321-A6DB-DBB2F55042B0}"/>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FD8D439C-DDE7-81DB-D633-8DF32FD17744}"/>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CDEEDAE0-56D5-60B9-0658-F5919B2CA750}"/>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DB791A31-E690-8CA2-7837-C141DAFD63DC}"/>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20822FEB-6BDD-C5E0-7EA1-39D82771A1D8}"/>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B6F90BE5-789F-0F3D-6CD1-974FCCBEF2B7}"/>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AEC54B90-A9FB-71EB-8210-BB53421072B1}"/>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62030894-0BA3-7210-CFA8-4FA36C0028D9}"/>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449B105-41ED-DC05-BF67-39B961CE4649}"/>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AC0120A3-0AA0-3253-299C-59A26A5A7888}"/>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DD3499A5-38AF-F94E-EAB7-2EB1160675A1}"/>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A7546CE2-ED66-8633-860D-B0E12FD4309A}"/>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326EA307-3FBB-1C77-109C-920B84323829}"/>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1C8FD61D-8CA7-BB9D-F9D5-148FD199A081}"/>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42616FA9-40D7-42D6-6A70-275AEFF7F2CC}"/>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9DD84E3A-FACF-97EB-5FD6-7D58383E4BD9}"/>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5F107B48-0188-0648-532C-6A442A45856A}"/>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A437AA93-3A31-F15A-D873-B357EFF6AB81}"/>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1E92CD4C-2CD6-DE4E-E1AC-A06A5B06521E}"/>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03D3884-927C-B960-E713-371C2C3074C6}"/>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9D8370D5-8DF8-8C1B-1FEB-8674298D291D}"/>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C8A6FB03-5073-5409-67D1-C2B7C7C20BAD}"/>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6E43FE6B-C961-6224-AAEA-4A4D3F49F733}"/>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4278F0C6-B40A-0B68-4107-8D65A8DE641C}"/>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DD70502-D8A3-C72E-4238-C764B0819700}"/>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65D81D30-0D05-171B-1F21-33E87F835FF1}"/>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EFD23116-3B9F-55DB-882A-5D5A0DF51F59}"/>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38" name="Picture Placeholder 37">
            <a:extLst>
              <a:ext uri="{FF2B5EF4-FFF2-40B4-BE49-F238E27FC236}">
                <a16:creationId xmlns:a16="http://schemas.microsoft.com/office/drawing/2014/main" id="{4B7732EF-3CD8-8B2E-DFA9-BA3BCECD49D2}"/>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460" r="460"/>
          <a:stretch/>
        </p:blipFill>
        <p:spPr>
          <a:xfrm>
            <a:off x="337983" y="801905"/>
            <a:ext cx="3695338" cy="4824000"/>
          </a:xfrm>
        </p:spPr>
      </p:pic>
      <p:sp>
        <p:nvSpPr>
          <p:cNvPr id="3" name="Text 1">
            <a:extLst>
              <a:ext uri="{FF2B5EF4-FFF2-40B4-BE49-F238E27FC236}">
                <a16:creationId xmlns:a16="http://schemas.microsoft.com/office/drawing/2014/main" id="{740A86F9-556F-A266-299A-5CFFA7192582}"/>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BEF5ABD4-73BE-E0D8-2FD6-1AF0438589C2}"/>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4" name="!!Highlight">
            <a:extLst>
              <a:ext uri="{FF2B5EF4-FFF2-40B4-BE49-F238E27FC236}">
                <a16:creationId xmlns:a16="http://schemas.microsoft.com/office/drawing/2014/main" id="{21097CEA-0C53-87D3-6D0A-42AB166BCC87}"/>
              </a:ext>
            </a:extLst>
          </p:cNvPr>
          <p:cNvSpPr/>
          <p:nvPr/>
        </p:nvSpPr>
        <p:spPr>
          <a:xfrm>
            <a:off x="883718" y="2206061"/>
            <a:ext cx="2363505" cy="2986507"/>
          </a:xfrm>
          <a:custGeom>
            <a:avLst/>
            <a:gdLst>
              <a:gd name="csX0" fmla="*/ 0 w 2313709"/>
              <a:gd name="csY0" fmla="*/ 383989 h 2769462"/>
              <a:gd name="csX1" fmla="*/ 2248765 w 2313709"/>
              <a:gd name="csY1" fmla="*/ 0 h 2769462"/>
              <a:gd name="csX2" fmla="*/ 2313709 w 2313709"/>
              <a:gd name="csY2" fmla="*/ 1990076 h 2769462"/>
              <a:gd name="csX3" fmla="*/ 147060 w 2313709"/>
              <a:gd name="csY3" fmla="*/ 2769462 h 2769462"/>
              <a:gd name="csX4" fmla="*/ 0 w 2313709"/>
              <a:gd name="csY4" fmla="*/ 383989 h 2769462"/>
            </a:gdLst>
            <a:ahLst/>
            <a:cxnLst>
              <a:cxn ang="0">
                <a:pos x="csX0" y="csY0"/>
              </a:cxn>
              <a:cxn ang="0">
                <a:pos x="csX1" y="csY1"/>
              </a:cxn>
              <a:cxn ang="0">
                <a:pos x="csX2" y="csY2"/>
              </a:cxn>
              <a:cxn ang="0">
                <a:pos x="csX3" y="csY3"/>
              </a:cxn>
              <a:cxn ang="0">
                <a:pos x="csX4" y="csY4"/>
              </a:cxn>
            </a:cxnLst>
            <a:rect l="l" t="t" r="r" b="b"/>
            <a:pathLst>
              <a:path w="2313709" h="2769462">
                <a:moveTo>
                  <a:pt x="0" y="383989"/>
                </a:moveTo>
                <a:lnTo>
                  <a:pt x="2248765" y="0"/>
                </a:lnTo>
                <a:lnTo>
                  <a:pt x="2313709" y="1990076"/>
                </a:lnTo>
                <a:lnTo>
                  <a:pt x="147060" y="2769462"/>
                </a:lnTo>
                <a:lnTo>
                  <a:pt x="0" y="383989"/>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1314219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12C5A-D214-1869-6757-D3A55AE742C1}"/>
            </a:ext>
          </a:extLst>
        </p:cNvPr>
        <p:cNvGrpSpPr/>
        <p:nvPr/>
      </p:nvGrpSpPr>
      <p:grpSpPr>
        <a:xfrm>
          <a:off x="0" y="0"/>
          <a:ext cx="0" cy="0"/>
          <a:chOff x="0" y="0"/>
          <a:chExt cx="0" cy="0"/>
        </a:xfrm>
      </p:grpSpPr>
      <p:sp>
        <p:nvSpPr>
          <p:cNvPr id="38" name="TextBox 37">
            <a:extLst>
              <a:ext uri="{FF2B5EF4-FFF2-40B4-BE49-F238E27FC236}">
                <a16:creationId xmlns:a16="http://schemas.microsoft.com/office/drawing/2014/main" id="{BA82435B-C4FA-6229-A6E0-B226A1542397}"/>
              </a:ext>
            </a:extLst>
          </p:cNvPr>
          <p:cNvSpPr txBox="1"/>
          <p:nvPr/>
        </p:nvSpPr>
        <p:spPr>
          <a:xfrm>
            <a:off x="2981960" y="1237189"/>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lang="en-US" sz="1700" b="1">
                <a:solidFill>
                  <a:schemeClr val="bg1"/>
                </a:solidFill>
                <a:latin typeface="Arial" panose="020B0604020202020204" pitchFamily="34" charset="0"/>
                <a:ea typeface="Times New Roman" panose="02020603050405020304" pitchFamily="18" charset="0"/>
              </a:rPr>
              <a:t>Figure 4 </a:t>
            </a:r>
            <a:r>
              <a:rPr lang="en-US" sz="1700" b="1">
                <a:solidFill>
                  <a:schemeClr val="accent3"/>
                </a:solidFill>
                <a:latin typeface="Arial" panose="020B0604020202020204" pitchFamily="34" charset="0"/>
                <a:ea typeface="Times New Roman" panose="02020603050405020304" pitchFamily="18" charset="0"/>
                <a:sym typeface="Wingdings 3" panose="05040102010807070707" pitchFamily="18" charset="2"/>
              </a:rPr>
              <a:t></a:t>
            </a:r>
            <a:r>
              <a:rPr lang="en-US" sz="1700" b="1">
                <a:solidFill>
                  <a:schemeClr val="bg1"/>
                </a:solidFill>
                <a:latin typeface="Arial" panose="020B0604020202020204" pitchFamily="34" charset="0"/>
                <a:ea typeface="Times New Roman" panose="02020603050405020304" pitchFamily="18" charset="0"/>
                <a:sym typeface="Wingdings 3" panose="05040102010807070707" pitchFamily="18" charset="2"/>
              </a:rPr>
              <a:t> </a:t>
            </a:r>
            <a:r>
              <a:rPr lang="en-GB" sz="1700" b="1">
                <a:solidFill>
                  <a:schemeClr val="bg1"/>
                </a:solidFill>
                <a:latin typeface="Arial" panose="020B0604020202020204" pitchFamily="34" charset="0"/>
                <a:ea typeface="Times New Roman" panose="02020603050405020304" pitchFamily="18" charset="0"/>
              </a:rPr>
              <a:t>YEZTUGO Injection Steps for Withdrawal Needle Injection Kit</a:t>
            </a:r>
          </a:p>
          <a:p>
            <a:pPr lvl="0">
              <a:lnSpc>
                <a:spcPct val="90000"/>
              </a:lnSpc>
              <a:tabLst>
                <a:tab pos="1074738" algn="l"/>
              </a:tabLst>
              <a:defRPr/>
            </a:pPr>
            <a:r>
              <a:rPr lang="en-GB" sz="1700" b="1">
                <a:solidFill>
                  <a:schemeClr val="bg1"/>
                </a:solidFill>
                <a:latin typeface="Arial" panose="020B0604020202020204" pitchFamily="34" charset="0"/>
                <a:ea typeface="Times New Roman" panose="02020603050405020304" pitchFamily="18" charset="0"/>
              </a:rPr>
              <a:t>	(withdrawal needle with safety shield)</a:t>
            </a:r>
            <a:endParaRPr lang="en-US" sz="1700">
              <a:solidFill>
                <a:schemeClr val="bg1"/>
              </a:solidFill>
              <a:latin typeface="Arial" panose="020B0604020202020204" pitchFamily="34" charset="0"/>
              <a:ea typeface="Times New Roman" panose="02020603050405020304" pitchFamily="18" charset="0"/>
            </a:endParaRPr>
          </a:p>
        </p:txBody>
      </p:sp>
      <p:sp>
        <p:nvSpPr>
          <p:cNvPr id="7" name="Rectangle: Top Corners Rounded 6">
            <a:extLst>
              <a:ext uri="{FF2B5EF4-FFF2-40B4-BE49-F238E27FC236}">
                <a16:creationId xmlns:a16="http://schemas.microsoft.com/office/drawing/2014/main" id="{C0D853B0-F332-ADD1-C798-623332D10A19}"/>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6FA9B48E-9D09-0D64-DC15-C959760F3CC5}"/>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D69101E4-EC1B-248C-0C8A-2F1209580D2D}"/>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9837315A-A743-65C0-3030-9564EF895985}"/>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F9E0373A-7C8D-3446-2B59-851954B9E40D}"/>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8360D3E3-6EB7-976C-0BD4-9405BE5005E6}"/>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A5D4C59F-6975-F452-1D12-B466CC1027B4}"/>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7296CCF7-6586-DB32-6A82-BB8118FC7283}"/>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86316B2E-A849-01D6-7BA2-AA910CDCF431}"/>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8EE4BB68-ED84-71AD-2DE3-D61A47D821B7}"/>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05BAF5BD-ED66-8699-F262-D924E16DD79A}"/>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C0789886-4CE9-E085-67BB-6B8EDE7E0386}"/>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4E78F2CB-0715-F90A-CA1F-0F4505918766}"/>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1EA18744-1753-CB01-F2B8-DE96DA27F779}"/>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F7606484-DB03-A0D1-7D5E-80B0072DD0D7}"/>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9B83F642-FEBF-8BC8-A51A-6859BA482D43}"/>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D241BB6F-0122-EDF6-D8AF-F177AD0F07E0}"/>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2BA28BC3-D139-6FD5-78B7-41BE162B3752}"/>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94FA1A71-18B5-302B-6877-1B7BC7319D5D}"/>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64" name="Group 63">
            <a:extLst>
              <a:ext uri="{FF2B5EF4-FFF2-40B4-BE49-F238E27FC236}">
                <a16:creationId xmlns:a16="http://schemas.microsoft.com/office/drawing/2014/main" id="{90796824-2798-91FC-A4E2-468ACB323D8C}"/>
              </a:ext>
            </a:extLst>
          </p:cNvPr>
          <p:cNvGrpSpPr>
            <a:grpSpLocks noChangeAspect="1"/>
          </p:cNvGrpSpPr>
          <p:nvPr/>
        </p:nvGrpSpPr>
        <p:grpSpPr>
          <a:xfrm>
            <a:off x="3432175" y="2013523"/>
            <a:ext cx="3672000" cy="3672000"/>
            <a:chOff x="3324225" y="1843379"/>
            <a:chExt cx="3823060" cy="3823060"/>
          </a:xfrm>
        </p:grpSpPr>
        <p:pic>
          <p:nvPicPr>
            <p:cNvPr id="66" name="Step 3">
              <a:extLst>
                <a:ext uri="{FF2B5EF4-FFF2-40B4-BE49-F238E27FC236}">
                  <a16:creationId xmlns:a16="http://schemas.microsoft.com/office/drawing/2014/main" id="{0599528C-F673-530F-D80F-E274E6D29AF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63A73E8E-5DBD-83DD-2FD3-9C57BF874AA8}"/>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35E1994C-687A-1CFC-360C-5B85ED526D67}"/>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4F3F6826-C12C-872E-4F44-7E568B18962C}"/>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1"/>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5A57D052-7A88-D575-16F5-A968D948684B}"/>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14741844-D48C-215E-1DD9-652C08909826}"/>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7AF5B48B-C943-3FFA-595E-CBED1C94695F}"/>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38EE07D4-9B1C-109B-F0CE-AB75763687AF}"/>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DE030C97-A16D-F3BE-DA55-129D4311824F}"/>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3CA2F4A1-DD95-E77E-03F3-48C1D117EC13}"/>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CE25AC38-1F3E-EF22-CE08-8DD2B230F357}"/>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3E9476A9-F125-1C8E-80F8-8FD6862BCB5C}"/>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E0E40A42-D97A-CE93-E41E-A5B79AE4F1E4}"/>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7B6DBE68-A87B-ECC7-CCC3-B4FC874F0D1A}"/>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D65517D0-A873-5F25-D7AB-6F26D6877889}"/>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3A551CEB-E97D-02C1-6999-474FCB6B1381}"/>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FE0490E-92F6-FB50-4A4D-F4B761F5CE19}"/>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7DE7D53C-CD5C-ADB8-CEDC-C966490CBE26}"/>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9CACE8D-CE8E-AE66-2A5C-AFEFDF3CC32A}"/>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EF687844-8663-7A2F-1EB5-83CB24274027}"/>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F5B7A3C-4A1C-7C77-8599-27F239B750F3}"/>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0A052BD0-740E-9250-4AE9-4243155510E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33D3DA63-F79B-4126-4864-66DFE8FEDA61}"/>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D7E20FAF-EE35-D4CF-4453-93830E0A01D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EC1B2122-C5E5-410D-727E-0FBA0FCD79EF}"/>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1A6E7D3-BED4-8184-DFFD-CEAF0B6D14EE}"/>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52F6A96C-856D-80FE-A894-578FD2F90744}"/>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EF789267-8285-E63F-6F71-DB6FA353C919}"/>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E6FDC9E-3037-03E2-E9D5-47557E3E3CF0}"/>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B0781ABD-D535-E89B-4366-FA20D1EE70F6}"/>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1B9E606D-505A-6180-1E9F-72DCD4A41DD9}"/>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84FF9E8A-25C0-63B3-AFC5-94BD920CAFF9}"/>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EBB2E80E-6EBB-0C1D-E4A2-0C0DE18F974C}"/>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EFCE58FD-3CFA-82CD-3510-15265E5E3F52}"/>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752279B1-A427-61FD-E96E-F0DA587141EC}"/>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EA06D260-A1FA-F186-21DC-DCC3C36A9A08}"/>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A7BBC763-470E-B10E-E9BE-608946AB5E53}"/>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89357925-4FD8-1DAC-6BDC-4F0BCBB61BDA}"/>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B336CA17-C027-AFFA-034A-983A1C00F0A0}"/>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A3FF3F6C-51C0-D7B1-5768-F9B1593B971D}"/>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8C376956-D4EA-DD2E-5346-44C7B61BE2E3}"/>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BF24E61A-A31E-13E5-896F-FA614B44E774}"/>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1505C92C-0F1C-D4E0-030C-33B353852DBD}"/>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75B56BDA-B5C2-B7B6-8887-7ECF1F4D6CBA}"/>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F7D168EE-41F8-3658-7083-1B3FFE4C3643}"/>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37D5EC2-037A-6B83-3B13-D05BE59F638F}"/>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135503DC-78C1-0FAC-395C-8C865C6DE2CA}"/>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95BBE32D-4DAD-23FF-1676-BC5E5DA08D39}"/>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1BCE025B-7B34-A991-8D16-DF3358E4FA1A}"/>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C05BCC0E-2A3E-97A8-109C-49FB3F9BD4A2}"/>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24B9C7EE-D4C3-2959-C55E-AFB55F6B77C1}"/>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3BEACCA0-9A9D-7C30-AFF5-767574229A4B}"/>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11E056CF-366D-426C-A0B0-51C0099F4932}"/>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AE06EAE9-3AC0-11A7-3C85-CB823367D2DE}"/>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2F157C00-F582-10E2-F6BC-57EF5DC3D3AA}"/>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62" name="Picture Placeholder 61">
            <a:extLst>
              <a:ext uri="{FF2B5EF4-FFF2-40B4-BE49-F238E27FC236}">
                <a16:creationId xmlns:a16="http://schemas.microsoft.com/office/drawing/2014/main" id="{79DC2E00-1777-195E-7460-1785D4C16F72}"/>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460" r="460"/>
          <a:stretch/>
        </p:blipFill>
        <p:spPr>
          <a:xfrm>
            <a:off x="337983" y="793438"/>
            <a:ext cx="3695338" cy="4824000"/>
          </a:xfrm>
        </p:spPr>
      </p:pic>
      <p:sp>
        <p:nvSpPr>
          <p:cNvPr id="3" name="Text 1">
            <a:extLst>
              <a:ext uri="{FF2B5EF4-FFF2-40B4-BE49-F238E27FC236}">
                <a16:creationId xmlns:a16="http://schemas.microsoft.com/office/drawing/2014/main" id="{CBDDC0C8-9AD5-4552-95EF-41D188FC57FC}"/>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D12C1237-2277-EFC4-BB94-021A37126822}"/>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0" name="Text 3">
            <a:extLst>
              <a:ext uri="{FF2B5EF4-FFF2-40B4-BE49-F238E27FC236}">
                <a16:creationId xmlns:a16="http://schemas.microsoft.com/office/drawing/2014/main" id="{269A1ACE-A65C-0C9C-679B-242A2EB4D931}"/>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4" name="!!Highlight">
            <a:extLst>
              <a:ext uri="{FF2B5EF4-FFF2-40B4-BE49-F238E27FC236}">
                <a16:creationId xmlns:a16="http://schemas.microsoft.com/office/drawing/2014/main" id="{BF5F9CBC-BB52-A1CD-BB9F-490F92A4BA47}"/>
              </a:ext>
            </a:extLst>
          </p:cNvPr>
          <p:cNvSpPr/>
          <p:nvPr/>
        </p:nvSpPr>
        <p:spPr>
          <a:xfrm>
            <a:off x="883718" y="2206061"/>
            <a:ext cx="2363505" cy="2986507"/>
          </a:xfrm>
          <a:custGeom>
            <a:avLst/>
            <a:gdLst>
              <a:gd name="csX0" fmla="*/ 0 w 2313709"/>
              <a:gd name="csY0" fmla="*/ 383989 h 2769462"/>
              <a:gd name="csX1" fmla="*/ 2248765 w 2313709"/>
              <a:gd name="csY1" fmla="*/ 0 h 2769462"/>
              <a:gd name="csX2" fmla="*/ 2313709 w 2313709"/>
              <a:gd name="csY2" fmla="*/ 1990076 h 2769462"/>
              <a:gd name="csX3" fmla="*/ 147060 w 2313709"/>
              <a:gd name="csY3" fmla="*/ 2769462 h 2769462"/>
              <a:gd name="csX4" fmla="*/ 0 w 2313709"/>
              <a:gd name="csY4" fmla="*/ 383989 h 2769462"/>
            </a:gdLst>
            <a:ahLst/>
            <a:cxnLst>
              <a:cxn ang="0">
                <a:pos x="csX0" y="csY0"/>
              </a:cxn>
              <a:cxn ang="0">
                <a:pos x="csX1" y="csY1"/>
              </a:cxn>
              <a:cxn ang="0">
                <a:pos x="csX2" y="csY2"/>
              </a:cxn>
              <a:cxn ang="0">
                <a:pos x="csX3" y="csY3"/>
              </a:cxn>
              <a:cxn ang="0">
                <a:pos x="csX4" y="csY4"/>
              </a:cxn>
            </a:cxnLst>
            <a:rect l="l" t="t" r="r" b="b"/>
            <a:pathLst>
              <a:path w="2313709" h="2769462">
                <a:moveTo>
                  <a:pt x="0" y="383989"/>
                </a:moveTo>
                <a:lnTo>
                  <a:pt x="2248765" y="0"/>
                </a:lnTo>
                <a:lnTo>
                  <a:pt x="2313709" y="1990076"/>
                </a:lnTo>
                <a:lnTo>
                  <a:pt x="147060" y="2769462"/>
                </a:lnTo>
                <a:lnTo>
                  <a:pt x="0" y="383989"/>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2271626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64567-3F2D-0F04-2D34-C94ABA7FD94B}"/>
            </a:ext>
          </a:extLst>
        </p:cNvPr>
        <p:cNvGrpSpPr/>
        <p:nvPr/>
      </p:nvGrpSpPr>
      <p:grpSpPr>
        <a:xfrm>
          <a:off x="0" y="0"/>
          <a:ext cx="0" cy="0"/>
          <a:chOff x="0" y="0"/>
          <a:chExt cx="0" cy="0"/>
        </a:xfrm>
      </p:grpSpPr>
      <p:sp>
        <p:nvSpPr>
          <p:cNvPr id="62" name="TextBox 61">
            <a:extLst>
              <a:ext uri="{FF2B5EF4-FFF2-40B4-BE49-F238E27FC236}">
                <a16:creationId xmlns:a16="http://schemas.microsoft.com/office/drawing/2014/main" id="{0DDF1E4D-52A1-C241-15B6-FDD0E5CD7549}"/>
              </a:ext>
            </a:extLst>
          </p:cNvPr>
          <p:cNvSpPr txBox="1"/>
          <p:nvPr/>
        </p:nvSpPr>
        <p:spPr>
          <a:xfrm>
            <a:off x="2981960" y="1237189"/>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lang="en-US" sz="1700" b="1">
                <a:solidFill>
                  <a:schemeClr val="bg1"/>
                </a:solidFill>
                <a:latin typeface="Arial" panose="020B0604020202020204" pitchFamily="34" charset="0"/>
                <a:ea typeface="Times New Roman" panose="02020603050405020304" pitchFamily="18" charset="0"/>
              </a:rPr>
              <a:t>Figure 4 </a:t>
            </a:r>
            <a:r>
              <a:rPr lang="en-US" sz="1700" b="1">
                <a:solidFill>
                  <a:schemeClr val="accent3"/>
                </a:solidFill>
                <a:latin typeface="Arial" panose="020B0604020202020204" pitchFamily="34" charset="0"/>
                <a:ea typeface="Times New Roman" panose="02020603050405020304" pitchFamily="18" charset="0"/>
                <a:sym typeface="Wingdings 3" panose="05040102010807070707" pitchFamily="18" charset="2"/>
              </a:rPr>
              <a:t></a:t>
            </a:r>
            <a:r>
              <a:rPr lang="en-US" sz="1700" b="1">
                <a:solidFill>
                  <a:schemeClr val="bg1"/>
                </a:solidFill>
                <a:latin typeface="Arial" panose="020B0604020202020204" pitchFamily="34" charset="0"/>
                <a:ea typeface="Times New Roman" panose="02020603050405020304" pitchFamily="18" charset="0"/>
                <a:sym typeface="Wingdings 3" panose="05040102010807070707" pitchFamily="18" charset="2"/>
              </a:rPr>
              <a:t> </a:t>
            </a:r>
            <a:r>
              <a:rPr lang="en-GB" sz="1700" b="1">
                <a:solidFill>
                  <a:schemeClr val="bg1"/>
                </a:solidFill>
                <a:latin typeface="Arial" panose="020B0604020202020204" pitchFamily="34" charset="0"/>
                <a:ea typeface="Times New Roman" panose="02020603050405020304" pitchFamily="18" charset="0"/>
              </a:rPr>
              <a:t>YEZTUGO Injection Steps for Withdrawal Needle Injection Kit</a:t>
            </a:r>
          </a:p>
          <a:p>
            <a:pPr lvl="0">
              <a:lnSpc>
                <a:spcPct val="90000"/>
              </a:lnSpc>
              <a:tabLst>
                <a:tab pos="1074738" algn="l"/>
              </a:tabLst>
              <a:defRPr/>
            </a:pPr>
            <a:r>
              <a:rPr lang="en-GB" sz="1700" b="1">
                <a:solidFill>
                  <a:schemeClr val="bg1"/>
                </a:solidFill>
                <a:latin typeface="Arial" panose="020B0604020202020204" pitchFamily="34" charset="0"/>
                <a:ea typeface="Times New Roman" panose="02020603050405020304" pitchFamily="18" charset="0"/>
              </a:rPr>
              <a:t>	(withdrawal needle with safety shield)</a:t>
            </a:r>
            <a:endParaRPr lang="en-US" sz="1700">
              <a:solidFill>
                <a:schemeClr val="bg1"/>
              </a:solidFill>
              <a:latin typeface="Arial" panose="020B0604020202020204" pitchFamily="34" charset="0"/>
              <a:ea typeface="Times New Roman" panose="02020603050405020304" pitchFamily="18" charset="0"/>
            </a:endParaRPr>
          </a:p>
        </p:txBody>
      </p:sp>
      <p:sp>
        <p:nvSpPr>
          <p:cNvPr id="7" name="Rectangle: Top Corners Rounded 6">
            <a:extLst>
              <a:ext uri="{FF2B5EF4-FFF2-40B4-BE49-F238E27FC236}">
                <a16:creationId xmlns:a16="http://schemas.microsoft.com/office/drawing/2014/main" id="{B3F2A374-2868-04C5-5567-A65870E28B97}"/>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32AADC43-B019-5DA8-5E7C-2E40E1F7626A}"/>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2BB11C37-DE69-27A8-FE03-CF7E90128869}"/>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C19EDBF9-4BC8-7741-ACA8-AE5CDAD3E1AE}"/>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0DC7395D-2557-75C6-F22D-61EAA007BD4C}"/>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6E0B5B7B-832E-2D44-B43A-CCEBE32A7EB0}"/>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1C03E872-0B04-0847-8A79-56B432351D09}"/>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6B047A67-C969-BF80-ABE3-EADC38F202FC}"/>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1806ACDA-A350-2D4E-B4B3-756D4AF30016}"/>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127E1032-CF2D-276D-A9C8-26E6D945AC02}"/>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A6DC6403-73DC-5039-041D-18DA75ADBD85}"/>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9CDCA59B-9B2B-43DE-5333-7857E5CB6F76}"/>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2EFB8326-3E44-91C4-F0AF-D8963C6E5883}"/>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6D2D498F-4FF1-265A-8F3A-C59701316BE4}"/>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060283A7-40F2-07D8-59BD-A7679EE7A2BA}"/>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5431DC68-ED29-5F76-D570-B3F2B9BCDF1F}"/>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832A9811-A060-6268-499E-98D6A2362495}"/>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A9351C54-0B65-BBCD-CED1-613A02724B34}"/>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1043C56E-4A3F-0E38-E4F9-88B0E456B110}"/>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66" name="Group 65">
            <a:extLst>
              <a:ext uri="{FF2B5EF4-FFF2-40B4-BE49-F238E27FC236}">
                <a16:creationId xmlns:a16="http://schemas.microsoft.com/office/drawing/2014/main" id="{855663B2-861C-5CAF-29BE-B8B482DC1D5B}"/>
              </a:ext>
            </a:extLst>
          </p:cNvPr>
          <p:cNvGrpSpPr>
            <a:grpSpLocks noChangeAspect="1"/>
          </p:cNvGrpSpPr>
          <p:nvPr/>
        </p:nvGrpSpPr>
        <p:grpSpPr>
          <a:xfrm>
            <a:off x="3432175" y="2013523"/>
            <a:ext cx="3672000" cy="3672000"/>
            <a:chOff x="3324225" y="1843379"/>
            <a:chExt cx="3823060" cy="3823060"/>
          </a:xfrm>
        </p:grpSpPr>
        <p:pic>
          <p:nvPicPr>
            <p:cNvPr id="68" name="Step 4">
              <a:extLst>
                <a:ext uri="{FF2B5EF4-FFF2-40B4-BE49-F238E27FC236}">
                  <a16:creationId xmlns:a16="http://schemas.microsoft.com/office/drawing/2014/main" id="{49926515-4906-2AE5-0AED-A5B022212C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99767E89-47ED-FD3B-1FF8-299C50FCDE3B}"/>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C3DF0C04-8C76-C46B-ED92-1051DA1B0E80}"/>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94AAEFC1-98D2-CA42-A708-05202FF15321}"/>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418B5B30-7282-D895-8A6B-E5F19E796E93}"/>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1"/>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6C60E7F3-305D-24EE-EA57-324C7F2168C9}"/>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1"/>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FE565F55-43C0-FECB-D71C-1363E4ACFCD7}"/>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9BF8D284-88D7-A0B8-EB13-7097B7687E1F}"/>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D49C360B-B2AC-B026-12C3-44E796FE3628}"/>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29DE98ED-6289-8591-F6B0-C81C128999AB}"/>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249B0955-D0ED-17F8-05B2-64A8FBE37E05}"/>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D59EBCD3-2343-344D-52E1-C4BD93049D0A}"/>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43696F32-8DC9-ABB9-427E-0403B0540F0B}"/>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51CC7AC7-BB51-CE90-70E0-4B662D0CD3E1}"/>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F43F3226-49BF-85D6-4492-027970B68318}"/>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9CECDD9E-9F03-FAB8-9BB5-C4D061A85A14}"/>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2F8E103-8E23-5307-EA68-698D69288425}"/>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F01BC87E-C7B0-4AC6-5150-20BFEAAF92D3}"/>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5C87FFD2-5201-4E78-0E37-F6804D748336}"/>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D9BFDDF3-CF26-6917-CD97-B29F7BC12D25}"/>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DE4C097-188F-3672-0728-D9EB47F4BE77}"/>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17F310E7-A4F1-603D-FAFD-CEBF89C36609}"/>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6C282C1C-2368-393A-B3F9-84EB8262D00E}"/>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BBF12417-E3F9-99D0-2EF8-E3F1EB76CA1B}"/>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BF78FF35-3C2D-4895-7F4C-C61092ABE93C}"/>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957B6335-42FB-9DB9-99E3-A11D0789EC17}"/>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AB7FE50D-DB8D-316C-157B-9017EF2538E4}"/>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F2A1C8C2-2640-DCB0-1C69-85470DBAB656}"/>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98BF8C90-8DE8-8B53-D7D7-A492B48EB381}"/>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86D14F87-D2B2-7982-1222-3905D2C10EE7}"/>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00A76E1E-653D-73AF-DEB2-2B7D4EEC1705}"/>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1E946924-EC5C-692F-E279-0B840191BEDA}"/>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C0548A7C-FEB7-C4D6-A052-EB178F1625DF}"/>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DA0EEDB7-9CD5-3D53-0DF3-9AD50D8D57AA}"/>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AA23392E-F47F-DC35-EF00-1875ED2FBDC8}"/>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7EBDF59F-2A76-7BA2-A57C-3AC3275C1D52}"/>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D14D7681-6E35-B114-89DA-F59FD6D332C8}"/>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4EDC0670-47EE-95D2-5D90-94570D99AD02}"/>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B66ECC9F-3408-1D8E-5DE8-38DCBD4A2629}"/>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5F92170E-1533-0A35-7E83-9286D6002528}"/>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9E937522-D9CA-21FC-E6D3-F5D8A6E873AD}"/>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7002ABE7-1989-1757-F83F-9A4C2ECCF708}"/>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BE981E8F-4E18-E240-40A3-81700110103E}"/>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5EA7575C-17CA-CC6B-7254-59CD0501C60E}"/>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1257A54F-B047-370E-D405-0745BC09778F}"/>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B6E1CA2-A063-C5A1-61FC-DBB8988650D3}"/>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B0626A42-DB7A-18F9-E9B6-803DBDDEB865}"/>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4F83892B-542A-DDA4-C9BD-92C53EC05A4B}"/>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D671C44F-CEA9-BF11-EE1C-69D92F04F26E}"/>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D4FD12A8-C110-5A4A-D04A-66406D255FF7}"/>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B78F57E7-98F1-C5E9-2B25-3126ECC51EEC}"/>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3DC924E9-8F1D-B8A4-913F-A5A14D3DCDAF}"/>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1EA8A421-4513-0C8C-3652-0D7573BBD5AE}"/>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690E51EF-5895-83E7-3CB3-1AA272468F8E}"/>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3E6437D6-10E4-E899-7803-498A7F8AC2B2}"/>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64" name="Picture Placeholder 63">
            <a:extLst>
              <a:ext uri="{FF2B5EF4-FFF2-40B4-BE49-F238E27FC236}">
                <a16:creationId xmlns:a16="http://schemas.microsoft.com/office/drawing/2014/main" id="{C19191DA-AD05-AEA8-A1EE-881331093A53}"/>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460" r="460"/>
          <a:stretch/>
        </p:blipFill>
        <p:spPr>
          <a:xfrm>
            <a:off x="337983" y="801905"/>
            <a:ext cx="3695338" cy="4824000"/>
          </a:xfrm>
        </p:spPr>
      </p:pic>
      <p:sp>
        <p:nvSpPr>
          <p:cNvPr id="3" name="Text 1">
            <a:extLst>
              <a:ext uri="{FF2B5EF4-FFF2-40B4-BE49-F238E27FC236}">
                <a16:creationId xmlns:a16="http://schemas.microsoft.com/office/drawing/2014/main" id="{28CD81E9-7285-67CD-77CD-366587009488}"/>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C6E088D2-A665-DD36-1F0E-80FCDA5BA3B0}"/>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0" name="Text 3">
            <a:extLst>
              <a:ext uri="{FF2B5EF4-FFF2-40B4-BE49-F238E27FC236}">
                <a16:creationId xmlns:a16="http://schemas.microsoft.com/office/drawing/2014/main" id="{2D4EABE2-A4C8-283B-EE24-A373C722C605}"/>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11" name="Text 4">
            <a:extLst>
              <a:ext uri="{FF2B5EF4-FFF2-40B4-BE49-F238E27FC236}">
                <a16:creationId xmlns:a16="http://schemas.microsoft.com/office/drawing/2014/main" id="{415FF2F9-31CE-9D40-E732-569ED3B2C792}"/>
              </a:ext>
            </a:extLst>
          </p:cNvPr>
          <p:cNvSpPr txBox="1"/>
          <p:nvPr/>
        </p:nvSpPr>
        <p:spPr>
          <a:xfrm>
            <a:off x="7415637" y="3097071"/>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4.	</a:t>
            </a:r>
            <a:r>
              <a:rPr lang="en-US" sz="1600" noProof="0"/>
              <a:t>Remove 18G withdrawal needle from syringe</a:t>
            </a:r>
          </a:p>
        </p:txBody>
      </p:sp>
      <p:sp>
        <p:nvSpPr>
          <p:cNvPr id="4" name="!!Highlight">
            <a:extLst>
              <a:ext uri="{FF2B5EF4-FFF2-40B4-BE49-F238E27FC236}">
                <a16:creationId xmlns:a16="http://schemas.microsoft.com/office/drawing/2014/main" id="{A94DDDFA-E104-E2BE-C8D1-8998BECEDA62}"/>
              </a:ext>
            </a:extLst>
          </p:cNvPr>
          <p:cNvSpPr/>
          <p:nvPr/>
        </p:nvSpPr>
        <p:spPr>
          <a:xfrm>
            <a:off x="883718" y="2206061"/>
            <a:ext cx="2363505" cy="2986507"/>
          </a:xfrm>
          <a:custGeom>
            <a:avLst/>
            <a:gdLst>
              <a:gd name="csX0" fmla="*/ 0 w 2313709"/>
              <a:gd name="csY0" fmla="*/ 383989 h 2769462"/>
              <a:gd name="csX1" fmla="*/ 2248765 w 2313709"/>
              <a:gd name="csY1" fmla="*/ 0 h 2769462"/>
              <a:gd name="csX2" fmla="*/ 2313709 w 2313709"/>
              <a:gd name="csY2" fmla="*/ 1990076 h 2769462"/>
              <a:gd name="csX3" fmla="*/ 147060 w 2313709"/>
              <a:gd name="csY3" fmla="*/ 2769462 h 2769462"/>
              <a:gd name="csX4" fmla="*/ 0 w 2313709"/>
              <a:gd name="csY4" fmla="*/ 383989 h 2769462"/>
            </a:gdLst>
            <a:ahLst/>
            <a:cxnLst>
              <a:cxn ang="0">
                <a:pos x="csX0" y="csY0"/>
              </a:cxn>
              <a:cxn ang="0">
                <a:pos x="csX1" y="csY1"/>
              </a:cxn>
              <a:cxn ang="0">
                <a:pos x="csX2" y="csY2"/>
              </a:cxn>
              <a:cxn ang="0">
                <a:pos x="csX3" y="csY3"/>
              </a:cxn>
              <a:cxn ang="0">
                <a:pos x="csX4" y="csY4"/>
              </a:cxn>
            </a:cxnLst>
            <a:rect l="l" t="t" r="r" b="b"/>
            <a:pathLst>
              <a:path w="2313709" h="2769462">
                <a:moveTo>
                  <a:pt x="0" y="383989"/>
                </a:moveTo>
                <a:lnTo>
                  <a:pt x="2248765" y="0"/>
                </a:lnTo>
                <a:lnTo>
                  <a:pt x="2313709" y="1990076"/>
                </a:lnTo>
                <a:lnTo>
                  <a:pt x="147060" y="2769462"/>
                </a:lnTo>
                <a:lnTo>
                  <a:pt x="0" y="383989"/>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130321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B4587-B287-3923-83B9-D0268D300132}"/>
            </a:ext>
          </a:extLst>
        </p:cNvPr>
        <p:cNvGrpSpPr/>
        <p:nvPr/>
      </p:nvGrpSpPr>
      <p:grpSpPr>
        <a:xfrm>
          <a:off x="0" y="0"/>
          <a:ext cx="0" cy="0"/>
          <a:chOff x="0" y="0"/>
          <a:chExt cx="0" cy="0"/>
        </a:xfrm>
      </p:grpSpPr>
      <p:sp>
        <p:nvSpPr>
          <p:cNvPr id="64" name="TextBox 63">
            <a:extLst>
              <a:ext uri="{FF2B5EF4-FFF2-40B4-BE49-F238E27FC236}">
                <a16:creationId xmlns:a16="http://schemas.microsoft.com/office/drawing/2014/main" id="{84206E0F-D168-8FA4-AD98-AA8BDFEAE659}"/>
              </a:ext>
            </a:extLst>
          </p:cNvPr>
          <p:cNvSpPr txBox="1"/>
          <p:nvPr/>
        </p:nvSpPr>
        <p:spPr>
          <a:xfrm>
            <a:off x="2981960" y="1237189"/>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lang="en-US" sz="1700" b="1">
                <a:solidFill>
                  <a:schemeClr val="bg1"/>
                </a:solidFill>
                <a:latin typeface="Arial" panose="020B0604020202020204" pitchFamily="34" charset="0"/>
                <a:ea typeface="Times New Roman" panose="02020603050405020304" pitchFamily="18" charset="0"/>
              </a:rPr>
              <a:t>Figure 4 </a:t>
            </a:r>
            <a:r>
              <a:rPr lang="en-US" sz="1700" b="1">
                <a:solidFill>
                  <a:schemeClr val="accent3"/>
                </a:solidFill>
                <a:latin typeface="Arial" panose="020B0604020202020204" pitchFamily="34" charset="0"/>
                <a:ea typeface="Times New Roman" panose="02020603050405020304" pitchFamily="18" charset="0"/>
                <a:sym typeface="Wingdings 3" panose="05040102010807070707" pitchFamily="18" charset="2"/>
              </a:rPr>
              <a:t></a:t>
            </a:r>
            <a:r>
              <a:rPr lang="en-US" sz="1700" b="1">
                <a:solidFill>
                  <a:schemeClr val="bg1"/>
                </a:solidFill>
                <a:latin typeface="Arial" panose="020B0604020202020204" pitchFamily="34" charset="0"/>
                <a:ea typeface="Times New Roman" panose="02020603050405020304" pitchFamily="18" charset="0"/>
                <a:sym typeface="Wingdings 3" panose="05040102010807070707" pitchFamily="18" charset="2"/>
              </a:rPr>
              <a:t> </a:t>
            </a:r>
            <a:r>
              <a:rPr lang="en-GB" sz="1700" b="1">
                <a:solidFill>
                  <a:schemeClr val="bg1"/>
                </a:solidFill>
                <a:latin typeface="Arial" panose="020B0604020202020204" pitchFamily="34" charset="0"/>
                <a:ea typeface="Times New Roman" panose="02020603050405020304" pitchFamily="18" charset="0"/>
              </a:rPr>
              <a:t>YEZTUGO Injection Steps for Withdrawal Needle Injection Kit</a:t>
            </a:r>
          </a:p>
          <a:p>
            <a:pPr lvl="0">
              <a:lnSpc>
                <a:spcPct val="90000"/>
              </a:lnSpc>
              <a:tabLst>
                <a:tab pos="1074738" algn="l"/>
              </a:tabLst>
              <a:defRPr/>
            </a:pPr>
            <a:r>
              <a:rPr lang="en-GB" sz="1700" b="1">
                <a:solidFill>
                  <a:schemeClr val="bg1"/>
                </a:solidFill>
                <a:latin typeface="Arial" panose="020B0604020202020204" pitchFamily="34" charset="0"/>
                <a:ea typeface="Times New Roman" panose="02020603050405020304" pitchFamily="18" charset="0"/>
              </a:rPr>
              <a:t>	(withdrawal needle with safety shield)</a:t>
            </a:r>
            <a:endParaRPr lang="en-US" sz="1700">
              <a:solidFill>
                <a:schemeClr val="bg1"/>
              </a:solidFill>
              <a:latin typeface="Arial" panose="020B0604020202020204" pitchFamily="34" charset="0"/>
              <a:ea typeface="Times New Roman" panose="02020603050405020304" pitchFamily="18" charset="0"/>
            </a:endParaRPr>
          </a:p>
        </p:txBody>
      </p:sp>
      <p:sp>
        <p:nvSpPr>
          <p:cNvPr id="7" name="Rectangle: Top Corners Rounded 6">
            <a:extLst>
              <a:ext uri="{FF2B5EF4-FFF2-40B4-BE49-F238E27FC236}">
                <a16:creationId xmlns:a16="http://schemas.microsoft.com/office/drawing/2014/main" id="{933204BE-BDBD-CDF9-92B3-AE8989E7A554}"/>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805DE4DA-2363-3657-AD8A-971EAA3D0A2C}"/>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FBF4308F-4752-4981-A8E4-11D052141304}"/>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2AEDD0F0-6703-5895-AEC3-886A385F3AF7}"/>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4051C564-BB3C-B2AE-EEAB-B42818BF54E4}"/>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B50BEDDD-1F6A-246B-A3CC-8F319855A939}"/>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57ED66CF-1519-503F-4A4A-76C4981D70C3}"/>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5396B2DF-8178-F518-B937-BEC0AB6A55E9}"/>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0777F772-E17E-1B2F-6711-0CDDB550D4CF}"/>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7C27A9D2-DC6E-586C-237D-314FAE5D1116}"/>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5F6D1BD2-141B-5121-5A2C-B42B53991664}"/>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DD2A1002-E8B6-F682-2FEC-1FF25E7070D9}"/>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7B3967A1-DC1A-8E36-BE55-A91D33902704}"/>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4133A2AC-4910-89DD-D329-B5714D904F47}"/>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3DE0F059-1A01-17C7-4C32-70457C6F4920}"/>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B6A7F6D3-86DE-916B-048F-299371010B1D}"/>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DA158BF4-031B-BC11-323B-45B02F57F9F8}"/>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E96526E3-49A0-7E81-03D8-DB5C0A6365FF}"/>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14F77A5D-1B7E-1115-8175-111F374334B1}"/>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68" name="Group 67">
            <a:extLst>
              <a:ext uri="{FF2B5EF4-FFF2-40B4-BE49-F238E27FC236}">
                <a16:creationId xmlns:a16="http://schemas.microsoft.com/office/drawing/2014/main" id="{221CA8B6-EC52-7A78-2219-93EC184C9AA4}"/>
              </a:ext>
            </a:extLst>
          </p:cNvPr>
          <p:cNvGrpSpPr>
            <a:grpSpLocks noChangeAspect="1"/>
          </p:cNvGrpSpPr>
          <p:nvPr/>
        </p:nvGrpSpPr>
        <p:grpSpPr>
          <a:xfrm>
            <a:off x="3432175" y="2013523"/>
            <a:ext cx="3672000" cy="3672000"/>
            <a:chOff x="3324225" y="1843379"/>
            <a:chExt cx="3823060" cy="3823060"/>
          </a:xfrm>
        </p:grpSpPr>
        <p:pic>
          <p:nvPicPr>
            <p:cNvPr id="70" name="Step 5" descr="A drawing of a syringe being filled with liquid&#10;&#10;AI-generated content may be incorrect.">
              <a:extLst>
                <a:ext uri="{FF2B5EF4-FFF2-40B4-BE49-F238E27FC236}">
                  <a16:creationId xmlns:a16="http://schemas.microsoft.com/office/drawing/2014/main" id="{BCE0649B-6FE1-9876-FB90-7AE27ACB3B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5F18B56D-DE2B-3543-ACE2-1F2C7A01E4E4}"/>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97910260-3D79-DC25-6D20-C2EBD25AA522}"/>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1C961932-8B69-0CB3-2F10-99F2E667CC0A}"/>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1DBF01A3-6BE7-9827-42C8-A3C0D1134462}"/>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A5140ED5-5DFB-79F7-20D2-E72558CB4520}"/>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5DE6820E-B8DF-CDB3-D14D-9901CB4DA58D}"/>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1"/>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33B1DB1F-5EFA-1AB6-2A92-AE37A42EF74D}"/>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81190758-76A5-65B4-1B44-A1E25487EF4D}"/>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57DCAA5E-AD9B-CC55-BECF-8412E7F7A514}"/>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036BCD37-F32C-3899-8BE4-B22FD981EB90}"/>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73BCB900-1D20-117A-4739-38DB2D136AA5}"/>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4E38BAA8-1B85-53EB-65AB-59639C093D3B}"/>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0EBF0374-A264-05DC-5E95-C5D637BC65AE}"/>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2B5E9502-44FD-625D-957A-F2E1DCF8E76A}"/>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88CE9518-E777-AEAE-1AA5-19CD907959FA}"/>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083A04F-54E3-5C93-46E6-165E3209E5ED}"/>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29E16C3-E79F-37B2-04E8-7D00EBDFC3A9}"/>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409C02B3-B5FB-7906-0AC6-3834BC8F2B1F}"/>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CE830E04-33D4-E0CC-8C05-E8CB4AB0BC84}"/>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297A53D9-7CEC-4ED5-23E4-3BEB5F9D6922}"/>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5361E8A-B15C-16DA-C5D3-BB61A88A979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791AE750-DA56-224B-2B54-6A16BDA23D4D}"/>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C841F0A-BAA7-B318-5BC8-E8A252B75AB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B81DBACE-8C53-6EE3-4035-FF1262E70EB6}"/>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68D93CE3-1CE9-AFFA-82BD-784BBB73DFC3}"/>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4F45D1F3-BC23-D1D5-A6A5-7AE23AED8524}"/>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0EF29C5D-FC77-B7FD-4975-9C6CCD62A201}"/>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EF225AD8-C499-F814-E1B4-DD62AC3CF02B}"/>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6356250-D088-3945-66D0-EA5E8498E022}"/>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4AFBBCBC-3628-CF70-4614-D304D11B25FE}"/>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0B89C12D-93A4-122D-6492-43C57200F459}"/>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4FBBC4BB-E3D2-4966-5FAE-AB00384A5ADA}"/>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024560A2-A6B5-0E82-17FA-DFD876F98BC2}"/>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DECC02F7-D794-26C0-3FF3-C61223F99A94}"/>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6DACD2C4-EB2C-8A60-FD05-A87E7BAF14A4}"/>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CD1C4FEB-9F32-CF5E-21FE-C998FD7BBC1B}"/>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15BAA441-234B-A4F4-A8D9-4BBA90763E93}"/>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0BEA761F-1742-492D-0E21-71B0CBE6E4AA}"/>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B715260A-E423-2054-1763-B3A2E3B0DD74}"/>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8DDC4CA8-0ED9-8B20-9B08-EE94B43DB9A3}"/>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A4C10164-56B1-A129-C43A-977E9EB052B4}"/>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3D79C9EA-D9BA-3364-E030-5C31551CBA55}"/>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B6AB8801-3462-2165-6933-FE605E435019}"/>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02256742-65DE-6AD2-E48C-79ED37535986}"/>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7E441FCA-ADE0-BAF5-D71A-D6DF5D454E99}"/>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777C9D0B-90F6-ED64-19D1-E4C4064720C0}"/>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1A956C02-9445-D761-E912-BD35A68B4A69}"/>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28135DC-FC9E-2444-EB0A-6D6AAFF3CF73}"/>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7FE3970F-B32F-EFFF-A4CD-5AFB13D80D32}"/>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95C268F8-1F41-5A09-A623-53AC4B62A919}"/>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7E946A6D-9063-BF5E-B664-D4634851E62A}"/>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BA0286FC-DE49-CB9E-FA94-27D7497BD2C6}"/>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0BBEB7D-3625-A182-8DDD-11F732A87499}"/>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9F5B0B76-D011-5556-9807-716E98097427}"/>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66" name="Picture Placeholder 65">
            <a:extLst>
              <a:ext uri="{FF2B5EF4-FFF2-40B4-BE49-F238E27FC236}">
                <a16:creationId xmlns:a16="http://schemas.microsoft.com/office/drawing/2014/main" id="{F4F46C4B-09C3-B5F2-36A5-68989D223424}"/>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460" r="460"/>
          <a:stretch/>
        </p:blipFill>
        <p:spPr>
          <a:xfrm>
            <a:off x="337983" y="801905"/>
            <a:ext cx="3695338" cy="4824000"/>
          </a:xfrm>
        </p:spPr>
      </p:pic>
      <p:sp>
        <p:nvSpPr>
          <p:cNvPr id="3" name="Text 1">
            <a:extLst>
              <a:ext uri="{FF2B5EF4-FFF2-40B4-BE49-F238E27FC236}">
                <a16:creationId xmlns:a16="http://schemas.microsoft.com/office/drawing/2014/main" id="{A42770C9-1A40-B7B6-FD16-E5DF92B93255}"/>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40BE0CFB-A76C-238D-2DF2-E32C629F9BD4}"/>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0" name="Text 3">
            <a:extLst>
              <a:ext uri="{FF2B5EF4-FFF2-40B4-BE49-F238E27FC236}">
                <a16:creationId xmlns:a16="http://schemas.microsoft.com/office/drawing/2014/main" id="{66FC393A-057B-615F-4B9F-7DD9B829C401}"/>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11" name="Text 4">
            <a:extLst>
              <a:ext uri="{FF2B5EF4-FFF2-40B4-BE49-F238E27FC236}">
                <a16:creationId xmlns:a16="http://schemas.microsoft.com/office/drawing/2014/main" id="{80BF2207-1686-F830-01ED-0A5E29371658}"/>
              </a:ext>
            </a:extLst>
          </p:cNvPr>
          <p:cNvSpPr txBox="1"/>
          <p:nvPr/>
        </p:nvSpPr>
        <p:spPr>
          <a:xfrm>
            <a:off x="7415637" y="3097071"/>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4.	</a:t>
            </a:r>
            <a:r>
              <a:rPr lang="en-US" sz="1600" noProof="0"/>
              <a:t>Remove 18G withdrawal needle from syringe</a:t>
            </a:r>
          </a:p>
        </p:txBody>
      </p:sp>
      <p:sp>
        <p:nvSpPr>
          <p:cNvPr id="38" name="Text 5">
            <a:extLst>
              <a:ext uri="{FF2B5EF4-FFF2-40B4-BE49-F238E27FC236}">
                <a16:creationId xmlns:a16="http://schemas.microsoft.com/office/drawing/2014/main" id="{A59F13FD-ADF4-7336-C400-F0313C16DC54}"/>
              </a:ext>
            </a:extLst>
          </p:cNvPr>
          <p:cNvSpPr txBox="1"/>
          <p:nvPr/>
        </p:nvSpPr>
        <p:spPr>
          <a:xfrm>
            <a:off x="7415637" y="3477162"/>
            <a:ext cx="4584125" cy="584775"/>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5.	</a:t>
            </a:r>
            <a:r>
              <a:rPr lang="en-US" sz="1600" noProof="0"/>
              <a:t>Attach 22G injection needle to syringe,</a:t>
            </a:r>
            <a:br>
              <a:rPr lang="en-US" sz="1600" noProof="0"/>
            </a:br>
            <a:r>
              <a:rPr lang="en-US" sz="1600" noProof="0"/>
              <a:t>expel air bubbles, and prime to 1.5 mL</a:t>
            </a:r>
          </a:p>
        </p:txBody>
      </p:sp>
      <p:sp>
        <p:nvSpPr>
          <p:cNvPr id="4" name="!!Highlight">
            <a:extLst>
              <a:ext uri="{FF2B5EF4-FFF2-40B4-BE49-F238E27FC236}">
                <a16:creationId xmlns:a16="http://schemas.microsoft.com/office/drawing/2014/main" id="{3B6BAE6E-C373-C2BC-269A-72386E30D2F9}"/>
              </a:ext>
            </a:extLst>
          </p:cNvPr>
          <p:cNvSpPr/>
          <p:nvPr/>
        </p:nvSpPr>
        <p:spPr>
          <a:xfrm>
            <a:off x="883718" y="2206061"/>
            <a:ext cx="2363505" cy="2986507"/>
          </a:xfrm>
          <a:custGeom>
            <a:avLst/>
            <a:gdLst>
              <a:gd name="csX0" fmla="*/ 0 w 2313709"/>
              <a:gd name="csY0" fmla="*/ 383989 h 2769462"/>
              <a:gd name="csX1" fmla="*/ 2248765 w 2313709"/>
              <a:gd name="csY1" fmla="*/ 0 h 2769462"/>
              <a:gd name="csX2" fmla="*/ 2313709 w 2313709"/>
              <a:gd name="csY2" fmla="*/ 1990076 h 2769462"/>
              <a:gd name="csX3" fmla="*/ 147060 w 2313709"/>
              <a:gd name="csY3" fmla="*/ 2769462 h 2769462"/>
              <a:gd name="csX4" fmla="*/ 0 w 2313709"/>
              <a:gd name="csY4" fmla="*/ 383989 h 2769462"/>
            </a:gdLst>
            <a:ahLst/>
            <a:cxnLst>
              <a:cxn ang="0">
                <a:pos x="csX0" y="csY0"/>
              </a:cxn>
              <a:cxn ang="0">
                <a:pos x="csX1" y="csY1"/>
              </a:cxn>
              <a:cxn ang="0">
                <a:pos x="csX2" y="csY2"/>
              </a:cxn>
              <a:cxn ang="0">
                <a:pos x="csX3" y="csY3"/>
              </a:cxn>
              <a:cxn ang="0">
                <a:pos x="csX4" y="csY4"/>
              </a:cxn>
            </a:cxnLst>
            <a:rect l="l" t="t" r="r" b="b"/>
            <a:pathLst>
              <a:path w="2313709" h="2769462">
                <a:moveTo>
                  <a:pt x="0" y="383989"/>
                </a:moveTo>
                <a:lnTo>
                  <a:pt x="2248765" y="0"/>
                </a:lnTo>
                <a:lnTo>
                  <a:pt x="2313709" y="1990076"/>
                </a:lnTo>
                <a:lnTo>
                  <a:pt x="147060" y="2769462"/>
                </a:lnTo>
                <a:lnTo>
                  <a:pt x="0" y="383989"/>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1327589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193A3-718D-BE71-5CF7-2DD477505879}"/>
            </a:ext>
          </a:extLst>
        </p:cNvPr>
        <p:cNvGrpSpPr/>
        <p:nvPr/>
      </p:nvGrpSpPr>
      <p:grpSpPr>
        <a:xfrm>
          <a:off x="0" y="0"/>
          <a:ext cx="0" cy="0"/>
          <a:chOff x="0" y="0"/>
          <a:chExt cx="0" cy="0"/>
        </a:xfrm>
      </p:grpSpPr>
      <p:sp>
        <p:nvSpPr>
          <p:cNvPr id="64" name="TextBox 63">
            <a:extLst>
              <a:ext uri="{FF2B5EF4-FFF2-40B4-BE49-F238E27FC236}">
                <a16:creationId xmlns:a16="http://schemas.microsoft.com/office/drawing/2014/main" id="{FD344A1C-68B6-9F6F-44A9-76898E1200CF}"/>
              </a:ext>
            </a:extLst>
          </p:cNvPr>
          <p:cNvSpPr txBox="1"/>
          <p:nvPr/>
        </p:nvSpPr>
        <p:spPr>
          <a:xfrm>
            <a:off x="2981960" y="1237189"/>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lang="en-US" sz="1700" b="1">
                <a:solidFill>
                  <a:schemeClr val="bg1"/>
                </a:solidFill>
                <a:latin typeface="Arial" panose="020B0604020202020204" pitchFamily="34" charset="0"/>
                <a:ea typeface="Times New Roman" panose="02020603050405020304" pitchFamily="18" charset="0"/>
              </a:rPr>
              <a:t>Figure 4 </a:t>
            </a:r>
            <a:r>
              <a:rPr lang="en-US" sz="1700" b="1">
                <a:solidFill>
                  <a:schemeClr val="accent3"/>
                </a:solidFill>
                <a:latin typeface="Arial" panose="020B0604020202020204" pitchFamily="34" charset="0"/>
                <a:ea typeface="Times New Roman" panose="02020603050405020304" pitchFamily="18" charset="0"/>
                <a:sym typeface="Wingdings 3" panose="05040102010807070707" pitchFamily="18" charset="2"/>
              </a:rPr>
              <a:t></a:t>
            </a:r>
            <a:r>
              <a:rPr lang="en-US" sz="1700" b="1">
                <a:solidFill>
                  <a:schemeClr val="bg1"/>
                </a:solidFill>
                <a:latin typeface="Arial" panose="020B0604020202020204" pitchFamily="34" charset="0"/>
                <a:ea typeface="Times New Roman" panose="02020603050405020304" pitchFamily="18" charset="0"/>
                <a:sym typeface="Wingdings 3" panose="05040102010807070707" pitchFamily="18" charset="2"/>
              </a:rPr>
              <a:t> </a:t>
            </a:r>
            <a:r>
              <a:rPr lang="en-GB" sz="1700" b="1">
                <a:solidFill>
                  <a:schemeClr val="bg1"/>
                </a:solidFill>
                <a:latin typeface="Arial" panose="020B0604020202020204" pitchFamily="34" charset="0"/>
                <a:ea typeface="Times New Roman" panose="02020603050405020304" pitchFamily="18" charset="0"/>
              </a:rPr>
              <a:t>YEZTUGO Injection Steps for Withdrawal Needle Injection Kit</a:t>
            </a:r>
          </a:p>
          <a:p>
            <a:pPr lvl="0">
              <a:lnSpc>
                <a:spcPct val="90000"/>
              </a:lnSpc>
              <a:tabLst>
                <a:tab pos="1074738" algn="l"/>
              </a:tabLst>
              <a:defRPr/>
            </a:pPr>
            <a:r>
              <a:rPr lang="en-GB" sz="1700" b="1">
                <a:solidFill>
                  <a:schemeClr val="bg1"/>
                </a:solidFill>
                <a:latin typeface="Arial" panose="020B0604020202020204" pitchFamily="34" charset="0"/>
                <a:ea typeface="Times New Roman" panose="02020603050405020304" pitchFamily="18" charset="0"/>
              </a:rPr>
              <a:t>	(withdrawal needle with safety shield)</a:t>
            </a:r>
            <a:endParaRPr lang="en-US" sz="1700">
              <a:solidFill>
                <a:schemeClr val="bg1"/>
              </a:solidFill>
              <a:latin typeface="Arial" panose="020B0604020202020204" pitchFamily="34" charset="0"/>
              <a:ea typeface="Times New Roman" panose="02020603050405020304" pitchFamily="18" charset="0"/>
            </a:endParaRPr>
          </a:p>
        </p:txBody>
      </p:sp>
      <p:sp>
        <p:nvSpPr>
          <p:cNvPr id="7" name="Rectangle: Top Corners Rounded 6">
            <a:extLst>
              <a:ext uri="{FF2B5EF4-FFF2-40B4-BE49-F238E27FC236}">
                <a16:creationId xmlns:a16="http://schemas.microsoft.com/office/drawing/2014/main" id="{FAF8B4EB-F210-6B0A-4947-8AA2E59FDFE1}"/>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322114EF-5DD9-489D-1BF0-7BB3639F4934}"/>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5E4C9EFC-67B3-8740-ABAF-2339A3A7DA37}"/>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F8E9B0C7-1327-8016-1D8D-AC86540D6B16}"/>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D0BBDC2D-8C4A-900F-2502-7F8BEB083881}"/>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EE8DDD95-9D33-2A3B-3FB4-0B40F0BD088D}"/>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10C4F2FC-19E6-6180-F1BE-944496257035}"/>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C812B1FC-9092-500F-FF03-96719BADF063}"/>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0045ED50-2FC4-0429-94D2-219F7FB64EFE}"/>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E500E2A9-6CDC-4D18-F713-F5DC66980E0A}"/>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0C986578-8BE6-0AF7-D94E-0F9BF3A28E96}"/>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1D835720-F05E-685F-FFDB-3DC66DF83D75}"/>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C62270AA-A575-3995-0260-61D213D21AFE}"/>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05A6B5DB-8AF0-8BD4-476D-E43A13D0F22E}"/>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5DCC8894-45D7-721C-0AC8-3CFFDB19775D}"/>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622A0D96-0532-3CE9-CACA-2F5313FAD7C1}"/>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42B3DF90-4666-0D60-1CB8-515AF9475A01}"/>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1ECF2ABB-2B47-11EB-D337-EA1F7A32F119}"/>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465EE442-E62F-B578-39A5-EC9690E37582}"/>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68" name="Group 67">
            <a:extLst>
              <a:ext uri="{FF2B5EF4-FFF2-40B4-BE49-F238E27FC236}">
                <a16:creationId xmlns:a16="http://schemas.microsoft.com/office/drawing/2014/main" id="{27CEFB08-F3DB-E054-A497-8E8584C2879F}"/>
              </a:ext>
            </a:extLst>
          </p:cNvPr>
          <p:cNvGrpSpPr>
            <a:grpSpLocks noChangeAspect="1"/>
          </p:cNvGrpSpPr>
          <p:nvPr/>
        </p:nvGrpSpPr>
        <p:grpSpPr>
          <a:xfrm>
            <a:off x="3432175" y="2013523"/>
            <a:ext cx="3672000" cy="3672000"/>
            <a:chOff x="3324225" y="1843379"/>
            <a:chExt cx="3823060" cy="3823060"/>
          </a:xfrm>
        </p:grpSpPr>
        <p:pic>
          <p:nvPicPr>
            <p:cNvPr id="72" name="Step 6">
              <a:extLst>
                <a:ext uri="{FF2B5EF4-FFF2-40B4-BE49-F238E27FC236}">
                  <a16:creationId xmlns:a16="http://schemas.microsoft.com/office/drawing/2014/main" id="{3876A79B-FB01-5506-8EA2-3955C0268680}"/>
                </a:ext>
              </a:extLst>
            </p:cNvPr>
            <p:cNvPicPr>
              <a:picLocks noChangeAspect="1"/>
            </p:cNvPicPr>
            <p:nvPr/>
          </p:nvPicPr>
          <p:blipFill>
            <a:blip r:embed="rId4">
              <a:extLst>
                <a:ext uri="{28A0092B-C50C-407E-A947-70E740481C1C}">
                  <a14:useLocalDpi xmlns:a14="http://schemas.microsoft.com/office/drawing/2010/main" val="0"/>
                </a:ext>
              </a:extLst>
            </a:blip>
            <a:srcRect l="41" r="41"/>
            <a:stretch/>
          </p:blipFill>
          <p:spPr>
            <a:xfrm>
              <a:off x="3833722" y="2343234"/>
              <a:ext cx="2805688" cy="2808000"/>
            </a:xfrm>
            <a:prstGeom prst="ellipse">
              <a:avLst/>
            </a:prstGeom>
            <a:ln>
              <a:noFill/>
            </a:ln>
          </p:spPr>
        </p:pic>
        <p:sp>
          <p:nvSpPr>
            <p:cNvPr id="94" name="Wedge 1">
              <a:extLst>
                <a:ext uri="{FF2B5EF4-FFF2-40B4-BE49-F238E27FC236}">
                  <a16:creationId xmlns:a16="http://schemas.microsoft.com/office/drawing/2014/main" id="{AE4A7807-CD1B-529A-8A28-D4C427C1DE93}"/>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29E4A24C-0A5C-410F-9C0A-CE0D479A9A9C}"/>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CB13F2BF-E759-9159-144E-EB1060B356E2}"/>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EEA5AA18-BAB2-02BA-6790-B14600ADB61D}"/>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1D709323-390D-B021-113A-24D281CFA8C0}"/>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9D55CAF5-9339-B6D5-89FF-3655F1BDDCDA}"/>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BA1305BA-B02D-CF4F-A5F4-CA63248EDD69}"/>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1"/>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AF1FD93C-1F7A-6112-6198-0FE2AF1DD975}"/>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1"/>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4D352D60-F29C-D24E-83A8-34E1136BD3A8}"/>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E2437F61-F463-E22E-B723-C1CAF828E221}"/>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94A14CC2-2F7B-0B7A-96AB-298F59D4A60B}"/>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2BE122C4-56F7-AEB8-B9B9-043C520CFB63}"/>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FF8D81AB-26D6-C0AA-DF23-627C08A84866}"/>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59250B97-7689-FDC9-8D36-5584B4973AC1}"/>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52F59D72-FF36-9D2B-E555-CFAC2C129E8E}"/>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CF8AA04-22E3-48C3-61AB-94B47AD78B3B}"/>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8C85401-40D7-F53F-3B70-776E84603076}"/>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4BC84D8F-4EAA-3FC9-F4BB-01274F60BBBA}"/>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485FB3D8-64EE-2299-0670-46E5D9AC782F}"/>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9D40653-954B-F950-3551-A9C6D1D62082}"/>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7C06653-367E-8091-D7C7-A35CF4FE82B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5DE2ADC-D74C-4609-ABFB-F311E2C55E71}"/>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8CC4F8F9-BFB8-2278-2785-1964B506455A}"/>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E912F54B-FA6C-3BDB-2915-E9518D44673D}"/>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4C517F70-249B-0871-4FED-83A535B4793D}"/>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B22CB91B-5BC8-1D90-F297-521B1351AA56}"/>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84FC2700-C0C1-61AD-726E-1895905E0689}"/>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A150304F-8D42-5264-BEAC-1DD0E32E98B5}"/>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B2E9130B-34D5-C65A-ACC3-2A6952067995}"/>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367492C7-915D-634E-9645-84410F39C8D4}"/>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90513858-8CB0-27DA-5DD2-7B970253B61E}"/>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9C00B2A2-9CDC-414D-1E4C-D177E425D2F5}"/>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14ED4974-1087-BEFA-E122-67991D4534C6}"/>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05B486BF-9177-BE43-C7F2-0AB90A4C7975}"/>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F56A2E8E-BD76-2DE1-7145-AE2D324C1C02}"/>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1D9B219D-6D15-0014-1B5B-803F00793346}"/>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2A98D676-E346-C627-2A44-9959A140DDC4}"/>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41BF7070-E0A3-AF52-5EC5-D5614B2DA9F9}"/>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573DBEC7-965D-1459-D9A6-565C19A51BEC}"/>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A1EE4673-0EC3-0960-59A8-68C14AE1CA6B}"/>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21447F4B-58C2-9ABE-08BB-3463DAB33168}"/>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71F029B2-E9AA-AB3F-5ACB-973B242A6394}"/>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6230FC78-378F-15C5-EC59-EA81E925EC2E}"/>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3812D90A-0D11-817D-42DB-950F63521F76}"/>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DEC1CDCB-F2E1-D621-6284-812380046BE1}"/>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B99CA726-9898-9C8E-DC7E-40DB464F6227}"/>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653D62E8-A665-9193-5CB1-22E907E94ABE}"/>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C13B3164-83CA-BFAF-C240-0951891DF764}"/>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520C1613-93BF-1DE7-AA27-5CD9E8CEC977}"/>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AB9A90DD-7F17-DDBD-CAD2-4BA573694CD8}"/>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D62E4F84-8D87-897F-5901-94E9F9EF1CD5}"/>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A0FBC037-7898-4769-E425-B23BF04C4FD0}"/>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58F10EEE-7E05-F9AA-A205-78A51E642CA4}"/>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263B36A7-0915-256D-F64C-63135D159171}"/>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66" name="Picture Placeholder 65">
            <a:extLst>
              <a:ext uri="{FF2B5EF4-FFF2-40B4-BE49-F238E27FC236}">
                <a16:creationId xmlns:a16="http://schemas.microsoft.com/office/drawing/2014/main" id="{A49511FE-C4B6-A683-D5A9-16119D2B2481}"/>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460" r="460"/>
          <a:stretch/>
        </p:blipFill>
        <p:spPr>
          <a:xfrm>
            <a:off x="337983" y="801905"/>
            <a:ext cx="3695338" cy="4824000"/>
          </a:xfrm>
        </p:spPr>
      </p:pic>
      <p:sp>
        <p:nvSpPr>
          <p:cNvPr id="3" name="Text 1">
            <a:extLst>
              <a:ext uri="{FF2B5EF4-FFF2-40B4-BE49-F238E27FC236}">
                <a16:creationId xmlns:a16="http://schemas.microsoft.com/office/drawing/2014/main" id="{1FCDE8F6-4B98-0278-AAE3-BED2DF1D75C2}"/>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1A1519F7-F68D-E334-091D-C6464D34FE49}"/>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0" name="Text 3">
            <a:extLst>
              <a:ext uri="{FF2B5EF4-FFF2-40B4-BE49-F238E27FC236}">
                <a16:creationId xmlns:a16="http://schemas.microsoft.com/office/drawing/2014/main" id="{0688E118-447C-D8FF-2CF3-5D319F4CE985}"/>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11" name="Text 4">
            <a:extLst>
              <a:ext uri="{FF2B5EF4-FFF2-40B4-BE49-F238E27FC236}">
                <a16:creationId xmlns:a16="http://schemas.microsoft.com/office/drawing/2014/main" id="{8F749375-2D7A-77CB-5801-19F1ACB1A4EB}"/>
              </a:ext>
            </a:extLst>
          </p:cNvPr>
          <p:cNvSpPr txBox="1"/>
          <p:nvPr/>
        </p:nvSpPr>
        <p:spPr>
          <a:xfrm>
            <a:off x="7415637" y="3097071"/>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4.	</a:t>
            </a:r>
            <a:r>
              <a:rPr lang="en-US" sz="1600" noProof="0"/>
              <a:t>Remove 18G withdrawal needle from syringe</a:t>
            </a:r>
          </a:p>
        </p:txBody>
      </p:sp>
      <p:sp>
        <p:nvSpPr>
          <p:cNvPr id="38" name="Text 5">
            <a:extLst>
              <a:ext uri="{FF2B5EF4-FFF2-40B4-BE49-F238E27FC236}">
                <a16:creationId xmlns:a16="http://schemas.microsoft.com/office/drawing/2014/main" id="{9CC6E5AD-F5A0-F34D-74B0-580EBDE061A2}"/>
              </a:ext>
            </a:extLst>
          </p:cNvPr>
          <p:cNvSpPr txBox="1"/>
          <p:nvPr/>
        </p:nvSpPr>
        <p:spPr>
          <a:xfrm>
            <a:off x="7415637" y="3477162"/>
            <a:ext cx="4584125" cy="584775"/>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5.	</a:t>
            </a:r>
            <a:r>
              <a:rPr lang="en-US" sz="1600" noProof="0"/>
              <a:t>Attach 22G injection needle to syringe,</a:t>
            </a:r>
            <a:br>
              <a:rPr lang="en-US" sz="1600" noProof="0"/>
            </a:br>
            <a:r>
              <a:rPr lang="en-US" sz="1600" noProof="0"/>
              <a:t>expel air bubbles, and prime to 1.5 mL</a:t>
            </a:r>
          </a:p>
        </p:txBody>
      </p:sp>
      <p:sp>
        <p:nvSpPr>
          <p:cNvPr id="80" name="Text 6">
            <a:extLst>
              <a:ext uri="{FF2B5EF4-FFF2-40B4-BE49-F238E27FC236}">
                <a16:creationId xmlns:a16="http://schemas.microsoft.com/office/drawing/2014/main" id="{57D1736A-CD85-5686-996A-AD08EE95AC49}"/>
              </a:ext>
            </a:extLst>
          </p:cNvPr>
          <p:cNvSpPr txBox="1"/>
          <p:nvPr/>
        </p:nvSpPr>
        <p:spPr>
          <a:xfrm>
            <a:off x="7415637" y="4103474"/>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6.	</a:t>
            </a:r>
            <a:r>
              <a:rPr lang="en-US" sz="1600" noProof="0"/>
              <a:t>Select and clean an injection site</a:t>
            </a:r>
          </a:p>
        </p:txBody>
      </p:sp>
      <p:sp>
        <p:nvSpPr>
          <p:cNvPr id="4" name="!!Highlight">
            <a:extLst>
              <a:ext uri="{FF2B5EF4-FFF2-40B4-BE49-F238E27FC236}">
                <a16:creationId xmlns:a16="http://schemas.microsoft.com/office/drawing/2014/main" id="{D8081814-748A-FB76-CE1A-AB2CBF2605D6}"/>
              </a:ext>
            </a:extLst>
          </p:cNvPr>
          <p:cNvSpPr/>
          <p:nvPr/>
        </p:nvSpPr>
        <p:spPr>
          <a:xfrm>
            <a:off x="883718" y="2206061"/>
            <a:ext cx="2363505" cy="2986507"/>
          </a:xfrm>
          <a:custGeom>
            <a:avLst/>
            <a:gdLst>
              <a:gd name="csX0" fmla="*/ 0 w 2313709"/>
              <a:gd name="csY0" fmla="*/ 383989 h 2769462"/>
              <a:gd name="csX1" fmla="*/ 2248765 w 2313709"/>
              <a:gd name="csY1" fmla="*/ 0 h 2769462"/>
              <a:gd name="csX2" fmla="*/ 2313709 w 2313709"/>
              <a:gd name="csY2" fmla="*/ 1990076 h 2769462"/>
              <a:gd name="csX3" fmla="*/ 147060 w 2313709"/>
              <a:gd name="csY3" fmla="*/ 2769462 h 2769462"/>
              <a:gd name="csX4" fmla="*/ 0 w 2313709"/>
              <a:gd name="csY4" fmla="*/ 383989 h 2769462"/>
            </a:gdLst>
            <a:ahLst/>
            <a:cxnLst>
              <a:cxn ang="0">
                <a:pos x="csX0" y="csY0"/>
              </a:cxn>
              <a:cxn ang="0">
                <a:pos x="csX1" y="csY1"/>
              </a:cxn>
              <a:cxn ang="0">
                <a:pos x="csX2" y="csY2"/>
              </a:cxn>
              <a:cxn ang="0">
                <a:pos x="csX3" y="csY3"/>
              </a:cxn>
              <a:cxn ang="0">
                <a:pos x="csX4" y="csY4"/>
              </a:cxn>
            </a:cxnLst>
            <a:rect l="l" t="t" r="r" b="b"/>
            <a:pathLst>
              <a:path w="2313709" h="2769462">
                <a:moveTo>
                  <a:pt x="0" y="383989"/>
                </a:moveTo>
                <a:lnTo>
                  <a:pt x="2248765" y="0"/>
                </a:lnTo>
                <a:lnTo>
                  <a:pt x="2313709" y="1990076"/>
                </a:lnTo>
                <a:lnTo>
                  <a:pt x="147060" y="2769462"/>
                </a:lnTo>
                <a:lnTo>
                  <a:pt x="0" y="383989"/>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3755026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46E5D-932A-27D2-F1E5-0959448333B3}"/>
            </a:ext>
          </a:extLst>
        </p:cNvPr>
        <p:cNvGrpSpPr/>
        <p:nvPr/>
      </p:nvGrpSpPr>
      <p:grpSpPr>
        <a:xfrm>
          <a:off x="0" y="0"/>
          <a:ext cx="0" cy="0"/>
          <a:chOff x="0" y="0"/>
          <a:chExt cx="0" cy="0"/>
        </a:xfrm>
      </p:grpSpPr>
      <p:sp>
        <p:nvSpPr>
          <p:cNvPr id="64" name="TextBox 63">
            <a:extLst>
              <a:ext uri="{FF2B5EF4-FFF2-40B4-BE49-F238E27FC236}">
                <a16:creationId xmlns:a16="http://schemas.microsoft.com/office/drawing/2014/main" id="{4B9C5B20-45F1-B709-3F67-A504FAF6146C}"/>
              </a:ext>
            </a:extLst>
          </p:cNvPr>
          <p:cNvSpPr txBox="1"/>
          <p:nvPr/>
        </p:nvSpPr>
        <p:spPr>
          <a:xfrm>
            <a:off x="2981960" y="1237189"/>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lang="en-US" sz="1700" b="1">
                <a:solidFill>
                  <a:schemeClr val="bg1"/>
                </a:solidFill>
                <a:latin typeface="Arial" panose="020B0604020202020204" pitchFamily="34" charset="0"/>
                <a:ea typeface="Times New Roman" panose="02020603050405020304" pitchFamily="18" charset="0"/>
              </a:rPr>
              <a:t>Figure 4 </a:t>
            </a:r>
            <a:r>
              <a:rPr lang="en-US" sz="1700" b="1">
                <a:solidFill>
                  <a:schemeClr val="accent3"/>
                </a:solidFill>
                <a:latin typeface="Arial" panose="020B0604020202020204" pitchFamily="34" charset="0"/>
                <a:ea typeface="Times New Roman" panose="02020603050405020304" pitchFamily="18" charset="0"/>
                <a:sym typeface="Wingdings 3" panose="05040102010807070707" pitchFamily="18" charset="2"/>
              </a:rPr>
              <a:t></a:t>
            </a:r>
            <a:r>
              <a:rPr lang="en-US" sz="1700" b="1">
                <a:solidFill>
                  <a:schemeClr val="bg1"/>
                </a:solidFill>
                <a:latin typeface="Arial" panose="020B0604020202020204" pitchFamily="34" charset="0"/>
                <a:ea typeface="Times New Roman" panose="02020603050405020304" pitchFamily="18" charset="0"/>
                <a:sym typeface="Wingdings 3" panose="05040102010807070707" pitchFamily="18" charset="2"/>
              </a:rPr>
              <a:t> </a:t>
            </a:r>
            <a:r>
              <a:rPr lang="en-GB" sz="1700" b="1">
                <a:solidFill>
                  <a:schemeClr val="bg1"/>
                </a:solidFill>
                <a:latin typeface="Arial" panose="020B0604020202020204" pitchFamily="34" charset="0"/>
                <a:ea typeface="Times New Roman" panose="02020603050405020304" pitchFamily="18" charset="0"/>
              </a:rPr>
              <a:t>YEZTUGO Injection Steps for Withdrawal Needle Injection Kit</a:t>
            </a:r>
          </a:p>
          <a:p>
            <a:pPr lvl="0">
              <a:lnSpc>
                <a:spcPct val="90000"/>
              </a:lnSpc>
              <a:tabLst>
                <a:tab pos="1074738" algn="l"/>
              </a:tabLst>
              <a:defRPr/>
            </a:pPr>
            <a:r>
              <a:rPr lang="en-GB" sz="1700" b="1">
                <a:solidFill>
                  <a:schemeClr val="bg1"/>
                </a:solidFill>
                <a:latin typeface="Arial" panose="020B0604020202020204" pitchFamily="34" charset="0"/>
                <a:ea typeface="Times New Roman" panose="02020603050405020304" pitchFamily="18" charset="0"/>
              </a:rPr>
              <a:t>	(withdrawal needle with safety shield)</a:t>
            </a:r>
            <a:endParaRPr lang="en-US" sz="1700">
              <a:solidFill>
                <a:schemeClr val="bg1"/>
              </a:solidFill>
              <a:latin typeface="Arial" panose="020B0604020202020204" pitchFamily="34" charset="0"/>
              <a:ea typeface="Times New Roman" panose="02020603050405020304" pitchFamily="18" charset="0"/>
            </a:endParaRPr>
          </a:p>
        </p:txBody>
      </p:sp>
      <p:sp>
        <p:nvSpPr>
          <p:cNvPr id="7" name="Rectangle: Top Corners Rounded 6">
            <a:extLst>
              <a:ext uri="{FF2B5EF4-FFF2-40B4-BE49-F238E27FC236}">
                <a16:creationId xmlns:a16="http://schemas.microsoft.com/office/drawing/2014/main" id="{58111A78-5065-22D1-8B19-C364B44A3AB7}"/>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AAA96951-8E57-7702-9465-FC68B48682AA}"/>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32CD00B4-54AB-243D-5E10-DF1EF7186BF1}"/>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2FD5C149-B1F9-A4CF-85A6-AEFFD0495817}"/>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5BF67374-2DCD-5FA0-8FE4-E6E8E7852375}"/>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95EF1283-2C5F-8944-4979-EF2C1ED94EE1}"/>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F1BBD795-A8A9-DB50-B5A9-1B4E4C8643BE}"/>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AEDBCC5F-C3E3-5A2A-14CF-424624E2C434}"/>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0BDDD392-ADA5-C43D-72E6-64AFA82C3605}"/>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81C951B6-F8A9-768C-4C44-B6252BFCD113}"/>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09ED33FE-69B0-41C1-61B3-4957840140FD}"/>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761BA55F-0030-C46B-068B-E85C1FC90ABC}"/>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653F0150-3BE2-C8C4-47E7-42FE091F2484}"/>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A17D877E-0A64-7286-FB90-EFA80508ED3D}"/>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95D931FB-DA65-1CA9-1301-B47174B09F82}"/>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8BAF0166-A60C-9986-B806-0D1D6E46DDFD}"/>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208A89F8-551A-6698-3FFC-E0B5BD74185D}"/>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89DCA50F-1134-0DC3-665A-C03778DB3CD5}"/>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E08942F2-29D7-56CA-03D3-B4BF2D3ABD6A}"/>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grpSp>
        <p:nvGrpSpPr>
          <p:cNvPr id="68" name="Group 67">
            <a:extLst>
              <a:ext uri="{FF2B5EF4-FFF2-40B4-BE49-F238E27FC236}">
                <a16:creationId xmlns:a16="http://schemas.microsoft.com/office/drawing/2014/main" id="{DE77734F-2F81-5B6F-6909-629415254D44}"/>
              </a:ext>
            </a:extLst>
          </p:cNvPr>
          <p:cNvGrpSpPr>
            <a:grpSpLocks noChangeAspect="1"/>
          </p:cNvGrpSpPr>
          <p:nvPr/>
        </p:nvGrpSpPr>
        <p:grpSpPr>
          <a:xfrm>
            <a:off x="3432175" y="2013523"/>
            <a:ext cx="3672000" cy="3672000"/>
            <a:chOff x="3324225" y="1843379"/>
            <a:chExt cx="3823060" cy="3823060"/>
          </a:xfrm>
        </p:grpSpPr>
        <p:pic>
          <p:nvPicPr>
            <p:cNvPr id="74" name="Step 7" descr="A close-up of a syringe&#10;&#10;AI-generated content may be incorrect.">
              <a:extLst>
                <a:ext uri="{FF2B5EF4-FFF2-40B4-BE49-F238E27FC236}">
                  <a16:creationId xmlns:a16="http://schemas.microsoft.com/office/drawing/2014/main" id="{62DCED49-30BE-AA5B-7A6D-7DF84738EF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3722" y="2343234"/>
              <a:ext cx="2808000" cy="2808000"/>
            </a:xfrm>
            <a:prstGeom prst="ellipse">
              <a:avLst/>
            </a:prstGeom>
            <a:ln>
              <a:noFill/>
            </a:ln>
          </p:spPr>
        </p:pic>
        <p:sp>
          <p:nvSpPr>
            <p:cNvPr id="94" name="Wedge 1">
              <a:extLst>
                <a:ext uri="{FF2B5EF4-FFF2-40B4-BE49-F238E27FC236}">
                  <a16:creationId xmlns:a16="http://schemas.microsoft.com/office/drawing/2014/main" id="{CCE1F1F1-3B30-9A5D-8205-82D641A0F666}"/>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D995EB76-B658-A920-236D-8710FAB0BF44}"/>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9DD173C3-021D-0D9E-0221-F75D68357AB9}"/>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B2311CE8-F14F-C69F-65C8-4A4AF8F3423A}"/>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5D4CBFDE-97D4-22B2-5429-AE5F6EFCFE78}"/>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8749B743-6C06-C5C5-3779-BA7C938C518E}"/>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CEC676B5-5E28-B447-E816-E263F54D5A02}"/>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5BBDA332-858B-4553-9ECE-D1AD3545C98E}"/>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5ACD23F9-076C-0FB3-EEDD-1C139180DD23}"/>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1"/>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278D7D38-24A3-A6E3-9B3E-8C9AB11984A1}"/>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1298C882-73F0-9970-1AEA-728513628E24}"/>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4C91EDE4-9363-05F0-30E4-7CB6180A7320}"/>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6">
                <a:lumMod val="40000"/>
                <a:lumOff val="60000"/>
              </a:schemeClr>
            </a:solidFill>
            <a:ln w="15000" cap="flat">
              <a:noFill/>
              <a:prstDash val="solid"/>
              <a:miter/>
            </a:ln>
          </p:spPr>
          <p:txBody>
            <a:bodyPr rtlCol="0" anchor="ctr"/>
            <a:lstStyle/>
            <a:p>
              <a:endParaRPr lang="en-US" noProof="0"/>
            </a:p>
          </p:txBody>
        </p:sp>
      </p:grpSp>
      <p:grpSp>
        <p:nvGrpSpPr>
          <p:cNvPr id="12" name="Highlight Guides [HIDE]" hidden="1">
            <a:extLst>
              <a:ext uri="{FF2B5EF4-FFF2-40B4-BE49-F238E27FC236}">
                <a16:creationId xmlns:a16="http://schemas.microsoft.com/office/drawing/2014/main" id="{8C1B5EA2-346C-2EF3-98BB-A14FB8B0B7F5}"/>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9D5A0F5E-C49A-AC32-AA40-CFCD9C60B30A}"/>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6B1EF2AF-C886-3E55-52DA-7EE0A199CC49}"/>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D6E1CC9-9E0D-F02B-A182-A68698520DEF}"/>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F13DBDE-7FA3-C634-0A86-42350294D959}"/>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1FBAC564-41FE-0ACE-50D1-E7274ECEFF3B}"/>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575556E-9915-FF82-1A08-BF6CC0BD5CDD}"/>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550B22D9-FD85-50D2-E46C-DAFCE032C88A}"/>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868DF10A-549B-EC8C-79AF-2C31DA8D6C5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6A812393-2592-F7E7-BC0F-6E767B096B63}"/>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36415357-3880-9D1F-BAAD-DA224C39FA10}"/>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AE328669-FEE9-58AC-F16D-64689F59CE65}"/>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3CC8D42F-C56F-29B3-7CF2-EBF42B9253CB}"/>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D9FBC856-0211-19DC-B78D-4190056A57D2}"/>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DA56D24-796E-426F-EB8E-D207A15B4C84}"/>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04ACA6BE-AC6E-C6DE-3E7D-70CA65BFA28C}"/>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0D6A72A-46B0-C0E6-5EB1-535B464A1967}"/>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C19D7A34-D807-4785-66B6-1EDDB36267DB}"/>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17F1012D-A38D-F012-2DE0-9BAEF15C1601}"/>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E3BFB07D-083E-D2AE-F19F-FB01EBCEB56D}"/>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AC88F75A-6E14-6E30-CCF1-FF1120ACAF2B}"/>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683D38CE-98E6-7F07-48C9-C25CEE9A29B7}"/>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9917C5FC-5AFB-489B-3211-52A029F4DDD4}"/>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14411436-FC6A-116C-347C-36EE60613A74}"/>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38E49230-DDC1-B6D8-1EC2-2301CCA1BCDA}"/>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C33C5CEE-9D0F-788D-40CB-DF1AAD2D5B77}"/>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D5A82CBE-808E-21EF-A969-42D61DBEE37A}"/>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1167E83A-9724-7F9F-44A3-E1E950ECDD09}"/>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866712DD-912F-36DC-1E1C-785A5932FFD4}"/>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6B029968-D679-F327-67ED-79E62A06D784}"/>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1F902CC6-5EBF-6DC1-C277-2AB32FF52725}"/>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4E133D93-AA80-2C27-FC68-DDD18DBBD977}"/>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95B5837-F66B-CCD4-2071-0DCF1AC03BF0}"/>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44CAD0F8-8C08-9F0F-03A4-2BB12C06091D}"/>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9E4BC62-8A40-C447-21E9-7EF75084E3B5}"/>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18306E66-8491-B22A-DF1E-A22C75DE258F}"/>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6893F2A2-1D2C-9DDC-55CE-3E623869888F}"/>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97C6D3DB-DC94-8DF5-53E7-37D478FC7B85}"/>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AD67DCCF-C7A1-48D4-F8F2-B134401E0D1F}"/>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3E14A7A6-E86A-8432-59D8-0EF6B9566E9D}"/>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0C1AAB2-AA04-588A-0729-FC43FBF759A7}"/>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E3D84C81-E666-868E-22A7-073858F5421F}"/>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66" name="Picture Placeholder 65">
            <a:extLst>
              <a:ext uri="{FF2B5EF4-FFF2-40B4-BE49-F238E27FC236}">
                <a16:creationId xmlns:a16="http://schemas.microsoft.com/office/drawing/2014/main" id="{2078FEC0-9364-10A1-B70D-7B970A265D06}"/>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460" r="460"/>
          <a:stretch/>
        </p:blipFill>
        <p:spPr>
          <a:xfrm>
            <a:off x="337983" y="801905"/>
            <a:ext cx="3695338" cy="4824000"/>
          </a:xfrm>
        </p:spPr>
      </p:pic>
      <p:sp>
        <p:nvSpPr>
          <p:cNvPr id="3" name="Text 1">
            <a:extLst>
              <a:ext uri="{FF2B5EF4-FFF2-40B4-BE49-F238E27FC236}">
                <a16:creationId xmlns:a16="http://schemas.microsoft.com/office/drawing/2014/main" id="{82067AF3-5BF8-CCDC-40BB-7877FF5B0DDD}"/>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9" name="Text 2">
            <a:extLst>
              <a:ext uri="{FF2B5EF4-FFF2-40B4-BE49-F238E27FC236}">
                <a16:creationId xmlns:a16="http://schemas.microsoft.com/office/drawing/2014/main" id="{587BED2E-A74F-217B-76A3-CBF28C4592D8}"/>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0" name="Text 3">
            <a:extLst>
              <a:ext uri="{FF2B5EF4-FFF2-40B4-BE49-F238E27FC236}">
                <a16:creationId xmlns:a16="http://schemas.microsoft.com/office/drawing/2014/main" id="{174234E0-8038-20B2-A6B2-8A56E4E0D47B}"/>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11" name="Text 4">
            <a:extLst>
              <a:ext uri="{FF2B5EF4-FFF2-40B4-BE49-F238E27FC236}">
                <a16:creationId xmlns:a16="http://schemas.microsoft.com/office/drawing/2014/main" id="{79C51920-FE30-78F3-C946-92CE0A777FC6}"/>
              </a:ext>
            </a:extLst>
          </p:cNvPr>
          <p:cNvSpPr txBox="1"/>
          <p:nvPr/>
        </p:nvSpPr>
        <p:spPr>
          <a:xfrm>
            <a:off x="7415637" y="3097071"/>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4.	</a:t>
            </a:r>
            <a:r>
              <a:rPr lang="en-US" sz="1600" noProof="0"/>
              <a:t>Remove 18G withdrawal needle from syringe</a:t>
            </a:r>
          </a:p>
        </p:txBody>
      </p:sp>
      <p:sp>
        <p:nvSpPr>
          <p:cNvPr id="38" name="Text 5">
            <a:extLst>
              <a:ext uri="{FF2B5EF4-FFF2-40B4-BE49-F238E27FC236}">
                <a16:creationId xmlns:a16="http://schemas.microsoft.com/office/drawing/2014/main" id="{38B3B3EF-A27C-8FEB-7B14-6262602CF3C9}"/>
              </a:ext>
            </a:extLst>
          </p:cNvPr>
          <p:cNvSpPr txBox="1"/>
          <p:nvPr/>
        </p:nvSpPr>
        <p:spPr>
          <a:xfrm>
            <a:off x="7415637" y="3477162"/>
            <a:ext cx="4584125" cy="584775"/>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5.	</a:t>
            </a:r>
            <a:r>
              <a:rPr lang="en-US" sz="1600" noProof="0"/>
              <a:t>Attach 22G injection needle to syringe,</a:t>
            </a:r>
            <a:br>
              <a:rPr lang="en-US" sz="1600" noProof="0"/>
            </a:br>
            <a:r>
              <a:rPr lang="en-US" sz="1600" noProof="0"/>
              <a:t>expel air bubbles, and prime to 1.5 mL</a:t>
            </a:r>
          </a:p>
        </p:txBody>
      </p:sp>
      <p:sp>
        <p:nvSpPr>
          <p:cNvPr id="80" name="Text 6">
            <a:extLst>
              <a:ext uri="{FF2B5EF4-FFF2-40B4-BE49-F238E27FC236}">
                <a16:creationId xmlns:a16="http://schemas.microsoft.com/office/drawing/2014/main" id="{D36635B4-F9C2-C061-09FD-DE72DCD87F5D}"/>
              </a:ext>
            </a:extLst>
          </p:cNvPr>
          <p:cNvSpPr txBox="1"/>
          <p:nvPr/>
        </p:nvSpPr>
        <p:spPr>
          <a:xfrm>
            <a:off x="7415637" y="4103474"/>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6.	</a:t>
            </a:r>
            <a:r>
              <a:rPr lang="en-US" sz="1600" noProof="0"/>
              <a:t>Select and clean an injection site</a:t>
            </a:r>
          </a:p>
        </p:txBody>
      </p:sp>
      <p:sp>
        <p:nvSpPr>
          <p:cNvPr id="81" name="Text 7">
            <a:extLst>
              <a:ext uri="{FF2B5EF4-FFF2-40B4-BE49-F238E27FC236}">
                <a16:creationId xmlns:a16="http://schemas.microsoft.com/office/drawing/2014/main" id="{96768C56-A376-7948-F49B-4AAF0A36BE39}"/>
              </a:ext>
            </a:extLst>
          </p:cNvPr>
          <p:cNvSpPr txBox="1"/>
          <p:nvPr/>
        </p:nvSpPr>
        <p:spPr>
          <a:xfrm>
            <a:off x="7415637" y="4483565"/>
            <a:ext cx="4661960" cy="584775"/>
          </a:xfrm>
          <a:prstGeom prst="rect">
            <a:avLst/>
          </a:prstGeom>
          <a:noFill/>
        </p:spPr>
        <p:txBody>
          <a:bodyPr wrap="square" lIns="91440" tIns="45720" rIns="91440" bIns="45720" rtlCol="0" anchor="t">
            <a:spAutoFit/>
          </a:bodyPr>
          <a:lstStyle/>
          <a:p>
            <a:pPr marL="266700" indent="-266700">
              <a:spcAft>
                <a:spcPts val="600"/>
              </a:spcAft>
              <a:buClr>
                <a:schemeClr val="accent1"/>
              </a:buClr>
            </a:pPr>
            <a:r>
              <a:rPr lang="en-US" sz="1600" b="1" noProof="0">
                <a:solidFill>
                  <a:schemeClr val="accent1"/>
                </a:solidFill>
              </a:rPr>
              <a:t>7.	</a:t>
            </a:r>
            <a:r>
              <a:rPr lang="en-US" sz="1600" noProof="0"/>
              <a:t>Inject 1.5 mL of YEZTUGO subcutaneously (needle angle to skin: 45–90°, 90° preferred)</a:t>
            </a:r>
          </a:p>
        </p:txBody>
      </p:sp>
      <p:sp>
        <p:nvSpPr>
          <p:cNvPr id="4" name="!!Highlight">
            <a:extLst>
              <a:ext uri="{FF2B5EF4-FFF2-40B4-BE49-F238E27FC236}">
                <a16:creationId xmlns:a16="http://schemas.microsoft.com/office/drawing/2014/main" id="{35D309AF-AFC8-06E0-DE48-743A9C1CEC50}"/>
              </a:ext>
            </a:extLst>
          </p:cNvPr>
          <p:cNvSpPr/>
          <p:nvPr/>
        </p:nvSpPr>
        <p:spPr>
          <a:xfrm>
            <a:off x="883718" y="2206061"/>
            <a:ext cx="2363505" cy="2986507"/>
          </a:xfrm>
          <a:custGeom>
            <a:avLst/>
            <a:gdLst>
              <a:gd name="csX0" fmla="*/ 0 w 2313709"/>
              <a:gd name="csY0" fmla="*/ 383989 h 2769462"/>
              <a:gd name="csX1" fmla="*/ 2248765 w 2313709"/>
              <a:gd name="csY1" fmla="*/ 0 h 2769462"/>
              <a:gd name="csX2" fmla="*/ 2313709 w 2313709"/>
              <a:gd name="csY2" fmla="*/ 1990076 h 2769462"/>
              <a:gd name="csX3" fmla="*/ 147060 w 2313709"/>
              <a:gd name="csY3" fmla="*/ 2769462 h 2769462"/>
              <a:gd name="csX4" fmla="*/ 0 w 2313709"/>
              <a:gd name="csY4" fmla="*/ 383989 h 2769462"/>
            </a:gdLst>
            <a:ahLst/>
            <a:cxnLst>
              <a:cxn ang="0">
                <a:pos x="csX0" y="csY0"/>
              </a:cxn>
              <a:cxn ang="0">
                <a:pos x="csX1" y="csY1"/>
              </a:cxn>
              <a:cxn ang="0">
                <a:pos x="csX2" y="csY2"/>
              </a:cxn>
              <a:cxn ang="0">
                <a:pos x="csX3" y="csY3"/>
              </a:cxn>
              <a:cxn ang="0">
                <a:pos x="csX4" y="csY4"/>
              </a:cxn>
            </a:cxnLst>
            <a:rect l="l" t="t" r="r" b="b"/>
            <a:pathLst>
              <a:path w="2313709" h="2769462">
                <a:moveTo>
                  <a:pt x="0" y="383989"/>
                </a:moveTo>
                <a:lnTo>
                  <a:pt x="2248765" y="0"/>
                </a:lnTo>
                <a:lnTo>
                  <a:pt x="2313709" y="1990076"/>
                </a:lnTo>
                <a:lnTo>
                  <a:pt x="147060" y="2769462"/>
                </a:lnTo>
                <a:lnTo>
                  <a:pt x="0" y="383989"/>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1327567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EAC85-2865-EB6D-E21D-89B069EA8CE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9768F0A-85A4-A5F0-A10F-309856138CE2}"/>
              </a:ext>
            </a:extLst>
          </p:cNvPr>
          <p:cNvSpPr txBox="1"/>
          <p:nvPr/>
        </p:nvSpPr>
        <p:spPr>
          <a:xfrm>
            <a:off x="2981960" y="1237189"/>
            <a:ext cx="9210040" cy="579953"/>
          </a:xfrm>
          <a:prstGeom prst="rect">
            <a:avLst/>
          </a:prstGeom>
          <a:solidFill>
            <a:srgbClr val="203661"/>
          </a:solidFill>
        </p:spPr>
        <p:txBody>
          <a:bodyPr wrap="square" lIns="360000" tIns="54000" rIns="72000" bIns="54000" rtlCol="0">
            <a:spAutoFit/>
          </a:bodyPr>
          <a:lstStyle/>
          <a:p>
            <a:pPr lvl="0">
              <a:lnSpc>
                <a:spcPct val="90000"/>
              </a:lnSpc>
              <a:defRPr/>
            </a:pPr>
            <a:r>
              <a:rPr lang="en-US" sz="1700" b="1">
                <a:solidFill>
                  <a:schemeClr val="bg1"/>
                </a:solidFill>
                <a:latin typeface="Arial" panose="020B0604020202020204" pitchFamily="34" charset="0"/>
                <a:ea typeface="Times New Roman" panose="02020603050405020304" pitchFamily="18" charset="0"/>
              </a:rPr>
              <a:t>Figure 4 </a:t>
            </a:r>
            <a:r>
              <a:rPr lang="en-US" sz="1700" b="1">
                <a:solidFill>
                  <a:schemeClr val="accent3"/>
                </a:solidFill>
                <a:latin typeface="Arial" panose="020B0604020202020204" pitchFamily="34" charset="0"/>
                <a:ea typeface="Times New Roman" panose="02020603050405020304" pitchFamily="18" charset="0"/>
                <a:sym typeface="Wingdings 3" panose="05040102010807070707" pitchFamily="18" charset="2"/>
              </a:rPr>
              <a:t></a:t>
            </a:r>
            <a:r>
              <a:rPr lang="en-US" sz="1700" b="1">
                <a:solidFill>
                  <a:schemeClr val="bg1"/>
                </a:solidFill>
                <a:latin typeface="Arial" panose="020B0604020202020204" pitchFamily="34" charset="0"/>
                <a:ea typeface="Times New Roman" panose="02020603050405020304" pitchFamily="18" charset="0"/>
                <a:sym typeface="Wingdings 3" panose="05040102010807070707" pitchFamily="18" charset="2"/>
              </a:rPr>
              <a:t> </a:t>
            </a:r>
            <a:r>
              <a:rPr lang="en-GB" sz="1700" b="1">
                <a:solidFill>
                  <a:schemeClr val="bg1"/>
                </a:solidFill>
                <a:latin typeface="Arial" panose="020B0604020202020204" pitchFamily="34" charset="0"/>
                <a:ea typeface="Times New Roman" panose="02020603050405020304" pitchFamily="18" charset="0"/>
              </a:rPr>
              <a:t>YEZTUGO Injection Steps for Withdrawal Needle Injection Kit</a:t>
            </a:r>
          </a:p>
          <a:p>
            <a:pPr lvl="0">
              <a:lnSpc>
                <a:spcPct val="90000"/>
              </a:lnSpc>
              <a:tabLst>
                <a:tab pos="1074738" algn="l"/>
              </a:tabLst>
              <a:defRPr/>
            </a:pPr>
            <a:r>
              <a:rPr lang="en-GB" sz="1700" b="1">
                <a:solidFill>
                  <a:schemeClr val="bg1"/>
                </a:solidFill>
                <a:latin typeface="Arial" panose="020B0604020202020204" pitchFamily="34" charset="0"/>
                <a:ea typeface="Times New Roman" panose="02020603050405020304" pitchFamily="18" charset="0"/>
              </a:rPr>
              <a:t>	(withdrawal needle with safety shield)</a:t>
            </a:r>
            <a:endParaRPr lang="en-US" sz="1700">
              <a:solidFill>
                <a:schemeClr val="bg1"/>
              </a:solidFill>
              <a:latin typeface="Arial" panose="020B0604020202020204" pitchFamily="34" charset="0"/>
              <a:ea typeface="Times New Roman" panose="02020603050405020304" pitchFamily="18" charset="0"/>
            </a:endParaRPr>
          </a:p>
        </p:txBody>
      </p:sp>
      <p:sp>
        <p:nvSpPr>
          <p:cNvPr id="7" name="Rectangle: Top Corners Rounded 6">
            <a:extLst>
              <a:ext uri="{FF2B5EF4-FFF2-40B4-BE49-F238E27FC236}">
                <a16:creationId xmlns:a16="http://schemas.microsoft.com/office/drawing/2014/main" id="{3C4D5ACB-3527-833A-4F15-6C4502ADD532}"/>
              </a:ext>
            </a:extLst>
          </p:cNvPr>
          <p:cNvSpPr>
            <a:spLocks/>
          </p:cNvSpPr>
          <p:nvPr/>
        </p:nvSpPr>
        <p:spPr>
          <a:xfrm rot="16200000">
            <a:off x="11559240" y="1167165"/>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itle 38">
            <a:extLst>
              <a:ext uri="{FF2B5EF4-FFF2-40B4-BE49-F238E27FC236}">
                <a16:creationId xmlns:a16="http://schemas.microsoft.com/office/drawing/2014/main" id="{E39215E8-28A5-0B28-3BA3-EF8107FEEE45}"/>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6" name="Text Placeholder 5">
            <a:extLst>
              <a:ext uri="{FF2B5EF4-FFF2-40B4-BE49-F238E27FC236}">
                <a16:creationId xmlns:a16="http://schemas.microsoft.com/office/drawing/2014/main" id="{328DB38E-D14A-FB97-599B-DF41DD6BBB41}"/>
              </a:ext>
            </a:extLst>
          </p:cNvPr>
          <p:cNvSpPr>
            <a:spLocks noGrp="1"/>
          </p:cNvSpPr>
          <p:nvPr>
            <p:ph type="body" sz="quarter" idx="12"/>
          </p:nvPr>
        </p:nvSpPr>
        <p:spPr>
          <a:xfrm>
            <a:off x="1562100" y="5933183"/>
            <a:ext cx="7562850" cy="576000"/>
          </a:xfrm>
        </p:spPr>
        <p:txBody>
          <a:bodyPr/>
          <a:lstStyle/>
          <a:p>
            <a:r>
              <a:rPr lang="en-US" noProof="0"/>
              <a:t>G, gauge</a:t>
            </a:r>
          </a:p>
        </p:txBody>
      </p:sp>
      <p:grpSp>
        <p:nvGrpSpPr>
          <p:cNvPr id="32" name="Group 31">
            <a:extLst>
              <a:ext uri="{FF2B5EF4-FFF2-40B4-BE49-F238E27FC236}">
                <a16:creationId xmlns:a16="http://schemas.microsoft.com/office/drawing/2014/main" id="{43D185A5-D52F-8F6B-B162-FE504F1BF0D7}"/>
              </a:ext>
            </a:extLst>
          </p:cNvPr>
          <p:cNvGrpSpPr/>
          <p:nvPr/>
        </p:nvGrpSpPr>
        <p:grpSpPr>
          <a:xfrm>
            <a:off x="11660920" y="1296095"/>
            <a:ext cx="416677" cy="416678"/>
            <a:chOff x="11660920" y="1306255"/>
            <a:chExt cx="416677" cy="416678"/>
          </a:xfrm>
        </p:grpSpPr>
        <p:grpSp>
          <p:nvGrpSpPr>
            <p:cNvPr id="16" name="Graphic 11">
              <a:extLst>
                <a:ext uri="{FF2B5EF4-FFF2-40B4-BE49-F238E27FC236}">
                  <a16:creationId xmlns:a16="http://schemas.microsoft.com/office/drawing/2014/main" id="{60C07036-1E6D-B0A9-C92D-69E3BA69E100}"/>
                </a:ext>
              </a:extLst>
            </p:cNvPr>
            <p:cNvGrpSpPr/>
            <p:nvPr/>
          </p:nvGrpSpPr>
          <p:grpSpPr>
            <a:xfrm>
              <a:off x="11660920" y="1306255"/>
              <a:ext cx="416677" cy="416677"/>
              <a:chOff x="11660920" y="1306255"/>
              <a:chExt cx="416677" cy="416677"/>
            </a:xfrm>
            <a:noFill/>
          </p:grpSpPr>
          <p:sp>
            <p:nvSpPr>
              <p:cNvPr id="17" name="Freeform: Shape 16">
                <a:extLst>
                  <a:ext uri="{FF2B5EF4-FFF2-40B4-BE49-F238E27FC236}">
                    <a16:creationId xmlns:a16="http://schemas.microsoft.com/office/drawing/2014/main" id="{6F02778B-AF08-69D6-7390-3DA9D878E5D4}"/>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F23975FA-FCD2-A053-F112-8CD5E0D12893}"/>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19" name="Freeform: Shape 18">
                <a:extLst>
                  <a:ext uri="{FF2B5EF4-FFF2-40B4-BE49-F238E27FC236}">
                    <a16:creationId xmlns:a16="http://schemas.microsoft.com/office/drawing/2014/main" id="{BC0D830A-3804-7ADA-AF8A-B26EEBDF0626}"/>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E58BABF1-1D9C-A929-1FF7-3540B82BE9CC}"/>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797E14AC-6B5B-9BB0-A892-535C929523C3}"/>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FDC4E428-B730-7A40-76C2-54A35F23C95B}"/>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20DC7DCC-8699-150C-7A2A-1236F23EFD10}"/>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CDB9BB4F-5E24-A55F-26B7-796B25B0E022}"/>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C08FE306-3C83-5854-2843-1CB3F3AB801A}"/>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A0AF448C-EFC9-CDBD-BE7F-8838114476BE}"/>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D6A80EA9-5D7F-4F72-EB8E-86960E43D34C}"/>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28" name="Freeform: Shape 27">
              <a:extLst>
                <a:ext uri="{FF2B5EF4-FFF2-40B4-BE49-F238E27FC236}">
                  <a16:creationId xmlns:a16="http://schemas.microsoft.com/office/drawing/2014/main" id="{A595D25A-EB2C-B410-5AC1-752483DBF3D0}"/>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30" name="Freeform: Shape 29">
              <a:extLst>
                <a:ext uri="{FF2B5EF4-FFF2-40B4-BE49-F238E27FC236}">
                  <a16:creationId xmlns:a16="http://schemas.microsoft.com/office/drawing/2014/main" id="{84FD7605-652F-D06C-6EF2-4CB6334DCB8C}"/>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31" name="Freeform: Shape 30">
              <a:extLst>
                <a:ext uri="{FF2B5EF4-FFF2-40B4-BE49-F238E27FC236}">
                  <a16:creationId xmlns:a16="http://schemas.microsoft.com/office/drawing/2014/main" id="{B4F9C122-B8C8-3D9C-75CE-57BB8491B6FF}"/>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sp>
        <p:nvSpPr>
          <p:cNvPr id="131" name="Text 1">
            <a:extLst>
              <a:ext uri="{FF2B5EF4-FFF2-40B4-BE49-F238E27FC236}">
                <a16:creationId xmlns:a16="http://schemas.microsoft.com/office/drawing/2014/main" id="{62F468A6-5872-E58B-A344-0F5543AA9483}"/>
              </a:ext>
            </a:extLst>
          </p:cNvPr>
          <p:cNvSpPr txBox="1"/>
          <p:nvPr/>
        </p:nvSpPr>
        <p:spPr>
          <a:xfrm>
            <a:off x="7415637" y="19567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1.	</a:t>
            </a:r>
            <a:r>
              <a:rPr lang="en-US" sz="1600" noProof="0"/>
              <a:t>Prepare vial</a:t>
            </a:r>
          </a:p>
        </p:txBody>
      </p:sp>
      <p:sp>
        <p:nvSpPr>
          <p:cNvPr id="132" name="Text 2">
            <a:extLst>
              <a:ext uri="{FF2B5EF4-FFF2-40B4-BE49-F238E27FC236}">
                <a16:creationId xmlns:a16="http://schemas.microsoft.com/office/drawing/2014/main" id="{2165D6C1-9BA6-D304-3AC3-D68201BDA6C1}"/>
              </a:ext>
            </a:extLst>
          </p:cNvPr>
          <p:cNvSpPr txBox="1"/>
          <p:nvPr/>
        </p:nvSpPr>
        <p:spPr>
          <a:xfrm>
            <a:off x="7415637" y="2336889"/>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2.	</a:t>
            </a:r>
            <a:r>
              <a:rPr lang="en-US" sz="1600" noProof="0"/>
              <a:t>Attach 18G withdrawal needle to syringe</a:t>
            </a:r>
          </a:p>
        </p:txBody>
      </p:sp>
      <p:sp>
        <p:nvSpPr>
          <p:cNvPr id="135" name="Text 3">
            <a:extLst>
              <a:ext uri="{FF2B5EF4-FFF2-40B4-BE49-F238E27FC236}">
                <a16:creationId xmlns:a16="http://schemas.microsoft.com/office/drawing/2014/main" id="{A30DC3CA-D8FA-2B75-C8AA-0EFCD042B253}"/>
              </a:ext>
            </a:extLst>
          </p:cNvPr>
          <p:cNvSpPr txBox="1"/>
          <p:nvPr/>
        </p:nvSpPr>
        <p:spPr>
          <a:xfrm>
            <a:off x="7415637" y="2716980"/>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3.	</a:t>
            </a:r>
            <a:r>
              <a:rPr lang="en-US" sz="1600" noProof="0"/>
              <a:t>Fill syringe</a:t>
            </a:r>
          </a:p>
        </p:txBody>
      </p:sp>
      <p:sp>
        <p:nvSpPr>
          <p:cNvPr id="133" name="Text 4">
            <a:extLst>
              <a:ext uri="{FF2B5EF4-FFF2-40B4-BE49-F238E27FC236}">
                <a16:creationId xmlns:a16="http://schemas.microsoft.com/office/drawing/2014/main" id="{F8EEB50D-107C-174B-CE27-1401984EE12F}"/>
              </a:ext>
            </a:extLst>
          </p:cNvPr>
          <p:cNvSpPr txBox="1"/>
          <p:nvPr/>
        </p:nvSpPr>
        <p:spPr>
          <a:xfrm>
            <a:off x="7415637" y="3097071"/>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4.	</a:t>
            </a:r>
            <a:r>
              <a:rPr lang="en-US" sz="1600" noProof="0"/>
              <a:t>Remove 18G withdrawal needle from syringe</a:t>
            </a:r>
          </a:p>
        </p:txBody>
      </p:sp>
      <p:sp>
        <p:nvSpPr>
          <p:cNvPr id="134" name="Text 5">
            <a:extLst>
              <a:ext uri="{FF2B5EF4-FFF2-40B4-BE49-F238E27FC236}">
                <a16:creationId xmlns:a16="http://schemas.microsoft.com/office/drawing/2014/main" id="{BCBD0AAD-2B85-E627-1F3E-F21AEA22E664}"/>
              </a:ext>
            </a:extLst>
          </p:cNvPr>
          <p:cNvSpPr txBox="1"/>
          <p:nvPr/>
        </p:nvSpPr>
        <p:spPr>
          <a:xfrm>
            <a:off x="7415637" y="3477162"/>
            <a:ext cx="4584125" cy="584775"/>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5.	</a:t>
            </a:r>
            <a:r>
              <a:rPr lang="en-US" sz="1600" noProof="0"/>
              <a:t>Attach 22G injection needle to syringe,</a:t>
            </a:r>
            <a:br>
              <a:rPr lang="en-US" sz="1600" noProof="0"/>
            </a:br>
            <a:r>
              <a:rPr lang="en-US" sz="1600" noProof="0"/>
              <a:t>expel air bubbles, and prime to 1.5 mL</a:t>
            </a:r>
          </a:p>
        </p:txBody>
      </p:sp>
      <p:sp>
        <p:nvSpPr>
          <p:cNvPr id="136" name="Text 6">
            <a:extLst>
              <a:ext uri="{FF2B5EF4-FFF2-40B4-BE49-F238E27FC236}">
                <a16:creationId xmlns:a16="http://schemas.microsoft.com/office/drawing/2014/main" id="{E0F3BBEC-673A-B3CF-D750-6DDA44CC2054}"/>
              </a:ext>
            </a:extLst>
          </p:cNvPr>
          <p:cNvSpPr txBox="1"/>
          <p:nvPr/>
        </p:nvSpPr>
        <p:spPr>
          <a:xfrm>
            <a:off x="7415637" y="4103474"/>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6.	</a:t>
            </a:r>
            <a:r>
              <a:rPr lang="en-US" sz="1600" noProof="0"/>
              <a:t>Select and clean an injection site</a:t>
            </a:r>
          </a:p>
        </p:txBody>
      </p:sp>
      <p:pic>
        <p:nvPicPr>
          <p:cNvPr id="10" name="Picture Placeholder 9">
            <a:extLst>
              <a:ext uri="{FF2B5EF4-FFF2-40B4-BE49-F238E27FC236}">
                <a16:creationId xmlns:a16="http://schemas.microsoft.com/office/drawing/2014/main" id="{63A0E395-95DB-4029-776A-F3A343254470}"/>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460" r="460"/>
          <a:stretch/>
        </p:blipFill>
        <p:spPr>
          <a:xfrm>
            <a:off x="337983" y="801905"/>
            <a:ext cx="3695338" cy="4824000"/>
          </a:xfrm>
        </p:spPr>
      </p:pic>
      <p:sp>
        <p:nvSpPr>
          <p:cNvPr id="137" name="Text 7">
            <a:extLst>
              <a:ext uri="{FF2B5EF4-FFF2-40B4-BE49-F238E27FC236}">
                <a16:creationId xmlns:a16="http://schemas.microsoft.com/office/drawing/2014/main" id="{39D1EFCF-39FE-45E9-9DA6-736C9D9E5D9E}"/>
              </a:ext>
            </a:extLst>
          </p:cNvPr>
          <p:cNvSpPr txBox="1"/>
          <p:nvPr/>
        </p:nvSpPr>
        <p:spPr>
          <a:xfrm>
            <a:off x="7415637" y="4483565"/>
            <a:ext cx="4661960" cy="584775"/>
          </a:xfrm>
          <a:prstGeom prst="rect">
            <a:avLst/>
          </a:prstGeom>
          <a:noFill/>
        </p:spPr>
        <p:txBody>
          <a:bodyPr wrap="square" lIns="91440" tIns="45720" rIns="91440" bIns="45720" rtlCol="0" anchor="t">
            <a:spAutoFit/>
          </a:bodyPr>
          <a:lstStyle/>
          <a:p>
            <a:pPr marL="266700" indent="-266700">
              <a:spcAft>
                <a:spcPts val="600"/>
              </a:spcAft>
              <a:buClr>
                <a:schemeClr val="accent1"/>
              </a:buClr>
            </a:pPr>
            <a:r>
              <a:rPr lang="en-US" sz="1600" b="1" noProof="0">
                <a:solidFill>
                  <a:schemeClr val="accent1"/>
                </a:solidFill>
              </a:rPr>
              <a:t>7.	</a:t>
            </a:r>
            <a:r>
              <a:rPr lang="en-US" sz="1600" noProof="0"/>
              <a:t>Inject 1.5 mL of YEZTUGO subcutaneously (needle angle to skin: 45–90°, 90° preferred)</a:t>
            </a:r>
          </a:p>
        </p:txBody>
      </p:sp>
      <p:sp>
        <p:nvSpPr>
          <p:cNvPr id="138" name="Text 8">
            <a:extLst>
              <a:ext uri="{FF2B5EF4-FFF2-40B4-BE49-F238E27FC236}">
                <a16:creationId xmlns:a16="http://schemas.microsoft.com/office/drawing/2014/main" id="{E7037CBF-1805-D18B-9E78-695EEEDA6366}"/>
              </a:ext>
            </a:extLst>
          </p:cNvPr>
          <p:cNvSpPr txBox="1"/>
          <p:nvPr/>
        </p:nvSpPr>
        <p:spPr>
          <a:xfrm>
            <a:off x="7415637" y="5102098"/>
            <a:ext cx="4584125" cy="338554"/>
          </a:xfrm>
          <a:prstGeom prst="rect">
            <a:avLst/>
          </a:prstGeom>
          <a:noFill/>
        </p:spPr>
        <p:txBody>
          <a:bodyPr wrap="square" rtlCol="0">
            <a:spAutoFit/>
          </a:bodyPr>
          <a:lstStyle/>
          <a:p>
            <a:pPr marL="266700" indent="-266700">
              <a:spcAft>
                <a:spcPts val="600"/>
              </a:spcAft>
              <a:buClr>
                <a:schemeClr val="accent1"/>
              </a:buClr>
            </a:pPr>
            <a:r>
              <a:rPr lang="en-US" sz="1600" b="1" noProof="0">
                <a:solidFill>
                  <a:schemeClr val="accent1"/>
                </a:solidFill>
              </a:rPr>
              <a:t>8.	</a:t>
            </a:r>
            <a:r>
              <a:rPr lang="en-US" sz="1600" noProof="0"/>
              <a:t>Administer second injection</a:t>
            </a:r>
          </a:p>
        </p:txBody>
      </p:sp>
      <p:grpSp>
        <p:nvGrpSpPr>
          <p:cNvPr id="12" name="Highlight Guides [HIDE]" hidden="1">
            <a:extLst>
              <a:ext uri="{FF2B5EF4-FFF2-40B4-BE49-F238E27FC236}">
                <a16:creationId xmlns:a16="http://schemas.microsoft.com/office/drawing/2014/main" id="{39C47E7F-B244-B9F3-C635-C91BA6AF7136}"/>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3" name="Highlight BG">
              <a:extLst>
                <a:ext uri="{FF2B5EF4-FFF2-40B4-BE49-F238E27FC236}">
                  <a16:creationId xmlns:a16="http://schemas.microsoft.com/office/drawing/2014/main" id="{CE7C8C66-1568-216A-D9E5-CAD5B5C81F35}"/>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4" name="Straight Connector 13">
              <a:extLst>
                <a:ext uri="{FF2B5EF4-FFF2-40B4-BE49-F238E27FC236}">
                  <a16:creationId xmlns:a16="http://schemas.microsoft.com/office/drawing/2014/main" id="{5C4A2D41-F34B-B5A0-B37A-A8522049924D}"/>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7559461-4B9A-E655-990F-11091A4E2853}"/>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05E74771-5F7F-64A3-9AF7-278C4B36CACA}"/>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A3273758-971A-CC13-9478-42E74CDA06E9}"/>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B2726DF7-6074-902A-3DA9-49DD66E37E7F}"/>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81A865D-91ED-B6CE-29CB-3711204A0E1D}"/>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4003B9F-14F9-9BF3-4E78-88A6D96D2D64}"/>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DD69397-EC11-A951-9AAA-891CA3EE9F68}"/>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A764A841-17B2-9574-09CB-8B920F8E1C9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D506BD81-4970-D9D0-CB09-68BD6AD5CD76}"/>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1DA1C225-24B8-10ED-A7B9-3877954D41E8}"/>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8736E2BA-8077-E886-AEDE-557978612D24}"/>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DCAB250F-EDCD-1D1B-E37A-7CAA0FB87629}"/>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504CB092-925B-332E-C8D9-80F89DE9F2B9}"/>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A0593F6A-F9BE-295E-0643-5B5BA01E4CA2}"/>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26325F59-B387-9618-4C27-86C00550B3F2}"/>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1618D56-899D-9AD5-E38B-621053F650C9}"/>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F67BEF2B-BB37-8230-1AE9-12C50267163A}"/>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EEA61DB-B58C-86A9-551B-6775FA97FD69}"/>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685DE430-9C24-DD8D-12C8-C78FA92248F2}"/>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D7D4410E-6C8F-E5A3-CDE8-F4B586931930}"/>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135575B-3CAB-C1CB-59A3-07CC8EB92869}"/>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24849960-FDA5-4C4A-0DA2-6AD88345F006}"/>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0570F066-0C68-A432-93A8-6E6B2B7CEE34}"/>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584BD08B-4656-4130-96AB-F8F078756260}"/>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4F4931F4-F5E7-3B49-04F1-CF05B0A47016}"/>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10BF093E-6935-8C71-C7BC-DE88FADBA7F4}"/>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E8EEAC47-13AB-009A-A8B6-B6EEA443E58F}"/>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786D4361-AEE3-9B46-3C12-8D149B18CF9D}"/>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65F83AE7-70A5-A326-CACC-6A707CF3BD51}"/>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42A2C71-6678-0B24-66F9-12EF21CACB7E}"/>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343B86A9-4610-48FC-3BDF-778E9B40946B}"/>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BA70D74-BEBA-A59B-4511-4E924AAEE6AA}"/>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2470AE06-6938-CD63-D9C7-3072BD391CA9}"/>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3986239F-BA68-04B7-7159-16408BE6D8EC}"/>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09E79421-AC78-BAC5-B34C-6E8FD6666B48}"/>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1C352F94-EB2A-CB48-8C01-1544BE8AC9F0}"/>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B681B400-7435-12D4-E40B-B7802B3EFBF5}"/>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147F7D0-2FA7-2A3B-7375-DE0F8993650C}"/>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F527F5D0-9A27-1042-0FE8-C4E2D04CAE63}"/>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grpSp>
        <p:nvGrpSpPr>
          <p:cNvPr id="38" name="Group 37">
            <a:extLst>
              <a:ext uri="{FF2B5EF4-FFF2-40B4-BE49-F238E27FC236}">
                <a16:creationId xmlns:a16="http://schemas.microsoft.com/office/drawing/2014/main" id="{64CBEE35-0FEB-70F4-06AE-B94C31B74DF5}"/>
              </a:ext>
            </a:extLst>
          </p:cNvPr>
          <p:cNvGrpSpPr>
            <a:grpSpLocks noChangeAspect="1"/>
          </p:cNvGrpSpPr>
          <p:nvPr/>
        </p:nvGrpSpPr>
        <p:grpSpPr>
          <a:xfrm>
            <a:off x="3432175" y="2013523"/>
            <a:ext cx="3672000" cy="3672000"/>
            <a:chOff x="3324225" y="1843379"/>
            <a:chExt cx="3823060" cy="3823060"/>
          </a:xfrm>
        </p:grpSpPr>
        <p:sp>
          <p:nvSpPr>
            <p:cNvPr id="94" name="Wedge 1">
              <a:extLst>
                <a:ext uri="{FF2B5EF4-FFF2-40B4-BE49-F238E27FC236}">
                  <a16:creationId xmlns:a16="http://schemas.microsoft.com/office/drawing/2014/main" id="{A07EAF51-EEF7-9326-A6C3-6150377FB5CD}"/>
                </a:ext>
              </a:extLst>
            </p:cNvPr>
            <p:cNvSpPr/>
            <p:nvPr/>
          </p:nvSpPr>
          <p:spPr>
            <a:xfrm>
              <a:off x="5295774" y="1843379"/>
              <a:ext cx="1248463" cy="836815"/>
            </a:xfrm>
            <a:custGeom>
              <a:avLst/>
              <a:gdLst>
                <a:gd name="connsiteX0" fmla="*/ 0 w 1248463"/>
                <a:gd name="connsiteY0" fmla="*/ 0 h 836815"/>
                <a:gd name="connsiteX1" fmla="*/ 0 w 1248463"/>
                <a:gd name="connsiteY1" fmla="*/ 451009 h 836815"/>
                <a:gd name="connsiteX2" fmla="*/ 929662 w 1248463"/>
                <a:gd name="connsiteY2" fmla="*/ 836816 h 836815"/>
                <a:gd name="connsiteX3" fmla="*/ 986000 w 1248463"/>
                <a:gd name="connsiteY3" fmla="*/ 780477 h 836815"/>
                <a:gd name="connsiteX4" fmla="*/ 1248463 w 1248463"/>
                <a:gd name="connsiteY4" fmla="*/ 518014 h 836815"/>
                <a:gd name="connsiteX5" fmla="*/ 0 w 1248463"/>
                <a:gd name="connsiteY5" fmla="*/ 0 h 836815"/>
                <a:gd name="connsiteX6" fmla="*/ 608907 w 1248463"/>
                <a:gd name="connsiteY6" fmla="*/ 449807 h 836815"/>
                <a:gd name="connsiteX7" fmla="*/ 567592 w 1248463"/>
                <a:gd name="connsiteY7" fmla="*/ 449807 h 836815"/>
                <a:gd name="connsiteX8" fmla="*/ 567592 w 1248463"/>
                <a:gd name="connsiteY8" fmla="*/ 294012 h 836815"/>
                <a:gd name="connsiteX9" fmla="*/ 514259 w 1248463"/>
                <a:gd name="connsiteY9" fmla="*/ 325261 h 836815"/>
                <a:gd name="connsiteX10" fmla="*/ 514259 w 1248463"/>
                <a:gd name="connsiteY10" fmla="*/ 287702 h 836815"/>
                <a:gd name="connsiteX11" fmla="*/ 549414 w 1248463"/>
                <a:gd name="connsiteY11" fmla="*/ 267571 h 836815"/>
                <a:gd name="connsiteX12" fmla="*/ 575405 w 1248463"/>
                <a:gd name="connsiteY12" fmla="*/ 233016 h 836815"/>
                <a:gd name="connsiteX13" fmla="*/ 608907 w 1248463"/>
                <a:gd name="connsiteY13" fmla="*/ 233016 h 836815"/>
                <a:gd name="connsiteX14" fmla="*/ 608907 w 1248463"/>
                <a:gd name="connsiteY14" fmla="*/ 44950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8463" h="836815">
                  <a:moveTo>
                    <a:pt x="0" y="0"/>
                  </a:moveTo>
                  <a:lnTo>
                    <a:pt x="0" y="451009"/>
                  </a:lnTo>
                  <a:cubicBezTo>
                    <a:pt x="357863" y="465582"/>
                    <a:pt x="682824" y="609208"/>
                    <a:pt x="929662" y="836816"/>
                  </a:cubicBezTo>
                  <a:lnTo>
                    <a:pt x="986000" y="780477"/>
                  </a:lnTo>
                  <a:lnTo>
                    <a:pt x="1248463" y="518014"/>
                  </a:lnTo>
                  <a:cubicBezTo>
                    <a:pt x="919746" y="209129"/>
                    <a:pt x="482108" y="15024"/>
                    <a:pt x="0" y="0"/>
                  </a:cubicBezTo>
                  <a:close/>
                  <a:moveTo>
                    <a:pt x="608907" y="449807"/>
                  </a:moveTo>
                  <a:lnTo>
                    <a:pt x="567592" y="449807"/>
                  </a:lnTo>
                  <a:lnTo>
                    <a:pt x="567592" y="294012"/>
                  </a:lnTo>
                  <a:cubicBezTo>
                    <a:pt x="552419" y="308135"/>
                    <a:pt x="534691" y="318501"/>
                    <a:pt x="514259" y="325261"/>
                  </a:cubicBezTo>
                  <a:lnTo>
                    <a:pt x="514259" y="287702"/>
                  </a:lnTo>
                  <a:cubicBezTo>
                    <a:pt x="525076" y="284247"/>
                    <a:pt x="536794" y="277486"/>
                    <a:pt x="549414" y="267571"/>
                  </a:cubicBezTo>
                  <a:cubicBezTo>
                    <a:pt x="562034" y="257655"/>
                    <a:pt x="570748" y="246237"/>
                    <a:pt x="575405" y="233016"/>
                  </a:cubicBezTo>
                  <a:lnTo>
                    <a:pt x="608907" y="233016"/>
                  </a:lnTo>
                  <a:lnTo>
                    <a:pt x="608907" y="449507"/>
                  </a:lnTo>
                  <a:close/>
                </a:path>
              </a:pathLst>
            </a:custGeom>
            <a:solidFill>
              <a:schemeClr val="accent6"/>
            </a:solidFill>
            <a:ln w="15000" cap="flat">
              <a:noFill/>
              <a:prstDash val="solid"/>
              <a:miter/>
            </a:ln>
          </p:spPr>
          <p:txBody>
            <a:bodyPr rtlCol="0" anchor="ctr"/>
            <a:lstStyle/>
            <a:p>
              <a:endParaRPr lang="en-US" noProof="0"/>
            </a:p>
          </p:txBody>
        </p:sp>
        <p:sp>
          <p:nvSpPr>
            <p:cNvPr id="95" name="Wedge 2">
              <a:extLst>
                <a:ext uri="{FF2B5EF4-FFF2-40B4-BE49-F238E27FC236}">
                  <a16:creationId xmlns:a16="http://schemas.microsoft.com/office/drawing/2014/main" id="{5207B8BF-9F69-8D34-B332-2BC619EBC3AA}"/>
                </a:ext>
              </a:extLst>
            </p:cNvPr>
            <p:cNvSpPr/>
            <p:nvPr/>
          </p:nvSpPr>
          <p:spPr>
            <a:xfrm>
              <a:off x="6310470" y="2446427"/>
              <a:ext cx="836815" cy="1248462"/>
            </a:xfrm>
            <a:custGeom>
              <a:avLst/>
              <a:gdLst>
                <a:gd name="connsiteX0" fmla="*/ 318801 w 836815"/>
                <a:gd name="connsiteY0" fmla="*/ 0 h 1248462"/>
                <a:gd name="connsiteX1" fmla="*/ 56339 w 836815"/>
                <a:gd name="connsiteY1" fmla="*/ 262463 h 1248462"/>
                <a:gd name="connsiteX2" fmla="*/ 0 w 836815"/>
                <a:gd name="connsiteY2" fmla="*/ 318801 h 1248462"/>
                <a:gd name="connsiteX3" fmla="*/ 385807 w 836815"/>
                <a:gd name="connsiteY3" fmla="*/ 1248463 h 1248462"/>
                <a:gd name="connsiteX4" fmla="*/ 836816 w 836815"/>
                <a:gd name="connsiteY4" fmla="*/ 1248463 h 1248462"/>
                <a:gd name="connsiteX5" fmla="*/ 318801 w 836815"/>
                <a:gd name="connsiteY5" fmla="*/ 0 h 1248462"/>
                <a:gd name="connsiteX6" fmla="*/ 555724 w 836815"/>
                <a:gd name="connsiteY6" fmla="*/ 795952 h 1248462"/>
                <a:gd name="connsiteX7" fmla="*/ 410896 w 836815"/>
                <a:gd name="connsiteY7" fmla="*/ 795952 h 1248462"/>
                <a:gd name="connsiteX8" fmla="*/ 425018 w 836815"/>
                <a:gd name="connsiteY8" fmla="*/ 754637 h 1248462"/>
                <a:gd name="connsiteX9" fmla="*/ 471441 w 836815"/>
                <a:gd name="connsiteY9" fmla="*/ 702955 h 1248462"/>
                <a:gd name="connsiteX10" fmla="*/ 505695 w 836815"/>
                <a:gd name="connsiteY10" fmla="*/ 667650 h 1248462"/>
                <a:gd name="connsiteX11" fmla="*/ 514259 w 836815"/>
                <a:gd name="connsiteY11" fmla="*/ 642410 h 1248462"/>
                <a:gd name="connsiteX12" fmla="*/ 506897 w 836815"/>
                <a:gd name="connsiteY12" fmla="*/ 621227 h 1248462"/>
                <a:gd name="connsiteX13" fmla="*/ 486315 w 836815"/>
                <a:gd name="connsiteY13" fmla="*/ 613865 h 1248462"/>
                <a:gd name="connsiteX14" fmla="*/ 465732 w 836815"/>
                <a:gd name="connsiteY14" fmla="*/ 621677 h 1248462"/>
                <a:gd name="connsiteX15" fmla="*/ 456868 w 836815"/>
                <a:gd name="connsiteY15" fmla="*/ 647518 h 1248462"/>
                <a:gd name="connsiteX16" fmla="*/ 415704 w 836815"/>
                <a:gd name="connsiteY16" fmla="*/ 643462 h 1248462"/>
                <a:gd name="connsiteX17" fmla="*/ 438840 w 836815"/>
                <a:gd name="connsiteY17" fmla="*/ 594485 h 1248462"/>
                <a:gd name="connsiteX18" fmla="*/ 487366 w 836815"/>
                <a:gd name="connsiteY18" fmla="*/ 579611 h 1248462"/>
                <a:gd name="connsiteX19" fmla="*/ 537545 w 836815"/>
                <a:gd name="connsiteY19" fmla="*/ 596889 h 1248462"/>
                <a:gd name="connsiteX20" fmla="*/ 555724 w 836815"/>
                <a:gd name="connsiteY20" fmla="*/ 639706 h 1248462"/>
                <a:gd name="connsiteX21" fmla="*/ 550466 w 836815"/>
                <a:gd name="connsiteY21" fmla="*/ 667349 h 1248462"/>
                <a:gd name="connsiteX22" fmla="*/ 533939 w 836815"/>
                <a:gd name="connsiteY22" fmla="*/ 694993 h 1248462"/>
                <a:gd name="connsiteX23" fmla="*/ 506897 w 836815"/>
                <a:gd name="connsiteY23" fmla="*/ 722486 h 1248462"/>
                <a:gd name="connsiteX24" fmla="*/ 482108 w 836815"/>
                <a:gd name="connsiteY24" fmla="*/ 746374 h 1248462"/>
                <a:gd name="connsiteX25" fmla="*/ 473695 w 836815"/>
                <a:gd name="connsiteY25" fmla="*/ 757792 h 1248462"/>
                <a:gd name="connsiteX26" fmla="*/ 555724 w 836815"/>
                <a:gd name="connsiteY26" fmla="*/ 757792 h 1248462"/>
                <a:gd name="connsiteX27" fmla="*/ 555724 w 836815"/>
                <a:gd name="connsiteY27" fmla="*/ 796102 h 124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815" h="1248462">
                  <a:moveTo>
                    <a:pt x="318801" y="0"/>
                  </a:moveTo>
                  <a:lnTo>
                    <a:pt x="56339" y="262463"/>
                  </a:lnTo>
                  <a:lnTo>
                    <a:pt x="0" y="318801"/>
                  </a:lnTo>
                  <a:cubicBezTo>
                    <a:pt x="227458" y="565639"/>
                    <a:pt x="371234" y="890600"/>
                    <a:pt x="385807" y="1248463"/>
                  </a:cubicBezTo>
                  <a:lnTo>
                    <a:pt x="836816" y="1248463"/>
                  </a:lnTo>
                  <a:cubicBezTo>
                    <a:pt x="821792" y="766355"/>
                    <a:pt x="627687" y="328867"/>
                    <a:pt x="318801" y="0"/>
                  </a:cubicBezTo>
                  <a:close/>
                  <a:moveTo>
                    <a:pt x="555724" y="795952"/>
                  </a:moveTo>
                  <a:lnTo>
                    <a:pt x="410896" y="795952"/>
                  </a:lnTo>
                  <a:cubicBezTo>
                    <a:pt x="412398" y="781379"/>
                    <a:pt x="417206" y="767707"/>
                    <a:pt x="425018" y="754637"/>
                  </a:cubicBezTo>
                  <a:cubicBezTo>
                    <a:pt x="432831" y="741716"/>
                    <a:pt x="448305" y="724439"/>
                    <a:pt x="471441" y="702955"/>
                  </a:cubicBezTo>
                  <a:cubicBezTo>
                    <a:pt x="490070" y="685528"/>
                    <a:pt x="501488" y="673809"/>
                    <a:pt x="505695" y="667650"/>
                  </a:cubicBezTo>
                  <a:cubicBezTo>
                    <a:pt x="511404" y="659086"/>
                    <a:pt x="514259" y="650673"/>
                    <a:pt x="514259" y="642410"/>
                  </a:cubicBezTo>
                  <a:cubicBezTo>
                    <a:pt x="514259" y="633246"/>
                    <a:pt x="511855" y="626185"/>
                    <a:pt x="506897" y="621227"/>
                  </a:cubicBezTo>
                  <a:cubicBezTo>
                    <a:pt x="501939" y="616269"/>
                    <a:pt x="495178" y="613865"/>
                    <a:pt x="486315" y="613865"/>
                  </a:cubicBezTo>
                  <a:cubicBezTo>
                    <a:pt x="477451" y="613865"/>
                    <a:pt x="470840" y="616419"/>
                    <a:pt x="465732" y="621677"/>
                  </a:cubicBezTo>
                  <a:cubicBezTo>
                    <a:pt x="460624" y="626936"/>
                    <a:pt x="457619" y="635499"/>
                    <a:pt x="456868" y="647518"/>
                  </a:cubicBezTo>
                  <a:lnTo>
                    <a:pt x="415704" y="643462"/>
                  </a:lnTo>
                  <a:cubicBezTo>
                    <a:pt x="418107" y="620776"/>
                    <a:pt x="425920" y="604400"/>
                    <a:pt x="438840" y="594485"/>
                  </a:cubicBezTo>
                  <a:cubicBezTo>
                    <a:pt x="451760" y="584569"/>
                    <a:pt x="467986" y="579611"/>
                    <a:pt x="487366" y="579611"/>
                  </a:cubicBezTo>
                  <a:cubicBezTo>
                    <a:pt x="508700" y="579611"/>
                    <a:pt x="525376" y="585320"/>
                    <a:pt x="537545" y="596889"/>
                  </a:cubicBezTo>
                  <a:cubicBezTo>
                    <a:pt x="549714" y="608306"/>
                    <a:pt x="555724" y="622579"/>
                    <a:pt x="555724" y="639706"/>
                  </a:cubicBezTo>
                  <a:cubicBezTo>
                    <a:pt x="555724" y="649471"/>
                    <a:pt x="553921" y="658636"/>
                    <a:pt x="550466" y="667349"/>
                  </a:cubicBezTo>
                  <a:cubicBezTo>
                    <a:pt x="547010" y="676063"/>
                    <a:pt x="541451" y="685378"/>
                    <a:pt x="533939" y="694993"/>
                  </a:cubicBezTo>
                  <a:cubicBezTo>
                    <a:pt x="528982" y="701303"/>
                    <a:pt x="519968" y="710467"/>
                    <a:pt x="506897" y="722486"/>
                  </a:cubicBezTo>
                  <a:cubicBezTo>
                    <a:pt x="493826" y="734505"/>
                    <a:pt x="485563" y="742317"/>
                    <a:pt x="482108" y="746374"/>
                  </a:cubicBezTo>
                  <a:cubicBezTo>
                    <a:pt x="478653" y="750280"/>
                    <a:pt x="475798" y="754186"/>
                    <a:pt x="473695" y="757792"/>
                  </a:cubicBezTo>
                  <a:lnTo>
                    <a:pt x="555724" y="757792"/>
                  </a:lnTo>
                  <a:lnTo>
                    <a:pt x="555724" y="796102"/>
                  </a:lnTo>
                  <a:close/>
                </a:path>
              </a:pathLst>
            </a:custGeom>
            <a:solidFill>
              <a:schemeClr val="accent6"/>
            </a:solidFill>
            <a:ln w="15000" cap="flat">
              <a:noFill/>
              <a:prstDash val="solid"/>
              <a:miter/>
            </a:ln>
          </p:spPr>
          <p:txBody>
            <a:bodyPr rtlCol="0" anchor="ctr"/>
            <a:lstStyle/>
            <a:p>
              <a:endParaRPr lang="en-US" noProof="0"/>
            </a:p>
          </p:txBody>
        </p:sp>
        <p:sp>
          <p:nvSpPr>
            <p:cNvPr id="96" name="Wedge 3">
              <a:extLst>
                <a:ext uri="{FF2B5EF4-FFF2-40B4-BE49-F238E27FC236}">
                  <a16:creationId xmlns:a16="http://schemas.microsoft.com/office/drawing/2014/main" id="{872D5C9E-A06C-2BD8-ECA7-F9F5B45B9C35}"/>
                </a:ext>
              </a:extLst>
            </p:cNvPr>
            <p:cNvSpPr/>
            <p:nvPr/>
          </p:nvSpPr>
          <p:spPr>
            <a:xfrm>
              <a:off x="6310470" y="3814928"/>
              <a:ext cx="836815" cy="1248463"/>
            </a:xfrm>
            <a:custGeom>
              <a:avLst/>
              <a:gdLst>
                <a:gd name="connsiteX0" fmla="*/ 385807 w 836815"/>
                <a:gd name="connsiteY0" fmla="*/ 0 h 1248463"/>
                <a:gd name="connsiteX1" fmla="*/ 0 w 836815"/>
                <a:gd name="connsiteY1" fmla="*/ 929662 h 1248463"/>
                <a:gd name="connsiteX2" fmla="*/ 56339 w 836815"/>
                <a:gd name="connsiteY2" fmla="*/ 986000 h 1248463"/>
                <a:gd name="connsiteX3" fmla="*/ 318801 w 836815"/>
                <a:gd name="connsiteY3" fmla="*/ 1248463 h 1248463"/>
                <a:gd name="connsiteX4" fmla="*/ 836816 w 836815"/>
                <a:gd name="connsiteY4" fmla="*/ 0 h 1248463"/>
                <a:gd name="connsiteX5" fmla="*/ 385807 w 836815"/>
                <a:gd name="connsiteY5" fmla="*/ 0 h 1248463"/>
                <a:gd name="connsiteX6" fmla="*/ 467535 w 836815"/>
                <a:gd name="connsiteY6" fmla="*/ 683575 h 1248463"/>
                <a:gd name="connsiteX7" fmla="*/ 419009 w 836815"/>
                <a:gd name="connsiteY7" fmla="*/ 666748 h 1248463"/>
                <a:gd name="connsiteX8" fmla="*/ 396624 w 836815"/>
                <a:gd name="connsiteY8" fmla="*/ 622729 h 1248463"/>
                <a:gd name="connsiteX9" fmla="*/ 436586 w 836815"/>
                <a:gd name="connsiteY9" fmla="*/ 617922 h 1248463"/>
                <a:gd name="connsiteX10" fmla="*/ 446953 w 836815"/>
                <a:gd name="connsiteY10" fmla="*/ 641358 h 1248463"/>
                <a:gd name="connsiteX11" fmla="*/ 467235 w 836815"/>
                <a:gd name="connsiteY11" fmla="*/ 649471 h 1248463"/>
                <a:gd name="connsiteX12" fmla="*/ 488718 w 836815"/>
                <a:gd name="connsiteY12" fmla="*/ 639706 h 1248463"/>
                <a:gd name="connsiteX13" fmla="*/ 497432 w 836815"/>
                <a:gd name="connsiteY13" fmla="*/ 613565 h 1248463"/>
                <a:gd name="connsiteX14" fmla="*/ 489019 w 836815"/>
                <a:gd name="connsiteY14" fmla="*/ 588926 h 1248463"/>
                <a:gd name="connsiteX15" fmla="*/ 468587 w 836815"/>
                <a:gd name="connsiteY15" fmla="*/ 579762 h 1248463"/>
                <a:gd name="connsiteX16" fmla="*/ 449657 w 836815"/>
                <a:gd name="connsiteY16" fmla="*/ 582917 h 1248463"/>
                <a:gd name="connsiteX17" fmla="*/ 454164 w 836815"/>
                <a:gd name="connsiteY17" fmla="*/ 549264 h 1248463"/>
                <a:gd name="connsiteX18" fmla="*/ 479704 w 836815"/>
                <a:gd name="connsiteY18" fmla="*/ 542052 h 1248463"/>
                <a:gd name="connsiteX19" fmla="*/ 488568 w 836815"/>
                <a:gd name="connsiteY19" fmla="*/ 521470 h 1248463"/>
                <a:gd name="connsiteX20" fmla="*/ 482108 w 836815"/>
                <a:gd name="connsiteY20" fmla="*/ 504043 h 1248463"/>
                <a:gd name="connsiteX21" fmla="*/ 464831 w 836815"/>
                <a:gd name="connsiteY21" fmla="*/ 497583 h 1248463"/>
                <a:gd name="connsiteX22" fmla="*/ 446802 w 836815"/>
                <a:gd name="connsiteY22" fmla="*/ 504944 h 1248463"/>
                <a:gd name="connsiteX23" fmla="*/ 437638 w 836815"/>
                <a:gd name="connsiteY23" fmla="*/ 526428 h 1248463"/>
                <a:gd name="connsiteX24" fmla="*/ 399478 w 836815"/>
                <a:gd name="connsiteY24" fmla="*/ 519968 h 1248463"/>
                <a:gd name="connsiteX25" fmla="*/ 411497 w 836815"/>
                <a:gd name="connsiteY25" fmla="*/ 488718 h 1248463"/>
                <a:gd name="connsiteX26" fmla="*/ 433882 w 836815"/>
                <a:gd name="connsiteY26" fmla="*/ 470390 h 1248463"/>
                <a:gd name="connsiteX27" fmla="*/ 466033 w 836815"/>
                <a:gd name="connsiteY27" fmla="*/ 463629 h 1248463"/>
                <a:gd name="connsiteX28" fmla="*/ 514859 w 836815"/>
                <a:gd name="connsiteY28" fmla="*/ 483010 h 1248463"/>
                <a:gd name="connsiteX29" fmla="*/ 530033 w 836815"/>
                <a:gd name="connsiteY29" fmla="*/ 518916 h 1248463"/>
                <a:gd name="connsiteX30" fmla="*/ 498934 w 836815"/>
                <a:gd name="connsiteY30" fmla="*/ 564137 h 1248463"/>
                <a:gd name="connsiteX31" fmla="*/ 528531 w 836815"/>
                <a:gd name="connsiteY31" fmla="*/ 581865 h 1248463"/>
                <a:gd name="connsiteX32" fmla="*/ 539649 w 836815"/>
                <a:gd name="connsiteY32" fmla="*/ 615217 h 1248463"/>
                <a:gd name="connsiteX33" fmla="*/ 518916 w 836815"/>
                <a:gd name="connsiteY33" fmla="*/ 663593 h 1248463"/>
                <a:gd name="connsiteX34" fmla="*/ 467235 w 836815"/>
                <a:gd name="connsiteY34" fmla="*/ 68357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6815" h="1248463">
                  <a:moveTo>
                    <a:pt x="385807" y="0"/>
                  </a:moveTo>
                  <a:cubicBezTo>
                    <a:pt x="371234" y="357863"/>
                    <a:pt x="227608" y="682824"/>
                    <a:pt x="0" y="929662"/>
                  </a:cubicBezTo>
                  <a:lnTo>
                    <a:pt x="56339" y="986000"/>
                  </a:lnTo>
                  <a:lnTo>
                    <a:pt x="318801" y="1248463"/>
                  </a:lnTo>
                  <a:cubicBezTo>
                    <a:pt x="627687" y="919746"/>
                    <a:pt x="821792" y="482108"/>
                    <a:pt x="836816" y="0"/>
                  </a:cubicBezTo>
                  <a:lnTo>
                    <a:pt x="385807" y="0"/>
                  </a:lnTo>
                  <a:close/>
                  <a:moveTo>
                    <a:pt x="467535" y="683575"/>
                  </a:moveTo>
                  <a:cubicBezTo>
                    <a:pt x="448004" y="683575"/>
                    <a:pt x="431779" y="678016"/>
                    <a:pt x="419009" y="666748"/>
                  </a:cubicBezTo>
                  <a:cubicBezTo>
                    <a:pt x="406089" y="655481"/>
                    <a:pt x="398727" y="640908"/>
                    <a:pt x="396624" y="622729"/>
                  </a:cubicBezTo>
                  <a:lnTo>
                    <a:pt x="436586" y="617922"/>
                  </a:lnTo>
                  <a:cubicBezTo>
                    <a:pt x="437788" y="628138"/>
                    <a:pt x="441244" y="635950"/>
                    <a:pt x="446953" y="641358"/>
                  </a:cubicBezTo>
                  <a:cubicBezTo>
                    <a:pt x="452511" y="646767"/>
                    <a:pt x="459272" y="649471"/>
                    <a:pt x="467235" y="649471"/>
                  </a:cubicBezTo>
                  <a:cubicBezTo>
                    <a:pt x="475798" y="649471"/>
                    <a:pt x="483009" y="646166"/>
                    <a:pt x="488718" y="639706"/>
                  </a:cubicBezTo>
                  <a:cubicBezTo>
                    <a:pt x="494578" y="633246"/>
                    <a:pt x="497432" y="624532"/>
                    <a:pt x="497432" y="613565"/>
                  </a:cubicBezTo>
                  <a:cubicBezTo>
                    <a:pt x="497432" y="603199"/>
                    <a:pt x="494578" y="594936"/>
                    <a:pt x="489019" y="588926"/>
                  </a:cubicBezTo>
                  <a:cubicBezTo>
                    <a:pt x="483460" y="582917"/>
                    <a:pt x="476549" y="579762"/>
                    <a:pt x="468587" y="579762"/>
                  </a:cubicBezTo>
                  <a:cubicBezTo>
                    <a:pt x="463328" y="579762"/>
                    <a:pt x="457019" y="580813"/>
                    <a:pt x="449657" y="582917"/>
                  </a:cubicBezTo>
                  <a:lnTo>
                    <a:pt x="454164" y="549264"/>
                  </a:lnTo>
                  <a:cubicBezTo>
                    <a:pt x="465282" y="549564"/>
                    <a:pt x="473845" y="547160"/>
                    <a:pt x="479704" y="542052"/>
                  </a:cubicBezTo>
                  <a:cubicBezTo>
                    <a:pt x="485563" y="536944"/>
                    <a:pt x="488568" y="530033"/>
                    <a:pt x="488568" y="521470"/>
                  </a:cubicBezTo>
                  <a:cubicBezTo>
                    <a:pt x="488568" y="514259"/>
                    <a:pt x="486465" y="508400"/>
                    <a:pt x="482108" y="504043"/>
                  </a:cubicBezTo>
                  <a:cubicBezTo>
                    <a:pt x="477751" y="499686"/>
                    <a:pt x="472042" y="497583"/>
                    <a:pt x="464831" y="497583"/>
                  </a:cubicBezTo>
                  <a:cubicBezTo>
                    <a:pt x="457619" y="497583"/>
                    <a:pt x="451760" y="499986"/>
                    <a:pt x="446802" y="504944"/>
                  </a:cubicBezTo>
                  <a:cubicBezTo>
                    <a:pt x="441845" y="509902"/>
                    <a:pt x="438690" y="516963"/>
                    <a:pt x="437638" y="526428"/>
                  </a:cubicBezTo>
                  <a:lnTo>
                    <a:pt x="399478" y="519968"/>
                  </a:lnTo>
                  <a:cubicBezTo>
                    <a:pt x="402182" y="506897"/>
                    <a:pt x="406089" y="496531"/>
                    <a:pt x="411497" y="488718"/>
                  </a:cubicBezTo>
                  <a:cubicBezTo>
                    <a:pt x="416906" y="480906"/>
                    <a:pt x="424267" y="474747"/>
                    <a:pt x="433882" y="470390"/>
                  </a:cubicBezTo>
                  <a:cubicBezTo>
                    <a:pt x="443497" y="465883"/>
                    <a:pt x="454164" y="463629"/>
                    <a:pt x="466033" y="463629"/>
                  </a:cubicBezTo>
                  <a:cubicBezTo>
                    <a:pt x="486315" y="463629"/>
                    <a:pt x="502540" y="470089"/>
                    <a:pt x="514859" y="483010"/>
                  </a:cubicBezTo>
                  <a:cubicBezTo>
                    <a:pt x="524925" y="493526"/>
                    <a:pt x="530033" y="505545"/>
                    <a:pt x="530033" y="518916"/>
                  </a:cubicBezTo>
                  <a:cubicBezTo>
                    <a:pt x="530033" y="537846"/>
                    <a:pt x="519667" y="552869"/>
                    <a:pt x="498934" y="564137"/>
                  </a:cubicBezTo>
                  <a:cubicBezTo>
                    <a:pt x="511254" y="566841"/>
                    <a:pt x="521170" y="572701"/>
                    <a:pt x="528531" y="581865"/>
                  </a:cubicBezTo>
                  <a:cubicBezTo>
                    <a:pt x="535893" y="591029"/>
                    <a:pt x="539649" y="602147"/>
                    <a:pt x="539649" y="615217"/>
                  </a:cubicBezTo>
                  <a:cubicBezTo>
                    <a:pt x="539649" y="634147"/>
                    <a:pt x="532738" y="650222"/>
                    <a:pt x="518916" y="663593"/>
                  </a:cubicBezTo>
                  <a:cubicBezTo>
                    <a:pt x="505094" y="676964"/>
                    <a:pt x="487817" y="683575"/>
                    <a:pt x="467235" y="683575"/>
                  </a:cubicBezTo>
                  <a:close/>
                </a:path>
              </a:pathLst>
            </a:custGeom>
            <a:solidFill>
              <a:schemeClr val="accent6"/>
            </a:solidFill>
            <a:ln w="15000" cap="flat">
              <a:noFill/>
              <a:prstDash val="solid"/>
              <a:miter/>
            </a:ln>
          </p:spPr>
          <p:txBody>
            <a:bodyPr rtlCol="0" anchor="ctr"/>
            <a:lstStyle/>
            <a:p>
              <a:endParaRPr lang="en-US" noProof="0"/>
            </a:p>
          </p:txBody>
        </p:sp>
        <p:sp>
          <p:nvSpPr>
            <p:cNvPr id="98" name="Freeform: Shape 97">
              <a:extLst>
                <a:ext uri="{FF2B5EF4-FFF2-40B4-BE49-F238E27FC236}">
                  <a16:creationId xmlns:a16="http://schemas.microsoft.com/office/drawing/2014/main" id="{1881F4D0-42A5-094F-023B-9A8B4F10ED99}"/>
                </a:ext>
              </a:extLst>
            </p:cNvPr>
            <p:cNvSpPr/>
            <p:nvPr/>
          </p:nvSpPr>
          <p:spPr>
            <a:xfrm>
              <a:off x="5818596" y="5252238"/>
              <a:ext cx="49427" cy="73766"/>
            </a:xfrm>
            <a:custGeom>
              <a:avLst/>
              <a:gdLst>
                <a:gd name="connsiteX0" fmla="*/ 49428 w 49427"/>
                <a:gd name="connsiteY0" fmla="*/ 73766 h 73766"/>
                <a:gd name="connsiteX1" fmla="*/ 49428 w 49427"/>
                <a:gd name="connsiteY1" fmla="*/ 0 h 73766"/>
                <a:gd name="connsiteX2" fmla="*/ 0 w 49427"/>
                <a:gd name="connsiteY2" fmla="*/ 73766 h 73766"/>
                <a:gd name="connsiteX3" fmla="*/ 49428 w 49427"/>
                <a:gd name="connsiteY3" fmla="*/ 73766 h 73766"/>
              </a:gdLst>
              <a:ahLst/>
              <a:cxnLst>
                <a:cxn ang="0">
                  <a:pos x="connsiteX0" y="connsiteY0"/>
                </a:cxn>
                <a:cxn ang="0">
                  <a:pos x="connsiteX1" y="connsiteY1"/>
                </a:cxn>
                <a:cxn ang="0">
                  <a:pos x="connsiteX2" y="connsiteY2"/>
                </a:cxn>
                <a:cxn ang="0">
                  <a:pos x="connsiteX3" y="connsiteY3"/>
                </a:cxn>
              </a:cxnLst>
              <a:rect l="l" t="t" r="r" b="b"/>
              <a:pathLst>
                <a:path w="49427" h="73766">
                  <a:moveTo>
                    <a:pt x="49428" y="73766"/>
                  </a:moveTo>
                  <a:lnTo>
                    <a:pt x="49428" y="0"/>
                  </a:lnTo>
                  <a:lnTo>
                    <a:pt x="0" y="73766"/>
                  </a:lnTo>
                  <a:lnTo>
                    <a:pt x="49428" y="73766"/>
                  </a:lnTo>
                  <a:close/>
                </a:path>
              </a:pathLst>
            </a:custGeom>
            <a:solidFill>
              <a:schemeClr val="accent6"/>
            </a:solidFill>
            <a:ln w="15000" cap="flat">
              <a:noFill/>
              <a:prstDash val="solid"/>
              <a:miter/>
            </a:ln>
          </p:spPr>
          <p:txBody>
            <a:bodyPr rtlCol="0" anchor="ctr"/>
            <a:lstStyle/>
            <a:p>
              <a:endParaRPr lang="en-US" noProof="0"/>
            </a:p>
          </p:txBody>
        </p:sp>
        <p:sp>
          <p:nvSpPr>
            <p:cNvPr id="99" name="Freeform: Shape 98">
              <a:extLst>
                <a:ext uri="{FF2B5EF4-FFF2-40B4-BE49-F238E27FC236}">
                  <a16:creationId xmlns:a16="http://schemas.microsoft.com/office/drawing/2014/main" id="{4677B0A9-0EE8-91D6-11C8-9C589E2C7F29}"/>
                </a:ext>
              </a:extLst>
            </p:cNvPr>
            <p:cNvSpPr/>
            <p:nvPr/>
          </p:nvSpPr>
          <p:spPr>
            <a:xfrm>
              <a:off x="5295774" y="4829624"/>
              <a:ext cx="1248463" cy="836815"/>
            </a:xfrm>
            <a:custGeom>
              <a:avLst/>
              <a:gdLst>
                <a:gd name="connsiteX0" fmla="*/ 986000 w 1248463"/>
                <a:gd name="connsiteY0" fmla="*/ 56339 h 836815"/>
                <a:gd name="connsiteX1" fmla="*/ 929662 w 1248463"/>
                <a:gd name="connsiteY1" fmla="*/ 0 h 836815"/>
                <a:gd name="connsiteX2" fmla="*/ 0 w 1248463"/>
                <a:gd name="connsiteY2" fmla="*/ 385807 h 836815"/>
                <a:gd name="connsiteX3" fmla="*/ 0 w 1248463"/>
                <a:gd name="connsiteY3" fmla="*/ 836816 h 836815"/>
                <a:gd name="connsiteX4" fmla="*/ 1248463 w 1248463"/>
                <a:gd name="connsiteY4" fmla="*/ 318801 h 836815"/>
                <a:gd name="connsiteX5" fmla="*/ 986000 w 1248463"/>
                <a:gd name="connsiteY5" fmla="*/ 56339 h 836815"/>
                <a:gd name="connsiteX6" fmla="*/ 639105 w 1248463"/>
                <a:gd name="connsiteY6" fmla="*/ 532587 h 836815"/>
                <a:gd name="connsiteX7" fmla="*/ 612363 w 1248463"/>
                <a:gd name="connsiteY7" fmla="*/ 532587 h 836815"/>
                <a:gd name="connsiteX8" fmla="*/ 612363 w 1248463"/>
                <a:gd name="connsiteY8" fmla="*/ 576006 h 836815"/>
                <a:gd name="connsiteX9" fmla="*/ 572400 w 1248463"/>
                <a:gd name="connsiteY9" fmla="*/ 576006 h 836815"/>
                <a:gd name="connsiteX10" fmla="*/ 572400 w 1248463"/>
                <a:gd name="connsiteY10" fmla="*/ 532587 h 836815"/>
                <a:gd name="connsiteX11" fmla="*/ 484212 w 1248463"/>
                <a:gd name="connsiteY11" fmla="*/ 532587 h 836815"/>
                <a:gd name="connsiteX12" fmla="*/ 484212 w 1248463"/>
                <a:gd name="connsiteY12" fmla="*/ 496380 h 836815"/>
                <a:gd name="connsiteX13" fmla="*/ 577809 w 1248463"/>
                <a:gd name="connsiteY13" fmla="*/ 359515 h 836815"/>
                <a:gd name="connsiteX14" fmla="*/ 612513 w 1248463"/>
                <a:gd name="connsiteY14" fmla="*/ 359515 h 836815"/>
                <a:gd name="connsiteX15" fmla="*/ 612513 w 1248463"/>
                <a:gd name="connsiteY15" fmla="*/ 496230 h 836815"/>
                <a:gd name="connsiteX16" fmla="*/ 639255 w 1248463"/>
                <a:gd name="connsiteY16" fmla="*/ 496230 h 836815"/>
                <a:gd name="connsiteX17" fmla="*/ 639255 w 1248463"/>
                <a:gd name="connsiteY17" fmla="*/ 532587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8463" h="836815">
                  <a:moveTo>
                    <a:pt x="986000" y="56339"/>
                  </a:moveTo>
                  <a:lnTo>
                    <a:pt x="929662" y="0"/>
                  </a:lnTo>
                  <a:cubicBezTo>
                    <a:pt x="682824" y="227458"/>
                    <a:pt x="357863" y="371234"/>
                    <a:pt x="0" y="385807"/>
                  </a:cubicBezTo>
                  <a:lnTo>
                    <a:pt x="0" y="836816"/>
                  </a:lnTo>
                  <a:cubicBezTo>
                    <a:pt x="481958" y="821792"/>
                    <a:pt x="919596" y="627687"/>
                    <a:pt x="1248463" y="318801"/>
                  </a:cubicBezTo>
                  <a:lnTo>
                    <a:pt x="986000" y="56339"/>
                  </a:lnTo>
                  <a:close/>
                  <a:moveTo>
                    <a:pt x="639105" y="532587"/>
                  </a:moveTo>
                  <a:lnTo>
                    <a:pt x="612363" y="532587"/>
                  </a:lnTo>
                  <a:lnTo>
                    <a:pt x="612363" y="576006"/>
                  </a:lnTo>
                  <a:lnTo>
                    <a:pt x="572400" y="576006"/>
                  </a:lnTo>
                  <a:lnTo>
                    <a:pt x="572400" y="532587"/>
                  </a:lnTo>
                  <a:lnTo>
                    <a:pt x="484212" y="532587"/>
                  </a:lnTo>
                  <a:lnTo>
                    <a:pt x="484212" y="496380"/>
                  </a:lnTo>
                  <a:lnTo>
                    <a:pt x="577809" y="359515"/>
                  </a:lnTo>
                  <a:lnTo>
                    <a:pt x="612513" y="359515"/>
                  </a:lnTo>
                  <a:lnTo>
                    <a:pt x="612513" y="496230"/>
                  </a:lnTo>
                  <a:lnTo>
                    <a:pt x="639255" y="496230"/>
                  </a:lnTo>
                  <a:lnTo>
                    <a:pt x="639255" y="532587"/>
                  </a:lnTo>
                  <a:close/>
                </a:path>
              </a:pathLst>
            </a:custGeom>
            <a:solidFill>
              <a:schemeClr val="accent6"/>
            </a:solidFill>
            <a:ln w="15000" cap="flat">
              <a:noFill/>
              <a:prstDash val="solid"/>
              <a:miter/>
            </a:ln>
          </p:spPr>
          <p:txBody>
            <a:bodyPr rtlCol="0" anchor="ctr"/>
            <a:lstStyle/>
            <a:p>
              <a:endParaRPr lang="en-US" noProof="0"/>
            </a:p>
          </p:txBody>
        </p:sp>
        <p:sp>
          <p:nvSpPr>
            <p:cNvPr id="100" name="Wedge 5">
              <a:extLst>
                <a:ext uri="{FF2B5EF4-FFF2-40B4-BE49-F238E27FC236}">
                  <a16:creationId xmlns:a16="http://schemas.microsoft.com/office/drawing/2014/main" id="{84290683-798F-E2C7-15C1-83DF42725130}"/>
                </a:ext>
              </a:extLst>
            </p:cNvPr>
            <p:cNvSpPr/>
            <p:nvPr/>
          </p:nvSpPr>
          <p:spPr>
            <a:xfrm>
              <a:off x="3927122" y="4829624"/>
              <a:ext cx="1248463" cy="836815"/>
            </a:xfrm>
            <a:custGeom>
              <a:avLst/>
              <a:gdLst>
                <a:gd name="connsiteX0" fmla="*/ 318801 w 1248463"/>
                <a:gd name="connsiteY0" fmla="*/ 0 h 836815"/>
                <a:gd name="connsiteX1" fmla="*/ 0 w 1248463"/>
                <a:gd name="connsiteY1" fmla="*/ 318801 h 836815"/>
                <a:gd name="connsiteX2" fmla="*/ 1248463 w 1248463"/>
                <a:gd name="connsiteY2" fmla="*/ 836816 h 836815"/>
                <a:gd name="connsiteX3" fmla="*/ 1248463 w 1248463"/>
                <a:gd name="connsiteY3" fmla="*/ 385807 h 836815"/>
                <a:gd name="connsiteX4" fmla="*/ 318801 w 1248463"/>
                <a:gd name="connsiteY4" fmla="*/ 0 h 836815"/>
                <a:gd name="connsiteX5" fmla="*/ 720683 w 1248463"/>
                <a:gd name="connsiteY5" fmla="*/ 547461 h 836815"/>
                <a:gd name="connsiteX6" fmla="*/ 662241 w 1248463"/>
                <a:gd name="connsiteY6" fmla="*/ 576006 h 836815"/>
                <a:gd name="connsiteX7" fmla="*/ 613565 w 1248463"/>
                <a:gd name="connsiteY7" fmla="*/ 559930 h 836815"/>
                <a:gd name="connsiteX8" fmla="*/ 591029 w 1248463"/>
                <a:gd name="connsiteY8" fmla="*/ 516813 h 836815"/>
                <a:gd name="connsiteX9" fmla="*/ 632194 w 1248463"/>
                <a:gd name="connsiteY9" fmla="*/ 512606 h 836815"/>
                <a:gd name="connsiteX10" fmla="*/ 642560 w 1248463"/>
                <a:gd name="connsiteY10" fmla="*/ 534691 h 836815"/>
                <a:gd name="connsiteX11" fmla="*/ 662542 w 1248463"/>
                <a:gd name="connsiteY11" fmla="*/ 542803 h 836815"/>
                <a:gd name="connsiteX12" fmla="*/ 684476 w 1248463"/>
                <a:gd name="connsiteY12" fmla="*/ 532287 h 836815"/>
                <a:gd name="connsiteX13" fmla="*/ 693490 w 1248463"/>
                <a:gd name="connsiteY13" fmla="*/ 500587 h 836815"/>
                <a:gd name="connsiteX14" fmla="*/ 684626 w 1248463"/>
                <a:gd name="connsiteY14" fmla="*/ 470840 h 836815"/>
                <a:gd name="connsiteX15" fmla="*/ 661490 w 1248463"/>
                <a:gd name="connsiteY15" fmla="*/ 460925 h 836815"/>
                <a:gd name="connsiteX16" fmla="*/ 629640 w 1248463"/>
                <a:gd name="connsiteY16" fmla="*/ 476699 h 836815"/>
                <a:gd name="connsiteX17" fmla="*/ 596137 w 1248463"/>
                <a:gd name="connsiteY17" fmla="*/ 471892 h 836815"/>
                <a:gd name="connsiteX18" fmla="*/ 617321 w 1248463"/>
                <a:gd name="connsiteY18" fmla="*/ 359666 h 836815"/>
                <a:gd name="connsiteX19" fmla="*/ 726542 w 1248463"/>
                <a:gd name="connsiteY19" fmla="*/ 359666 h 836815"/>
                <a:gd name="connsiteX20" fmla="*/ 726542 w 1248463"/>
                <a:gd name="connsiteY20" fmla="*/ 398276 h 836815"/>
                <a:gd name="connsiteX21" fmla="*/ 648570 w 1248463"/>
                <a:gd name="connsiteY21" fmla="*/ 398276 h 836815"/>
                <a:gd name="connsiteX22" fmla="*/ 642110 w 1248463"/>
                <a:gd name="connsiteY22" fmla="*/ 434934 h 836815"/>
                <a:gd name="connsiteX23" fmla="*/ 670354 w 1248463"/>
                <a:gd name="connsiteY23" fmla="*/ 428023 h 836815"/>
                <a:gd name="connsiteX24" fmla="*/ 716927 w 1248463"/>
                <a:gd name="connsiteY24" fmla="*/ 448004 h 836815"/>
                <a:gd name="connsiteX25" fmla="*/ 736007 w 1248463"/>
                <a:gd name="connsiteY25" fmla="*/ 499986 h 836815"/>
                <a:gd name="connsiteX26" fmla="*/ 720533 w 1248463"/>
                <a:gd name="connsiteY26" fmla="*/ 547461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48463" h="836815">
                  <a:moveTo>
                    <a:pt x="318801" y="0"/>
                  </a:moveTo>
                  <a:lnTo>
                    <a:pt x="0" y="318801"/>
                  </a:lnTo>
                  <a:cubicBezTo>
                    <a:pt x="328717" y="627687"/>
                    <a:pt x="766355" y="821792"/>
                    <a:pt x="1248463" y="836816"/>
                  </a:cubicBezTo>
                  <a:lnTo>
                    <a:pt x="1248463" y="385807"/>
                  </a:lnTo>
                  <a:cubicBezTo>
                    <a:pt x="890600" y="371234"/>
                    <a:pt x="565639" y="227608"/>
                    <a:pt x="318801" y="0"/>
                  </a:cubicBezTo>
                  <a:close/>
                  <a:moveTo>
                    <a:pt x="720683" y="547461"/>
                  </a:moveTo>
                  <a:cubicBezTo>
                    <a:pt x="706711" y="566541"/>
                    <a:pt x="687181" y="576006"/>
                    <a:pt x="662241" y="576006"/>
                  </a:cubicBezTo>
                  <a:cubicBezTo>
                    <a:pt x="642410" y="576006"/>
                    <a:pt x="626185" y="570597"/>
                    <a:pt x="613565" y="559930"/>
                  </a:cubicBezTo>
                  <a:cubicBezTo>
                    <a:pt x="600945" y="549264"/>
                    <a:pt x="593583" y="534841"/>
                    <a:pt x="591029" y="516813"/>
                  </a:cubicBezTo>
                  <a:lnTo>
                    <a:pt x="632194" y="512606"/>
                  </a:lnTo>
                  <a:cubicBezTo>
                    <a:pt x="633396" y="521920"/>
                    <a:pt x="636851" y="529282"/>
                    <a:pt x="642560" y="534691"/>
                  </a:cubicBezTo>
                  <a:cubicBezTo>
                    <a:pt x="648420" y="540099"/>
                    <a:pt x="655030" y="542803"/>
                    <a:pt x="662542" y="542803"/>
                  </a:cubicBezTo>
                  <a:cubicBezTo>
                    <a:pt x="671105" y="542803"/>
                    <a:pt x="678467" y="539348"/>
                    <a:pt x="684476" y="532287"/>
                  </a:cubicBezTo>
                  <a:cubicBezTo>
                    <a:pt x="690486" y="525226"/>
                    <a:pt x="693490" y="514709"/>
                    <a:pt x="693490" y="500587"/>
                  </a:cubicBezTo>
                  <a:cubicBezTo>
                    <a:pt x="693490" y="487366"/>
                    <a:pt x="690486" y="477451"/>
                    <a:pt x="684626" y="470840"/>
                  </a:cubicBezTo>
                  <a:cubicBezTo>
                    <a:pt x="678617" y="464230"/>
                    <a:pt x="670955" y="460925"/>
                    <a:pt x="661490" y="460925"/>
                  </a:cubicBezTo>
                  <a:cubicBezTo>
                    <a:pt x="649621" y="460925"/>
                    <a:pt x="638955" y="466183"/>
                    <a:pt x="629640" y="476699"/>
                  </a:cubicBezTo>
                  <a:lnTo>
                    <a:pt x="596137" y="471892"/>
                  </a:lnTo>
                  <a:lnTo>
                    <a:pt x="617321" y="359666"/>
                  </a:lnTo>
                  <a:lnTo>
                    <a:pt x="726542" y="359666"/>
                  </a:lnTo>
                  <a:lnTo>
                    <a:pt x="726542" y="398276"/>
                  </a:lnTo>
                  <a:lnTo>
                    <a:pt x="648570" y="398276"/>
                  </a:lnTo>
                  <a:lnTo>
                    <a:pt x="642110" y="434934"/>
                  </a:lnTo>
                  <a:cubicBezTo>
                    <a:pt x="651274" y="430277"/>
                    <a:pt x="660739" y="428023"/>
                    <a:pt x="670354" y="428023"/>
                  </a:cubicBezTo>
                  <a:cubicBezTo>
                    <a:pt x="688683" y="428023"/>
                    <a:pt x="704157" y="434633"/>
                    <a:pt x="716927" y="448004"/>
                  </a:cubicBezTo>
                  <a:cubicBezTo>
                    <a:pt x="729697" y="461375"/>
                    <a:pt x="736007" y="478653"/>
                    <a:pt x="736007" y="499986"/>
                  </a:cubicBezTo>
                  <a:cubicBezTo>
                    <a:pt x="736007" y="517714"/>
                    <a:pt x="730899" y="533639"/>
                    <a:pt x="720533" y="547461"/>
                  </a:cubicBezTo>
                  <a:close/>
                </a:path>
              </a:pathLst>
            </a:custGeom>
            <a:solidFill>
              <a:schemeClr val="accent6"/>
            </a:solidFill>
            <a:ln w="15000" cap="flat">
              <a:noFill/>
              <a:prstDash val="solid"/>
              <a:miter/>
            </a:ln>
          </p:spPr>
          <p:txBody>
            <a:bodyPr rtlCol="0" anchor="ctr"/>
            <a:lstStyle/>
            <a:p>
              <a:endParaRPr lang="en-US" noProof="0"/>
            </a:p>
          </p:txBody>
        </p:sp>
        <p:sp>
          <p:nvSpPr>
            <p:cNvPr id="102" name="Freeform: Shape 101">
              <a:extLst>
                <a:ext uri="{FF2B5EF4-FFF2-40B4-BE49-F238E27FC236}">
                  <a16:creationId xmlns:a16="http://schemas.microsoft.com/office/drawing/2014/main" id="{0A077450-F7FF-779C-E502-BC7D424648BE}"/>
                </a:ext>
              </a:extLst>
            </p:cNvPr>
            <p:cNvSpPr/>
            <p:nvPr/>
          </p:nvSpPr>
          <p:spPr>
            <a:xfrm>
              <a:off x="3324225" y="3814928"/>
              <a:ext cx="836815" cy="1248463"/>
            </a:xfrm>
            <a:custGeom>
              <a:avLst/>
              <a:gdLst>
                <a:gd name="connsiteX0" fmla="*/ 451009 w 836815"/>
                <a:gd name="connsiteY0" fmla="*/ 0 h 1248463"/>
                <a:gd name="connsiteX1" fmla="*/ 0 w 836815"/>
                <a:gd name="connsiteY1" fmla="*/ 0 h 1248463"/>
                <a:gd name="connsiteX2" fmla="*/ 518014 w 836815"/>
                <a:gd name="connsiteY2" fmla="*/ 1248463 h 1248463"/>
                <a:gd name="connsiteX3" fmla="*/ 836816 w 836815"/>
                <a:gd name="connsiteY3" fmla="*/ 929662 h 1248463"/>
                <a:gd name="connsiteX4" fmla="*/ 451009 w 836815"/>
                <a:gd name="connsiteY4" fmla="*/ 0 h 1248463"/>
                <a:gd name="connsiteX5" fmla="*/ 419460 w 836815"/>
                <a:gd name="connsiteY5" fmla="*/ 663593 h 1248463"/>
                <a:gd name="connsiteX6" fmla="*/ 369581 w 836815"/>
                <a:gd name="connsiteY6" fmla="*/ 683575 h 1248463"/>
                <a:gd name="connsiteX7" fmla="*/ 315947 w 836815"/>
                <a:gd name="connsiteY7" fmla="*/ 658185 h 1248463"/>
                <a:gd name="connsiteX8" fmla="*/ 294914 w 836815"/>
                <a:gd name="connsiteY8" fmla="*/ 574954 h 1248463"/>
                <a:gd name="connsiteX9" fmla="*/ 316848 w 836815"/>
                <a:gd name="connsiteY9" fmla="*/ 489470 h 1248463"/>
                <a:gd name="connsiteX10" fmla="*/ 373788 w 836815"/>
                <a:gd name="connsiteY10" fmla="*/ 463329 h 1248463"/>
                <a:gd name="connsiteX11" fmla="*/ 414502 w 836815"/>
                <a:gd name="connsiteY11" fmla="*/ 477150 h 1248463"/>
                <a:gd name="connsiteX12" fmla="*/ 435084 w 836815"/>
                <a:gd name="connsiteY12" fmla="*/ 517113 h 1248463"/>
                <a:gd name="connsiteX13" fmla="*/ 395121 w 836815"/>
                <a:gd name="connsiteY13" fmla="*/ 521470 h 1248463"/>
                <a:gd name="connsiteX14" fmla="*/ 387459 w 836815"/>
                <a:gd name="connsiteY14" fmla="*/ 503291 h 1248463"/>
                <a:gd name="connsiteX15" fmla="*/ 371384 w 836815"/>
                <a:gd name="connsiteY15" fmla="*/ 497432 h 1248463"/>
                <a:gd name="connsiteX16" fmla="*/ 349299 w 836815"/>
                <a:gd name="connsiteY16" fmla="*/ 509151 h 1248463"/>
                <a:gd name="connsiteX17" fmla="*/ 337881 w 836815"/>
                <a:gd name="connsiteY17" fmla="*/ 558128 h 1248463"/>
                <a:gd name="connsiteX18" fmla="*/ 376192 w 836815"/>
                <a:gd name="connsiteY18" fmla="*/ 539949 h 1248463"/>
                <a:gd name="connsiteX19" fmla="*/ 420511 w 836815"/>
                <a:gd name="connsiteY19" fmla="*/ 559630 h 1248463"/>
                <a:gd name="connsiteX20" fmla="*/ 438990 w 836815"/>
                <a:gd name="connsiteY20" fmla="*/ 610560 h 1248463"/>
                <a:gd name="connsiteX21" fmla="*/ 419610 w 836815"/>
                <a:gd name="connsiteY21" fmla="*/ 663593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6815" h="1248463">
                  <a:moveTo>
                    <a:pt x="451009" y="0"/>
                  </a:moveTo>
                  <a:lnTo>
                    <a:pt x="0" y="0"/>
                  </a:lnTo>
                  <a:cubicBezTo>
                    <a:pt x="15024" y="482108"/>
                    <a:pt x="209129" y="919596"/>
                    <a:pt x="518014" y="1248463"/>
                  </a:cubicBezTo>
                  <a:lnTo>
                    <a:pt x="836816" y="929662"/>
                  </a:lnTo>
                  <a:cubicBezTo>
                    <a:pt x="609358" y="682824"/>
                    <a:pt x="465582" y="357863"/>
                    <a:pt x="451009" y="0"/>
                  </a:cubicBezTo>
                  <a:close/>
                  <a:moveTo>
                    <a:pt x="419460" y="663593"/>
                  </a:moveTo>
                  <a:cubicBezTo>
                    <a:pt x="406539" y="676964"/>
                    <a:pt x="389863" y="683575"/>
                    <a:pt x="369581" y="683575"/>
                  </a:cubicBezTo>
                  <a:cubicBezTo>
                    <a:pt x="347797" y="683575"/>
                    <a:pt x="329919" y="675162"/>
                    <a:pt x="315947" y="658185"/>
                  </a:cubicBezTo>
                  <a:cubicBezTo>
                    <a:pt x="301975" y="641208"/>
                    <a:pt x="294914" y="613565"/>
                    <a:pt x="294914" y="574954"/>
                  </a:cubicBezTo>
                  <a:cubicBezTo>
                    <a:pt x="294914" y="536343"/>
                    <a:pt x="302275" y="506897"/>
                    <a:pt x="316848" y="489470"/>
                  </a:cubicBezTo>
                  <a:cubicBezTo>
                    <a:pt x="331421" y="472042"/>
                    <a:pt x="350351" y="463329"/>
                    <a:pt x="373788" y="463329"/>
                  </a:cubicBezTo>
                  <a:cubicBezTo>
                    <a:pt x="390163" y="463329"/>
                    <a:pt x="403685" y="467836"/>
                    <a:pt x="414502" y="477150"/>
                  </a:cubicBezTo>
                  <a:cubicBezTo>
                    <a:pt x="425169" y="486315"/>
                    <a:pt x="432079" y="499686"/>
                    <a:pt x="435084" y="517113"/>
                  </a:cubicBezTo>
                  <a:lnTo>
                    <a:pt x="395121" y="521470"/>
                  </a:lnTo>
                  <a:cubicBezTo>
                    <a:pt x="394070" y="513207"/>
                    <a:pt x="391666" y="507198"/>
                    <a:pt x="387459" y="503291"/>
                  </a:cubicBezTo>
                  <a:cubicBezTo>
                    <a:pt x="383403" y="499385"/>
                    <a:pt x="377994" y="497432"/>
                    <a:pt x="371384" y="497432"/>
                  </a:cubicBezTo>
                  <a:cubicBezTo>
                    <a:pt x="362670" y="497432"/>
                    <a:pt x="355309" y="501338"/>
                    <a:pt x="349299" y="509151"/>
                  </a:cubicBezTo>
                  <a:cubicBezTo>
                    <a:pt x="343290" y="516963"/>
                    <a:pt x="339534" y="533339"/>
                    <a:pt x="337881" y="558128"/>
                  </a:cubicBezTo>
                  <a:cubicBezTo>
                    <a:pt x="348248" y="545959"/>
                    <a:pt x="361018" y="539949"/>
                    <a:pt x="376192" y="539949"/>
                  </a:cubicBezTo>
                  <a:cubicBezTo>
                    <a:pt x="393469" y="539949"/>
                    <a:pt x="408192" y="546559"/>
                    <a:pt x="420511" y="559630"/>
                  </a:cubicBezTo>
                  <a:cubicBezTo>
                    <a:pt x="432831" y="572701"/>
                    <a:pt x="438990" y="589677"/>
                    <a:pt x="438990" y="610560"/>
                  </a:cubicBezTo>
                  <a:cubicBezTo>
                    <a:pt x="438990" y="632645"/>
                    <a:pt x="432530" y="650373"/>
                    <a:pt x="419610" y="663593"/>
                  </a:cubicBezTo>
                  <a:close/>
                </a:path>
              </a:pathLst>
            </a:custGeom>
            <a:solidFill>
              <a:schemeClr val="accent6"/>
            </a:solidFill>
            <a:ln w="15000" cap="flat">
              <a:noFill/>
              <a:prstDash val="solid"/>
              <a:miter/>
            </a:ln>
          </p:spPr>
          <p:txBody>
            <a:bodyPr rtlCol="0" anchor="ctr"/>
            <a:lstStyle/>
            <a:p>
              <a:endParaRPr lang="en-US" noProof="0"/>
            </a:p>
          </p:txBody>
        </p:sp>
        <p:sp>
          <p:nvSpPr>
            <p:cNvPr id="103" name="Freeform: Shape 102">
              <a:extLst>
                <a:ext uri="{FF2B5EF4-FFF2-40B4-BE49-F238E27FC236}">
                  <a16:creationId xmlns:a16="http://schemas.microsoft.com/office/drawing/2014/main" id="{680869A4-A174-B6C8-DEDF-B65678D53398}"/>
                </a:ext>
              </a:extLst>
            </p:cNvPr>
            <p:cNvSpPr/>
            <p:nvPr/>
          </p:nvSpPr>
          <p:spPr>
            <a:xfrm>
              <a:off x="3665561" y="4385225"/>
              <a:ext cx="57240" cy="79024"/>
            </a:xfrm>
            <a:custGeom>
              <a:avLst/>
              <a:gdLst>
                <a:gd name="connsiteX0" fmla="*/ 28395 w 57240"/>
                <a:gd name="connsiteY0" fmla="*/ 0 h 79024"/>
                <a:gd name="connsiteX1" fmla="*/ 8263 w 57240"/>
                <a:gd name="connsiteY1" fmla="*/ 9315 h 79024"/>
                <a:gd name="connsiteX2" fmla="*/ 0 w 57240"/>
                <a:gd name="connsiteY2" fmla="*/ 36958 h 79024"/>
                <a:gd name="connsiteX3" fmla="*/ 9315 w 57240"/>
                <a:gd name="connsiteY3" fmla="*/ 68057 h 79024"/>
                <a:gd name="connsiteX4" fmla="*/ 30498 w 57240"/>
                <a:gd name="connsiteY4" fmla="*/ 79024 h 79024"/>
                <a:gd name="connsiteX5" fmla="*/ 49578 w 57240"/>
                <a:gd name="connsiteY5" fmla="*/ 70010 h 79024"/>
                <a:gd name="connsiteX6" fmla="*/ 57240 w 57240"/>
                <a:gd name="connsiteY6" fmla="*/ 40564 h 79024"/>
                <a:gd name="connsiteX7" fmla="*/ 48977 w 57240"/>
                <a:gd name="connsiteY7" fmla="*/ 9765 h 79024"/>
                <a:gd name="connsiteX8" fmla="*/ 28395 w 57240"/>
                <a:gd name="connsiteY8" fmla="*/ 0 h 7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40" h="79024">
                  <a:moveTo>
                    <a:pt x="28395" y="0"/>
                  </a:moveTo>
                  <a:cubicBezTo>
                    <a:pt x="20432" y="0"/>
                    <a:pt x="13671" y="3155"/>
                    <a:pt x="8263" y="9315"/>
                  </a:cubicBezTo>
                  <a:cubicBezTo>
                    <a:pt x="2704" y="15474"/>
                    <a:pt x="0" y="24789"/>
                    <a:pt x="0" y="36958"/>
                  </a:cubicBezTo>
                  <a:cubicBezTo>
                    <a:pt x="0" y="50329"/>
                    <a:pt x="3155" y="60695"/>
                    <a:pt x="9315" y="68057"/>
                  </a:cubicBezTo>
                  <a:cubicBezTo>
                    <a:pt x="15474" y="75419"/>
                    <a:pt x="22535" y="79024"/>
                    <a:pt x="30498" y="79024"/>
                  </a:cubicBezTo>
                  <a:cubicBezTo>
                    <a:pt x="38460" y="79024"/>
                    <a:pt x="44470" y="76019"/>
                    <a:pt x="49578" y="70010"/>
                  </a:cubicBezTo>
                  <a:cubicBezTo>
                    <a:pt x="54686" y="64001"/>
                    <a:pt x="57240" y="54235"/>
                    <a:pt x="57240" y="40564"/>
                  </a:cubicBezTo>
                  <a:cubicBezTo>
                    <a:pt x="57240" y="26892"/>
                    <a:pt x="54536" y="16226"/>
                    <a:pt x="48977" y="9765"/>
                  </a:cubicBezTo>
                  <a:cubicBezTo>
                    <a:pt x="43418" y="3305"/>
                    <a:pt x="36658" y="0"/>
                    <a:pt x="28395" y="0"/>
                  </a:cubicBezTo>
                  <a:close/>
                </a:path>
              </a:pathLst>
            </a:custGeom>
            <a:solidFill>
              <a:schemeClr val="accent6"/>
            </a:solidFill>
            <a:ln w="15000" cap="flat">
              <a:noFill/>
              <a:prstDash val="solid"/>
              <a:miter/>
            </a:ln>
          </p:spPr>
          <p:txBody>
            <a:bodyPr rtlCol="0" anchor="ctr"/>
            <a:lstStyle/>
            <a:p>
              <a:endParaRPr lang="en-US" noProof="0"/>
            </a:p>
          </p:txBody>
        </p:sp>
        <p:sp>
          <p:nvSpPr>
            <p:cNvPr id="104" name="Wedge 7">
              <a:extLst>
                <a:ext uri="{FF2B5EF4-FFF2-40B4-BE49-F238E27FC236}">
                  <a16:creationId xmlns:a16="http://schemas.microsoft.com/office/drawing/2014/main" id="{45DA98E5-FB29-D61D-2AA3-147275BF3A8B}"/>
                </a:ext>
              </a:extLst>
            </p:cNvPr>
            <p:cNvSpPr/>
            <p:nvPr/>
          </p:nvSpPr>
          <p:spPr>
            <a:xfrm>
              <a:off x="3324225" y="2446276"/>
              <a:ext cx="836815" cy="1248463"/>
            </a:xfrm>
            <a:custGeom>
              <a:avLst/>
              <a:gdLst>
                <a:gd name="connsiteX0" fmla="*/ 518014 w 836815"/>
                <a:gd name="connsiteY0" fmla="*/ 150 h 1248463"/>
                <a:gd name="connsiteX1" fmla="*/ 0 w 836815"/>
                <a:gd name="connsiteY1" fmla="*/ 1248463 h 1248463"/>
                <a:gd name="connsiteX2" fmla="*/ 451009 w 836815"/>
                <a:gd name="connsiteY2" fmla="*/ 1248463 h 1248463"/>
                <a:gd name="connsiteX3" fmla="*/ 836816 w 836815"/>
                <a:gd name="connsiteY3" fmla="*/ 318801 h 1248463"/>
                <a:gd name="connsiteX4" fmla="*/ 518014 w 836815"/>
                <a:gd name="connsiteY4" fmla="*/ 0 h 1248463"/>
                <a:gd name="connsiteX5" fmla="*/ 419309 w 836815"/>
                <a:gd name="connsiteY5" fmla="*/ 613565 h 1248463"/>
                <a:gd name="connsiteX6" fmla="*/ 383703 w 836815"/>
                <a:gd name="connsiteY6" fmla="*/ 662992 h 1248463"/>
                <a:gd name="connsiteX7" fmla="*/ 356060 w 836815"/>
                <a:gd name="connsiteY7" fmla="*/ 731500 h 1248463"/>
                <a:gd name="connsiteX8" fmla="*/ 346745 w 836815"/>
                <a:gd name="connsiteY8" fmla="*/ 796252 h 1248463"/>
                <a:gd name="connsiteX9" fmla="*/ 306933 w 836815"/>
                <a:gd name="connsiteY9" fmla="*/ 796252 h 1248463"/>
                <a:gd name="connsiteX10" fmla="*/ 325412 w 836815"/>
                <a:gd name="connsiteY10" fmla="*/ 705059 h 1248463"/>
                <a:gd name="connsiteX11" fmla="*/ 371985 w 836815"/>
                <a:gd name="connsiteY11" fmla="*/ 621978 h 1248463"/>
                <a:gd name="connsiteX12" fmla="*/ 278087 w 836815"/>
                <a:gd name="connsiteY12" fmla="*/ 621978 h 1248463"/>
                <a:gd name="connsiteX13" fmla="*/ 278087 w 836815"/>
                <a:gd name="connsiteY13" fmla="*/ 583668 h 1248463"/>
                <a:gd name="connsiteX14" fmla="*/ 419460 w 836815"/>
                <a:gd name="connsiteY14" fmla="*/ 583668 h 1248463"/>
                <a:gd name="connsiteX15" fmla="*/ 419460 w 836815"/>
                <a:gd name="connsiteY15" fmla="*/ 613715 h 124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6815" h="1248463">
                  <a:moveTo>
                    <a:pt x="518014" y="150"/>
                  </a:moveTo>
                  <a:cubicBezTo>
                    <a:pt x="209129" y="328867"/>
                    <a:pt x="15024" y="766505"/>
                    <a:pt x="0" y="1248463"/>
                  </a:cubicBezTo>
                  <a:lnTo>
                    <a:pt x="451009" y="1248463"/>
                  </a:lnTo>
                  <a:cubicBezTo>
                    <a:pt x="465582" y="890600"/>
                    <a:pt x="609208" y="565639"/>
                    <a:pt x="836816" y="318801"/>
                  </a:cubicBezTo>
                  <a:lnTo>
                    <a:pt x="518014" y="0"/>
                  </a:lnTo>
                  <a:close/>
                  <a:moveTo>
                    <a:pt x="419309" y="613565"/>
                  </a:moveTo>
                  <a:cubicBezTo>
                    <a:pt x="407591" y="624983"/>
                    <a:pt x="395722" y="641509"/>
                    <a:pt x="383703" y="662992"/>
                  </a:cubicBezTo>
                  <a:cubicBezTo>
                    <a:pt x="371684" y="684476"/>
                    <a:pt x="362520" y="707312"/>
                    <a:pt x="356060" y="731500"/>
                  </a:cubicBezTo>
                  <a:cubicBezTo>
                    <a:pt x="349750" y="755688"/>
                    <a:pt x="346595" y="777322"/>
                    <a:pt x="346745" y="796252"/>
                  </a:cubicBezTo>
                  <a:lnTo>
                    <a:pt x="306933" y="796252"/>
                  </a:lnTo>
                  <a:cubicBezTo>
                    <a:pt x="307684" y="766505"/>
                    <a:pt x="313693" y="736007"/>
                    <a:pt x="325412" y="705059"/>
                  </a:cubicBezTo>
                  <a:cubicBezTo>
                    <a:pt x="336980" y="674110"/>
                    <a:pt x="352604" y="646316"/>
                    <a:pt x="371985" y="621978"/>
                  </a:cubicBezTo>
                  <a:lnTo>
                    <a:pt x="278087" y="621978"/>
                  </a:lnTo>
                  <a:lnTo>
                    <a:pt x="278087" y="583668"/>
                  </a:lnTo>
                  <a:lnTo>
                    <a:pt x="419460" y="583668"/>
                  </a:lnTo>
                  <a:lnTo>
                    <a:pt x="419460" y="613715"/>
                  </a:lnTo>
                  <a:close/>
                </a:path>
              </a:pathLst>
            </a:custGeom>
            <a:solidFill>
              <a:schemeClr val="accent6"/>
            </a:solidFill>
            <a:ln w="15000" cap="flat">
              <a:noFill/>
              <a:prstDash val="solid"/>
              <a:miter/>
            </a:ln>
          </p:spPr>
          <p:txBody>
            <a:bodyPr rtlCol="0" anchor="ctr"/>
            <a:lstStyle/>
            <a:p>
              <a:endParaRPr lang="en-US" noProof="0"/>
            </a:p>
          </p:txBody>
        </p:sp>
        <p:sp>
          <p:nvSpPr>
            <p:cNvPr id="106" name="Freeform: Shape 105">
              <a:extLst>
                <a:ext uri="{FF2B5EF4-FFF2-40B4-BE49-F238E27FC236}">
                  <a16:creationId xmlns:a16="http://schemas.microsoft.com/office/drawing/2014/main" id="{5273EFDC-C2BF-0137-9225-A4EB49DD5E23}"/>
                </a:ext>
              </a:extLst>
            </p:cNvPr>
            <p:cNvSpPr/>
            <p:nvPr/>
          </p:nvSpPr>
          <p:spPr>
            <a:xfrm>
              <a:off x="4575692" y="2105691"/>
              <a:ext cx="51531" cy="51981"/>
            </a:xfrm>
            <a:custGeom>
              <a:avLst/>
              <a:gdLst>
                <a:gd name="connsiteX0" fmla="*/ 25690 w 51531"/>
                <a:gd name="connsiteY0" fmla="*/ 51982 h 51981"/>
                <a:gd name="connsiteX1" fmla="*/ 44470 w 51531"/>
                <a:gd name="connsiteY1" fmla="*/ 44921 h 51981"/>
                <a:gd name="connsiteX2" fmla="*/ 51531 w 51531"/>
                <a:gd name="connsiteY2" fmla="*/ 25540 h 51981"/>
                <a:gd name="connsiteX3" fmla="*/ 44470 w 51531"/>
                <a:gd name="connsiteY3" fmla="*/ 6911 h 51981"/>
                <a:gd name="connsiteX4" fmla="*/ 25991 w 51531"/>
                <a:gd name="connsiteY4" fmla="*/ 0 h 51981"/>
                <a:gd name="connsiteX5" fmla="*/ 7061 w 51531"/>
                <a:gd name="connsiteY5" fmla="*/ 7061 h 51981"/>
                <a:gd name="connsiteX6" fmla="*/ 0 w 51531"/>
                <a:gd name="connsiteY6" fmla="*/ 25690 h 51981"/>
                <a:gd name="connsiteX7" fmla="*/ 7061 w 51531"/>
                <a:gd name="connsiteY7" fmla="*/ 44921 h 51981"/>
                <a:gd name="connsiteX8" fmla="*/ 25690 w 51531"/>
                <a:gd name="connsiteY8" fmla="*/ 51832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1" h="51981">
                  <a:moveTo>
                    <a:pt x="25690" y="51982"/>
                  </a:moveTo>
                  <a:cubicBezTo>
                    <a:pt x="33503" y="51982"/>
                    <a:pt x="39813" y="49578"/>
                    <a:pt x="44470" y="44921"/>
                  </a:cubicBezTo>
                  <a:cubicBezTo>
                    <a:pt x="49127" y="40263"/>
                    <a:pt x="51531" y="33803"/>
                    <a:pt x="51531" y="25540"/>
                  </a:cubicBezTo>
                  <a:cubicBezTo>
                    <a:pt x="51531" y="17728"/>
                    <a:pt x="49127" y="11568"/>
                    <a:pt x="44470" y="6911"/>
                  </a:cubicBezTo>
                  <a:cubicBezTo>
                    <a:pt x="39813" y="2254"/>
                    <a:pt x="33653" y="0"/>
                    <a:pt x="25991" y="0"/>
                  </a:cubicBezTo>
                  <a:cubicBezTo>
                    <a:pt x="18329" y="0"/>
                    <a:pt x="11718" y="2404"/>
                    <a:pt x="7061" y="7061"/>
                  </a:cubicBezTo>
                  <a:cubicBezTo>
                    <a:pt x="2404" y="11718"/>
                    <a:pt x="0" y="18028"/>
                    <a:pt x="0" y="25690"/>
                  </a:cubicBezTo>
                  <a:cubicBezTo>
                    <a:pt x="0" y="33953"/>
                    <a:pt x="2404" y="40414"/>
                    <a:pt x="7061" y="44921"/>
                  </a:cubicBezTo>
                  <a:cubicBezTo>
                    <a:pt x="11718" y="49578"/>
                    <a:pt x="17878" y="51832"/>
                    <a:pt x="25690" y="51832"/>
                  </a:cubicBezTo>
                  <a:close/>
                </a:path>
              </a:pathLst>
            </a:custGeom>
            <a:solidFill>
              <a:schemeClr val="accent1"/>
            </a:solidFill>
            <a:ln w="15000" cap="flat">
              <a:noFill/>
              <a:prstDash val="solid"/>
              <a:miter/>
            </a:ln>
          </p:spPr>
          <p:txBody>
            <a:bodyPr rtlCol="0" anchor="ctr"/>
            <a:lstStyle/>
            <a:p>
              <a:endParaRPr lang="en-US" noProof="0"/>
            </a:p>
          </p:txBody>
        </p:sp>
        <p:sp>
          <p:nvSpPr>
            <p:cNvPr id="107" name="Freeform: Shape 106">
              <a:extLst>
                <a:ext uri="{FF2B5EF4-FFF2-40B4-BE49-F238E27FC236}">
                  <a16:creationId xmlns:a16="http://schemas.microsoft.com/office/drawing/2014/main" id="{F0D2B712-9889-1174-2F8B-BACDA485E58F}"/>
                </a:ext>
              </a:extLst>
            </p:cNvPr>
            <p:cNvSpPr/>
            <p:nvPr/>
          </p:nvSpPr>
          <p:spPr>
            <a:xfrm>
              <a:off x="4572087" y="2190725"/>
              <a:ext cx="60094" cy="69409"/>
            </a:xfrm>
            <a:custGeom>
              <a:avLst/>
              <a:gdLst>
                <a:gd name="connsiteX0" fmla="*/ 29897 w 60094"/>
                <a:gd name="connsiteY0" fmla="*/ 0 h 69409"/>
                <a:gd name="connsiteX1" fmla="*/ 7362 w 60094"/>
                <a:gd name="connsiteY1" fmla="*/ 10517 h 69409"/>
                <a:gd name="connsiteX2" fmla="*/ 0 w 60094"/>
                <a:gd name="connsiteY2" fmla="*/ 33202 h 69409"/>
                <a:gd name="connsiteX3" fmla="*/ 8714 w 60094"/>
                <a:gd name="connsiteY3" fmla="*/ 59794 h 69409"/>
                <a:gd name="connsiteX4" fmla="*/ 30498 w 60094"/>
                <a:gd name="connsiteY4" fmla="*/ 69409 h 69409"/>
                <a:gd name="connsiteX5" fmla="*/ 51681 w 60094"/>
                <a:gd name="connsiteY5" fmla="*/ 60245 h 69409"/>
                <a:gd name="connsiteX6" fmla="*/ 60094 w 60094"/>
                <a:gd name="connsiteY6" fmla="*/ 33653 h 69409"/>
                <a:gd name="connsiteX7" fmla="*/ 51531 w 60094"/>
                <a:gd name="connsiteY7" fmla="*/ 9315 h 69409"/>
                <a:gd name="connsiteX8" fmla="*/ 29897 w 60094"/>
                <a:gd name="connsiteY8" fmla="*/ 150 h 6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94" h="69409">
                  <a:moveTo>
                    <a:pt x="29897" y="0"/>
                  </a:moveTo>
                  <a:cubicBezTo>
                    <a:pt x="19831" y="0"/>
                    <a:pt x="12319" y="3455"/>
                    <a:pt x="7362" y="10517"/>
                  </a:cubicBezTo>
                  <a:cubicBezTo>
                    <a:pt x="2404" y="17427"/>
                    <a:pt x="0" y="25089"/>
                    <a:pt x="0" y="33202"/>
                  </a:cubicBezTo>
                  <a:cubicBezTo>
                    <a:pt x="0" y="44620"/>
                    <a:pt x="2855" y="53484"/>
                    <a:pt x="8714" y="59794"/>
                  </a:cubicBezTo>
                  <a:cubicBezTo>
                    <a:pt x="14573" y="66104"/>
                    <a:pt x="21784" y="69409"/>
                    <a:pt x="30498" y="69409"/>
                  </a:cubicBezTo>
                  <a:cubicBezTo>
                    <a:pt x="39212" y="69409"/>
                    <a:pt x="46123" y="66404"/>
                    <a:pt x="51681" y="60245"/>
                  </a:cubicBezTo>
                  <a:cubicBezTo>
                    <a:pt x="57240" y="54085"/>
                    <a:pt x="60094" y="45221"/>
                    <a:pt x="60094" y="33653"/>
                  </a:cubicBezTo>
                  <a:cubicBezTo>
                    <a:pt x="60094" y="23587"/>
                    <a:pt x="57240" y="15474"/>
                    <a:pt x="51531" y="9315"/>
                  </a:cubicBezTo>
                  <a:cubicBezTo>
                    <a:pt x="45822" y="3155"/>
                    <a:pt x="38611" y="150"/>
                    <a:pt x="29897" y="150"/>
                  </a:cubicBezTo>
                  <a:close/>
                </a:path>
              </a:pathLst>
            </a:custGeom>
            <a:solidFill>
              <a:schemeClr val="accent1"/>
            </a:solidFill>
            <a:ln w="15000" cap="flat">
              <a:noFill/>
              <a:prstDash val="solid"/>
              <a:miter/>
            </a:ln>
          </p:spPr>
          <p:txBody>
            <a:bodyPr rtlCol="0" anchor="ctr"/>
            <a:lstStyle/>
            <a:p>
              <a:endParaRPr lang="en-US" noProof="0"/>
            </a:p>
          </p:txBody>
        </p:sp>
        <p:sp>
          <p:nvSpPr>
            <p:cNvPr id="108" name="Freeform: Shape 107">
              <a:extLst>
                <a:ext uri="{FF2B5EF4-FFF2-40B4-BE49-F238E27FC236}">
                  <a16:creationId xmlns:a16="http://schemas.microsoft.com/office/drawing/2014/main" id="{7C9456A2-5E0B-F960-760B-337B1117981F}"/>
                </a:ext>
              </a:extLst>
            </p:cNvPr>
            <p:cNvSpPr/>
            <p:nvPr/>
          </p:nvSpPr>
          <p:spPr>
            <a:xfrm>
              <a:off x="3927273" y="1843379"/>
              <a:ext cx="1248462" cy="836815"/>
            </a:xfrm>
            <a:custGeom>
              <a:avLst/>
              <a:gdLst>
                <a:gd name="connsiteX0" fmla="*/ 0 w 1248462"/>
                <a:gd name="connsiteY0" fmla="*/ 518014 h 836815"/>
                <a:gd name="connsiteX1" fmla="*/ 318801 w 1248462"/>
                <a:gd name="connsiteY1" fmla="*/ 836816 h 836815"/>
                <a:gd name="connsiteX2" fmla="*/ 1248463 w 1248462"/>
                <a:gd name="connsiteY2" fmla="*/ 451009 h 836815"/>
                <a:gd name="connsiteX3" fmla="*/ 1248463 w 1248462"/>
                <a:gd name="connsiteY3" fmla="*/ 0 h 836815"/>
                <a:gd name="connsiteX4" fmla="*/ 0 w 1248462"/>
                <a:gd name="connsiteY4" fmla="*/ 518014 h 836815"/>
                <a:gd name="connsiteX5" fmla="*/ 726693 w 1248462"/>
                <a:gd name="connsiteY5" fmla="*/ 431178 h 836815"/>
                <a:gd name="connsiteX6" fmla="*/ 676063 w 1248462"/>
                <a:gd name="connsiteY6" fmla="*/ 449807 h 836815"/>
                <a:gd name="connsiteX7" fmla="*/ 627086 w 1248462"/>
                <a:gd name="connsiteY7" fmla="*/ 434333 h 836815"/>
                <a:gd name="connsiteX8" fmla="*/ 603950 w 1248462"/>
                <a:gd name="connsiteY8" fmla="*/ 384304 h 836815"/>
                <a:gd name="connsiteX9" fmla="*/ 612663 w 1248462"/>
                <a:gd name="connsiteY9" fmla="*/ 352154 h 836815"/>
                <a:gd name="connsiteX10" fmla="*/ 640006 w 1248462"/>
                <a:gd name="connsiteY10" fmla="*/ 329618 h 836815"/>
                <a:gd name="connsiteX11" fmla="*/ 616720 w 1248462"/>
                <a:gd name="connsiteY11" fmla="*/ 310989 h 836815"/>
                <a:gd name="connsiteX12" fmla="*/ 609508 w 1248462"/>
                <a:gd name="connsiteY12" fmla="*/ 284998 h 836815"/>
                <a:gd name="connsiteX13" fmla="*/ 626335 w 1248462"/>
                <a:gd name="connsiteY13" fmla="*/ 245186 h 836815"/>
                <a:gd name="connsiteX14" fmla="*/ 674260 w 1248462"/>
                <a:gd name="connsiteY14" fmla="*/ 229411 h 836815"/>
                <a:gd name="connsiteX15" fmla="*/ 722035 w 1248462"/>
                <a:gd name="connsiteY15" fmla="*/ 245186 h 836815"/>
                <a:gd name="connsiteX16" fmla="*/ 739012 w 1248462"/>
                <a:gd name="connsiteY16" fmla="*/ 284998 h 836815"/>
                <a:gd name="connsiteX17" fmla="*/ 731200 w 1248462"/>
                <a:gd name="connsiteY17" fmla="*/ 311740 h 836815"/>
                <a:gd name="connsiteX18" fmla="*/ 709265 w 1248462"/>
                <a:gd name="connsiteY18" fmla="*/ 329618 h 836815"/>
                <a:gd name="connsiteX19" fmla="*/ 736608 w 1248462"/>
                <a:gd name="connsiteY19" fmla="*/ 350651 h 836815"/>
                <a:gd name="connsiteX20" fmla="*/ 745923 w 1248462"/>
                <a:gd name="connsiteY20" fmla="*/ 382501 h 836815"/>
                <a:gd name="connsiteX21" fmla="*/ 726843 w 1248462"/>
                <a:gd name="connsiteY21" fmla="*/ 431028 h 83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48462" h="836815">
                  <a:moveTo>
                    <a:pt x="0" y="518014"/>
                  </a:moveTo>
                  <a:lnTo>
                    <a:pt x="318801" y="836816"/>
                  </a:lnTo>
                  <a:cubicBezTo>
                    <a:pt x="565639" y="609358"/>
                    <a:pt x="890600" y="465582"/>
                    <a:pt x="1248463" y="451009"/>
                  </a:cubicBezTo>
                  <a:lnTo>
                    <a:pt x="1248463" y="0"/>
                  </a:lnTo>
                  <a:cubicBezTo>
                    <a:pt x="766355" y="15024"/>
                    <a:pt x="328867" y="209129"/>
                    <a:pt x="0" y="518014"/>
                  </a:cubicBezTo>
                  <a:close/>
                  <a:moveTo>
                    <a:pt x="726693" y="431178"/>
                  </a:moveTo>
                  <a:cubicBezTo>
                    <a:pt x="713923" y="443648"/>
                    <a:pt x="697096" y="449807"/>
                    <a:pt x="676063" y="449807"/>
                  </a:cubicBezTo>
                  <a:cubicBezTo>
                    <a:pt x="656382" y="449807"/>
                    <a:pt x="640157" y="444699"/>
                    <a:pt x="627086" y="434333"/>
                  </a:cubicBezTo>
                  <a:cubicBezTo>
                    <a:pt x="611762" y="422164"/>
                    <a:pt x="603950" y="405488"/>
                    <a:pt x="603950" y="384304"/>
                  </a:cubicBezTo>
                  <a:cubicBezTo>
                    <a:pt x="603950" y="372586"/>
                    <a:pt x="606804" y="361919"/>
                    <a:pt x="612663" y="352154"/>
                  </a:cubicBezTo>
                  <a:cubicBezTo>
                    <a:pt x="618372" y="342388"/>
                    <a:pt x="627537" y="334877"/>
                    <a:pt x="640006" y="329618"/>
                  </a:cubicBezTo>
                  <a:cubicBezTo>
                    <a:pt x="629340" y="325111"/>
                    <a:pt x="621527" y="318952"/>
                    <a:pt x="616720" y="310989"/>
                  </a:cubicBezTo>
                  <a:cubicBezTo>
                    <a:pt x="611912" y="303026"/>
                    <a:pt x="609508" y="294463"/>
                    <a:pt x="609508" y="284998"/>
                  </a:cubicBezTo>
                  <a:cubicBezTo>
                    <a:pt x="609508" y="268923"/>
                    <a:pt x="615067" y="255702"/>
                    <a:pt x="626335" y="245186"/>
                  </a:cubicBezTo>
                  <a:cubicBezTo>
                    <a:pt x="637603" y="234669"/>
                    <a:pt x="653528" y="229411"/>
                    <a:pt x="674260" y="229411"/>
                  </a:cubicBezTo>
                  <a:cubicBezTo>
                    <a:pt x="694993" y="229411"/>
                    <a:pt x="710617" y="234669"/>
                    <a:pt x="722035" y="245186"/>
                  </a:cubicBezTo>
                  <a:cubicBezTo>
                    <a:pt x="733303" y="255702"/>
                    <a:pt x="739012" y="268923"/>
                    <a:pt x="739012" y="284998"/>
                  </a:cubicBezTo>
                  <a:cubicBezTo>
                    <a:pt x="739012" y="295064"/>
                    <a:pt x="736458" y="303928"/>
                    <a:pt x="731200" y="311740"/>
                  </a:cubicBezTo>
                  <a:cubicBezTo>
                    <a:pt x="725941" y="319552"/>
                    <a:pt x="718730" y="325562"/>
                    <a:pt x="709265" y="329618"/>
                  </a:cubicBezTo>
                  <a:cubicBezTo>
                    <a:pt x="721284" y="334426"/>
                    <a:pt x="730298" y="341487"/>
                    <a:pt x="736608" y="350651"/>
                  </a:cubicBezTo>
                  <a:cubicBezTo>
                    <a:pt x="742768" y="359816"/>
                    <a:pt x="745923" y="370483"/>
                    <a:pt x="745923" y="382501"/>
                  </a:cubicBezTo>
                  <a:cubicBezTo>
                    <a:pt x="745923" y="402333"/>
                    <a:pt x="739613" y="418558"/>
                    <a:pt x="726843" y="431028"/>
                  </a:cubicBezTo>
                  <a:close/>
                </a:path>
              </a:pathLst>
            </a:custGeom>
            <a:solidFill>
              <a:schemeClr val="accent1"/>
            </a:solidFill>
            <a:ln w="15000" cap="flat">
              <a:noFill/>
              <a:prstDash val="solid"/>
              <a:miter/>
            </a:ln>
          </p:spPr>
          <p:txBody>
            <a:bodyPr rtlCol="0" anchor="ctr"/>
            <a:lstStyle/>
            <a:p>
              <a:endParaRPr lang="en-US" noProof="0"/>
            </a:p>
          </p:txBody>
        </p:sp>
        <p:pic>
          <p:nvPicPr>
            <p:cNvPr id="2" name="Step 8">
              <a:extLst>
                <a:ext uri="{FF2B5EF4-FFF2-40B4-BE49-F238E27FC236}">
                  <a16:creationId xmlns:a16="http://schemas.microsoft.com/office/drawing/2014/main" id="{8E174711-F4E7-BCA5-A711-611A648F6394}"/>
                </a:ext>
              </a:extLst>
            </p:cNvPr>
            <p:cNvPicPr>
              <a:picLocks noChangeAspect="1"/>
            </p:cNvPicPr>
            <p:nvPr/>
          </p:nvPicPr>
          <p:blipFill>
            <a:blip r:embed="rId5">
              <a:extLst>
                <a:ext uri="{28A0092B-C50C-407E-A947-70E740481C1C}">
                  <a14:useLocalDpi xmlns:a14="http://schemas.microsoft.com/office/drawing/2010/main" val="0"/>
                </a:ext>
              </a:extLst>
            </a:blip>
            <a:srcRect l="27" r="27"/>
            <a:stretch/>
          </p:blipFill>
          <p:spPr>
            <a:xfrm>
              <a:off x="3833722" y="2343234"/>
              <a:ext cx="2806463" cy="2808000"/>
            </a:xfrm>
            <a:prstGeom prst="ellipse">
              <a:avLst/>
            </a:prstGeom>
            <a:ln>
              <a:noFill/>
            </a:ln>
          </p:spPr>
        </p:pic>
      </p:grpSp>
      <p:sp>
        <p:nvSpPr>
          <p:cNvPr id="4" name="!!Highlight">
            <a:extLst>
              <a:ext uri="{FF2B5EF4-FFF2-40B4-BE49-F238E27FC236}">
                <a16:creationId xmlns:a16="http://schemas.microsoft.com/office/drawing/2014/main" id="{4C2B05ED-88C7-79C2-25A0-599433C2FBBA}"/>
              </a:ext>
            </a:extLst>
          </p:cNvPr>
          <p:cNvSpPr/>
          <p:nvPr/>
        </p:nvSpPr>
        <p:spPr>
          <a:xfrm>
            <a:off x="883718" y="2206061"/>
            <a:ext cx="2363505" cy="2986507"/>
          </a:xfrm>
          <a:custGeom>
            <a:avLst/>
            <a:gdLst>
              <a:gd name="csX0" fmla="*/ 0 w 2313709"/>
              <a:gd name="csY0" fmla="*/ 383989 h 2769462"/>
              <a:gd name="csX1" fmla="*/ 2248765 w 2313709"/>
              <a:gd name="csY1" fmla="*/ 0 h 2769462"/>
              <a:gd name="csX2" fmla="*/ 2313709 w 2313709"/>
              <a:gd name="csY2" fmla="*/ 1990076 h 2769462"/>
              <a:gd name="csX3" fmla="*/ 147060 w 2313709"/>
              <a:gd name="csY3" fmla="*/ 2769462 h 2769462"/>
              <a:gd name="csX4" fmla="*/ 0 w 2313709"/>
              <a:gd name="csY4" fmla="*/ 383989 h 2769462"/>
            </a:gdLst>
            <a:ahLst/>
            <a:cxnLst>
              <a:cxn ang="0">
                <a:pos x="csX0" y="csY0"/>
              </a:cxn>
              <a:cxn ang="0">
                <a:pos x="csX1" y="csY1"/>
              </a:cxn>
              <a:cxn ang="0">
                <a:pos x="csX2" y="csY2"/>
              </a:cxn>
              <a:cxn ang="0">
                <a:pos x="csX3" y="csY3"/>
              </a:cxn>
              <a:cxn ang="0">
                <a:pos x="csX4" y="csY4"/>
              </a:cxn>
            </a:cxnLst>
            <a:rect l="l" t="t" r="r" b="b"/>
            <a:pathLst>
              <a:path w="2313709" h="2769462">
                <a:moveTo>
                  <a:pt x="0" y="383989"/>
                </a:moveTo>
                <a:lnTo>
                  <a:pt x="2248765" y="0"/>
                </a:lnTo>
                <a:lnTo>
                  <a:pt x="2313709" y="1990076"/>
                </a:lnTo>
                <a:lnTo>
                  <a:pt x="147060" y="2769462"/>
                </a:lnTo>
                <a:lnTo>
                  <a:pt x="0" y="383989"/>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1039573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070AB-4992-5B40-1462-EEF2960836B7}"/>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AE1AC4C6-0957-668D-B1B3-DB1112D5688F}"/>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4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Contraindications</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13" name="TextBox 14">
            <a:extLst>
              <a:ext uri="{FF2B5EF4-FFF2-40B4-BE49-F238E27FC236}">
                <a16:creationId xmlns:a16="http://schemas.microsoft.com/office/drawing/2014/main" id="{096562B1-99C0-640A-842E-5E1CC36414F7}"/>
              </a:ext>
            </a:extLst>
          </p:cNvPr>
          <p:cNvSpPr txBox="1">
            <a:spLocks noChangeArrowheads="1"/>
          </p:cNvSpPr>
          <p:nvPr/>
        </p:nvSpPr>
        <p:spPr bwMode="auto">
          <a:xfrm>
            <a:off x="3324224" y="1739866"/>
            <a:ext cx="8683353" cy="36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YEZTUGO is contraindicated in individuals:</a:t>
            </a:r>
          </a:p>
        </p:txBody>
      </p:sp>
      <p:sp>
        <p:nvSpPr>
          <p:cNvPr id="14" name="Rectangle: Top Corners Rounded 13">
            <a:extLst>
              <a:ext uri="{FF2B5EF4-FFF2-40B4-BE49-F238E27FC236}">
                <a16:creationId xmlns:a16="http://schemas.microsoft.com/office/drawing/2014/main" id="{CDB8F4A7-B9E0-DEA6-B701-3F8B23D029BE}"/>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883C91C0-92F3-D83A-5D4C-DB0166336119}"/>
              </a:ext>
            </a:extLst>
          </p:cNvPr>
          <p:cNvSpPr>
            <a:spLocks noGrp="1"/>
          </p:cNvSpPr>
          <p:nvPr>
            <p:ph type="title"/>
          </p:nvPr>
        </p:nvSpPr>
        <p:spPr>
          <a:xfrm>
            <a:off x="3352097" y="177891"/>
            <a:ext cx="8640000" cy="533205"/>
          </a:xfrm>
        </p:spPr>
        <p:txBody>
          <a:bodyPr/>
          <a:lstStyle/>
          <a:p>
            <a:r>
              <a:rPr lang="en-US" noProof="0"/>
              <a:t>4. Contraindications</a:t>
            </a:r>
          </a:p>
        </p:txBody>
      </p:sp>
      <p:sp>
        <p:nvSpPr>
          <p:cNvPr id="8" name="Text Placeholder 7">
            <a:extLst>
              <a:ext uri="{FF2B5EF4-FFF2-40B4-BE49-F238E27FC236}">
                <a16:creationId xmlns:a16="http://schemas.microsoft.com/office/drawing/2014/main" id="{81C4E794-0510-8FC8-87C9-930C52A9D772}"/>
              </a:ext>
            </a:extLst>
          </p:cNvPr>
          <p:cNvSpPr>
            <a:spLocks noGrp="1"/>
          </p:cNvSpPr>
          <p:nvPr>
            <p:ph type="body" sz="quarter" idx="12"/>
          </p:nvPr>
        </p:nvSpPr>
        <p:spPr/>
        <p:txBody>
          <a:bodyPr/>
          <a:lstStyle/>
          <a:p>
            <a:endParaRPr lang="en-US" noProof="0"/>
          </a:p>
        </p:txBody>
      </p:sp>
      <p:pic>
        <p:nvPicPr>
          <p:cNvPr id="59" name="Graphic 58">
            <a:extLst>
              <a:ext uri="{FF2B5EF4-FFF2-40B4-BE49-F238E27FC236}">
                <a16:creationId xmlns:a16="http://schemas.microsoft.com/office/drawing/2014/main" id="{D127EB96-942D-BC89-203E-4CAC2D0911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58396" y="1321045"/>
            <a:ext cx="377688" cy="377688"/>
          </a:xfrm>
          <a:prstGeom prst="rect">
            <a:avLst/>
          </a:prstGeom>
        </p:spPr>
      </p:pic>
      <p:grpSp>
        <p:nvGrpSpPr>
          <p:cNvPr id="60" name="Highlight Guides [HIDE]" hidden="1">
            <a:extLst>
              <a:ext uri="{FF2B5EF4-FFF2-40B4-BE49-F238E27FC236}">
                <a16:creationId xmlns:a16="http://schemas.microsoft.com/office/drawing/2014/main" id="{3BDAF5AF-0BD0-5180-6490-E0DC0C4A143B}"/>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61" name="Highlight BG">
              <a:extLst>
                <a:ext uri="{FF2B5EF4-FFF2-40B4-BE49-F238E27FC236}">
                  <a16:creationId xmlns:a16="http://schemas.microsoft.com/office/drawing/2014/main" id="{BA7F9935-E03B-E768-8E15-3A2AE4E4621F}"/>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62" name="Straight Connector 61">
              <a:extLst>
                <a:ext uri="{FF2B5EF4-FFF2-40B4-BE49-F238E27FC236}">
                  <a16:creationId xmlns:a16="http://schemas.microsoft.com/office/drawing/2014/main" id="{15F97508-FFD6-A3FB-042E-F1C90A088A6C}"/>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AEF16DE-1393-93F0-AD44-B29BB06CC3DF}"/>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8E9E3C74-388F-E4BF-911D-CF71DF7C6624}"/>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7C08415D-ABB8-1D13-A05B-BBAB570E8FEC}"/>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C7F50425-33C0-C6E1-BCA1-A4D8F08D752F}"/>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FA87197C-784A-C860-37D5-838A96284437}"/>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9DDEED0E-D6D8-DB3B-6720-669B7779E83E}"/>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6CE47ADF-796B-3B75-AD38-42484C179348}"/>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3CB96A20-0DB0-3265-4CAA-19AD31A9C53A}"/>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4965102D-8677-5958-DCED-B59AAC143F5D}"/>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63623D68-EC1E-19C1-BA7E-B0816405BA62}"/>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2866D6F5-15A1-3CDD-0FB5-CB3D0E9F3EFE}"/>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D0A7780B-0C45-4F89-BFDD-D6B7416192C1}"/>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6EE226C0-D487-5C9B-50E4-0D66F86A9440}"/>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3B5CEF09-308F-E5A1-2434-87A6FC49B9CF}"/>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25D327C0-0DCE-CD65-BD74-584BD9426113}"/>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2A86EAC-E155-E382-56AE-076C8BF6BE20}"/>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5B2731DE-6871-3009-7B0C-A1374DA9C61B}"/>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5A92F4B1-2918-689F-D6A1-F87CBC7817BC}"/>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B0F404C5-B02A-06B8-5295-C141E0A61834}"/>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7C3D9CBE-B817-3B6F-F85A-04D5356CA8AE}"/>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AE76C89-C3EB-417F-3D87-5E030BE58DFB}"/>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D654CEA9-38DA-BA87-93FF-C4638F3438F3}"/>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066CC74D-0DD4-38DE-162C-2197780F4EDA}"/>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64BF950F-184B-33FD-114B-BA98E248ADE9}"/>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9404AF7D-A3F1-5023-577D-D53F0621FDD7}"/>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E69BF585-EF21-F83F-82FD-69E8C5218987}"/>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0F59326E-EADD-84A6-6CF2-DCC4ED2D6B29}"/>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A9921830-3684-EC59-3D8C-07B7A578655B}"/>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32D617ED-B08A-1AFA-511F-E32F0412DBD7}"/>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9609A7E-284B-C1EF-B53F-3905F2100885}"/>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8D0D96C8-DCAE-664B-3AFE-836349CE7829}"/>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6F6A1427-454F-B1A2-9959-C2A945A31024}"/>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652ECC90-A9AE-60A8-7CB9-F2A77094B40A}"/>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B13513B4-2A8E-1A6D-3F51-8CE7C97171D5}"/>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DBD4B642-FFB7-5009-F5C1-FED1CEFF4942}"/>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A008ED78-C9C6-A5B5-715A-E737CFB8DB01}"/>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577CFF86-BD52-DF78-190D-00B00ACB8A31}"/>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54D1D2BC-924F-4017-701B-9E4F4534A6E7}"/>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827D2711-66B8-0FA7-31B0-8992E92B9705}"/>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6" name="Picture Placeholder 5">
            <a:extLst>
              <a:ext uri="{FF2B5EF4-FFF2-40B4-BE49-F238E27FC236}">
                <a16:creationId xmlns:a16="http://schemas.microsoft.com/office/drawing/2014/main" id="{E46A01E7-7B5B-8F24-C7E8-F88C3C1F8E6D}"/>
              </a:ext>
            </a:extLst>
          </p:cNvPr>
          <p:cNvPicPr>
            <a:picLocks noGrp="1" noChangeAspect="1"/>
          </p:cNvPicPr>
          <p:nvPr>
            <p:ph type="pic" sz="quarter" idx="11"/>
          </p:nvPr>
        </p:nvPicPr>
        <p:blipFill>
          <a:blip r:embed="rId4"/>
          <a:srcRect l="306" r="306"/>
          <a:stretch/>
        </p:blipFill>
        <p:spPr/>
      </p:pic>
      <p:sp>
        <p:nvSpPr>
          <p:cNvPr id="104" name="!!Highlight">
            <a:extLst>
              <a:ext uri="{FF2B5EF4-FFF2-40B4-BE49-F238E27FC236}">
                <a16:creationId xmlns:a16="http://schemas.microsoft.com/office/drawing/2014/main" id="{8EC51217-1C46-15EC-3ACF-3F7E1AE98D29}"/>
              </a:ext>
            </a:extLst>
          </p:cNvPr>
          <p:cNvSpPr/>
          <p:nvPr/>
        </p:nvSpPr>
        <p:spPr>
          <a:xfrm>
            <a:off x="897638" y="1877874"/>
            <a:ext cx="2269875" cy="846458"/>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21376"/>
              <a:gd name="connsiteY0" fmla="*/ 574386 h 2424887"/>
              <a:gd name="connsiteX1" fmla="*/ 2263166 w 2321376"/>
              <a:gd name="connsiteY1" fmla="*/ 0 h 2424887"/>
              <a:gd name="connsiteX2" fmla="*/ 2321376 w 2321376"/>
              <a:gd name="connsiteY2" fmla="*/ 1803606 h 2424887"/>
              <a:gd name="connsiteX3" fmla="*/ 100334 w 2321376"/>
              <a:gd name="connsiteY3" fmla="*/ 2424887 h 2424887"/>
              <a:gd name="connsiteX4" fmla="*/ 0 w 2321376"/>
              <a:gd name="connsiteY4" fmla="*/ 574386 h 2424887"/>
              <a:gd name="connsiteX0" fmla="*/ 0 w 2321376"/>
              <a:gd name="connsiteY0" fmla="*/ 316469 h 2166970"/>
              <a:gd name="connsiteX1" fmla="*/ 2272490 w 2321376"/>
              <a:gd name="connsiteY1" fmla="*/ 0 h 2166970"/>
              <a:gd name="connsiteX2" fmla="*/ 2321376 w 2321376"/>
              <a:gd name="connsiteY2" fmla="*/ 1545689 h 2166970"/>
              <a:gd name="connsiteX3" fmla="*/ 100334 w 2321376"/>
              <a:gd name="connsiteY3" fmla="*/ 2166970 h 2166970"/>
              <a:gd name="connsiteX4" fmla="*/ 0 w 2321376"/>
              <a:gd name="connsiteY4" fmla="*/ 316469 h 2166970"/>
              <a:gd name="connsiteX0" fmla="*/ 0 w 2321376"/>
              <a:gd name="connsiteY0" fmla="*/ 316469 h 1545689"/>
              <a:gd name="connsiteX1" fmla="*/ 2272490 w 2321376"/>
              <a:gd name="connsiteY1" fmla="*/ 0 h 1545689"/>
              <a:gd name="connsiteX2" fmla="*/ 2321376 w 2321376"/>
              <a:gd name="connsiteY2" fmla="*/ 1545689 h 1545689"/>
              <a:gd name="connsiteX3" fmla="*/ 44388 w 2321376"/>
              <a:gd name="connsiteY3" fmla="*/ 1108805 h 1545689"/>
              <a:gd name="connsiteX4" fmla="*/ 0 w 2321376"/>
              <a:gd name="connsiteY4" fmla="*/ 316469 h 1545689"/>
              <a:gd name="connsiteX0" fmla="*/ 0 w 2295268"/>
              <a:gd name="connsiteY0" fmla="*/ 316469 h 1108805"/>
              <a:gd name="connsiteX1" fmla="*/ 2272490 w 2295268"/>
              <a:gd name="connsiteY1" fmla="*/ 0 h 1108805"/>
              <a:gd name="connsiteX2" fmla="*/ 2295268 w 2295268"/>
              <a:gd name="connsiteY2" fmla="*/ 664179 h 1108805"/>
              <a:gd name="connsiteX3" fmla="*/ 44388 w 2295268"/>
              <a:gd name="connsiteY3" fmla="*/ 1108805 h 1108805"/>
              <a:gd name="connsiteX4" fmla="*/ 0 w 2295268"/>
              <a:gd name="connsiteY4" fmla="*/ 316469 h 1108805"/>
              <a:gd name="connsiteX0" fmla="*/ 0 w 2295268"/>
              <a:gd name="connsiteY0" fmla="*/ 316469 h 1130004"/>
              <a:gd name="connsiteX1" fmla="*/ 2272490 w 2295268"/>
              <a:gd name="connsiteY1" fmla="*/ 0 h 1130004"/>
              <a:gd name="connsiteX2" fmla="*/ 2295268 w 2295268"/>
              <a:gd name="connsiteY2" fmla="*/ 664179 h 1130004"/>
              <a:gd name="connsiteX3" fmla="*/ 46253 w 2295268"/>
              <a:gd name="connsiteY3" fmla="*/ 1130004 h 1130004"/>
              <a:gd name="connsiteX4" fmla="*/ 0 w 2295268"/>
              <a:gd name="connsiteY4" fmla="*/ 316469 h 1130004"/>
              <a:gd name="connsiteX0" fmla="*/ 0 w 2291538"/>
              <a:gd name="connsiteY0" fmla="*/ 316469 h 1130004"/>
              <a:gd name="connsiteX1" fmla="*/ 2272490 w 2291538"/>
              <a:gd name="connsiteY1" fmla="*/ 0 h 1130004"/>
              <a:gd name="connsiteX2" fmla="*/ 2291538 w 2291538"/>
              <a:gd name="connsiteY2" fmla="*/ 678311 h 1130004"/>
              <a:gd name="connsiteX3" fmla="*/ 46253 w 2291538"/>
              <a:gd name="connsiteY3" fmla="*/ 1130004 h 1130004"/>
              <a:gd name="connsiteX4" fmla="*/ 0 w 2291538"/>
              <a:gd name="connsiteY4" fmla="*/ 316469 h 1130004"/>
              <a:gd name="connsiteX0" fmla="*/ 0 w 2291538"/>
              <a:gd name="connsiteY0" fmla="*/ 338060 h 1151595"/>
              <a:gd name="connsiteX1" fmla="*/ 2257986 w 2291538"/>
              <a:gd name="connsiteY1" fmla="*/ 0 h 1151595"/>
              <a:gd name="connsiteX2" fmla="*/ 2291538 w 2291538"/>
              <a:gd name="connsiteY2" fmla="*/ 699902 h 1151595"/>
              <a:gd name="connsiteX3" fmla="*/ 46253 w 2291538"/>
              <a:gd name="connsiteY3" fmla="*/ 1151595 h 1151595"/>
              <a:gd name="connsiteX4" fmla="*/ 0 w 2291538"/>
              <a:gd name="connsiteY4" fmla="*/ 338060 h 1151595"/>
              <a:gd name="connsiteX0" fmla="*/ 0 w 2283249"/>
              <a:gd name="connsiteY0" fmla="*/ 338060 h 1151595"/>
              <a:gd name="connsiteX1" fmla="*/ 2257986 w 2283249"/>
              <a:gd name="connsiteY1" fmla="*/ 0 h 1151595"/>
              <a:gd name="connsiteX2" fmla="*/ 2283249 w 2283249"/>
              <a:gd name="connsiteY2" fmla="*/ 697940 h 1151595"/>
              <a:gd name="connsiteX3" fmla="*/ 46253 w 2283249"/>
              <a:gd name="connsiteY3" fmla="*/ 1151595 h 1151595"/>
              <a:gd name="connsiteX4" fmla="*/ 0 w 2283249"/>
              <a:gd name="connsiteY4" fmla="*/ 338060 h 1151595"/>
              <a:gd name="connsiteX0" fmla="*/ 0 w 2283249"/>
              <a:gd name="connsiteY0" fmla="*/ 338060 h 1151595"/>
              <a:gd name="connsiteX1" fmla="*/ 2257986 w 2283249"/>
              <a:gd name="connsiteY1" fmla="*/ 0 h 1151595"/>
              <a:gd name="connsiteX2" fmla="*/ 2283249 w 2283249"/>
              <a:gd name="connsiteY2" fmla="*/ 690088 h 1151595"/>
              <a:gd name="connsiteX3" fmla="*/ 46253 w 2283249"/>
              <a:gd name="connsiteY3" fmla="*/ 1151595 h 1151595"/>
              <a:gd name="connsiteX4" fmla="*/ 0 w 2283249"/>
              <a:gd name="connsiteY4" fmla="*/ 338060 h 1151595"/>
              <a:gd name="connsiteX0" fmla="*/ 0 w 2283249"/>
              <a:gd name="connsiteY0" fmla="*/ 338060 h 1151595"/>
              <a:gd name="connsiteX1" fmla="*/ 2257986 w 2283249"/>
              <a:gd name="connsiteY1" fmla="*/ 0 h 1151595"/>
              <a:gd name="connsiteX2" fmla="*/ 2283249 w 2283249"/>
              <a:gd name="connsiteY2" fmla="*/ 676349 h 1151595"/>
              <a:gd name="connsiteX3" fmla="*/ 46253 w 2283249"/>
              <a:gd name="connsiteY3" fmla="*/ 1151595 h 1151595"/>
              <a:gd name="connsiteX4" fmla="*/ 0 w 2283249"/>
              <a:gd name="connsiteY4" fmla="*/ 338060 h 1151595"/>
              <a:gd name="connsiteX0" fmla="*/ 0 w 2283249"/>
              <a:gd name="connsiteY0" fmla="*/ 338060 h 771786"/>
              <a:gd name="connsiteX1" fmla="*/ 2257986 w 2283249"/>
              <a:gd name="connsiteY1" fmla="*/ 0 h 771786"/>
              <a:gd name="connsiteX2" fmla="*/ 2283249 w 2283249"/>
              <a:gd name="connsiteY2" fmla="*/ 676349 h 771786"/>
              <a:gd name="connsiteX3" fmla="*/ 32266 w 2283249"/>
              <a:gd name="connsiteY3" fmla="*/ 771786 h 771786"/>
              <a:gd name="connsiteX4" fmla="*/ 0 w 2283249"/>
              <a:gd name="connsiteY4" fmla="*/ 338060 h 771786"/>
              <a:gd name="connsiteX0" fmla="*/ 0 w 2278586"/>
              <a:gd name="connsiteY0" fmla="*/ 338060 h 771786"/>
              <a:gd name="connsiteX1" fmla="*/ 2257986 w 2278586"/>
              <a:gd name="connsiteY1" fmla="*/ 0 h 771786"/>
              <a:gd name="connsiteX2" fmla="*/ 2278586 w 2278586"/>
              <a:gd name="connsiteY2" fmla="*/ 389284 h 771786"/>
              <a:gd name="connsiteX3" fmla="*/ 32266 w 2278586"/>
              <a:gd name="connsiteY3" fmla="*/ 771786 h 771786"/>
              <a:gd name="connsiteX4" fmla="*/ 0 w 2278586"/>
              <a:gd name="connsiteY4" fmla="*/ 338060 h 771786"/>
              <a:gd name="connsiteX0" fmla="*/ 0 w 2278586"/>
              <a:gd name="connsiteY0" fmla="*/ 338060 h 793868"/>
              <a:gd name="connsiteX1" fmla="*/ 2257986 w 2278586"/>
              <a:gd name="connsiteY1" fmla="*/ 0 h 793868"/>
              <a:gd name="connsiteX2" fmla="*/ 2278586 w 2278586"/>
              <a:gd name="connsiteY2" fmla="*/ 389284 h 793868"/>
              <a:gd name="connsiteX3" fmla="*/ 36928 w 2278586"/>
              <a:gd name="connsiteY3" fmla="*/ 793868 h 793868"/>
              <a:gd name="connsiteX4" fmla="*/ 0 w 2278586"/>
              <a:gd name="connsiteY4" fmla="*/ 338060 h 793868"/>
              <a:gd name="connsiteX0" fmla="*/ 0 w 2250318"/>
              <a:gd name="connsiteY0" fmla="*/ 338060 h 793868"/>
              <a:gd name="connsiteX1" fmla="*/ 2229718 w 2250318"/>
              <a:gd name="connsiteY1" fmla="*/ 0 h 793868"/>
              <a:gd name="connsiteX2" fmla="*/ 2250318 w 2250318"/>
              <a:gd name="connsiteY2" fmla="*/ 389284 h 793868"/>
              <a:gd name="connsiteX3" fmla="*/ 8660 w 2250318"/>
              <a:gd name="connsiteY3" fmla="*/ 793868 h 793868"/>
              <a:gd name="connsiteX4" fmla="*/ 0 w 2250318"/>
              <a:gd name="connsiteY4" fmla="*/ 338060 h 793868"/>
              <a:gd name="connsiteX0" fmla="*/ 0 w 2229718"/>
              <a:gd name="connsiteY0" fmla="*/ 338060 h 793868"/>
              <a:gd name="connsiteX1" fmla="*/ 2229718 w 2229718"/>
              <a:gd name="connsiteY1" fmla="*/ 0 h 793868"/>
              <a:gd name="connsiteX2" fmla="*/ 2222050 w 2229718"/>
              <a:gd name="connsiteY2" fmla="*/ 389284 h 793868"/>
              <a:gd name="connsiteX3" fmla="*/ 8660 w 2229718"/>
              <a:gd name="connsiteY3" fmla="*/ 793868 h 793868"/>
              <a:gd name="connsiteX4" fmla="*/ 0 w 2229718"/>
              <a:gd name="connsiteY4" fmla="*/ 338060 h 793868"/>
              <a:gd name="connsiteX0" fmla="*/ 0 w 2229718"/>
              <a:gd name="connsiteY0" fmla="*/ 338060 h 793868"/>
              <a:gd name="connsiteX1" fmla="*/ 2229718 w 2229718"/>
              <a:gd name="connsiteY1" fmla="*/ 0 h 793868"/>
              <a:gd name="connsiteX2" fmla="*/ 2222050 w 2229718"/>
              <a:gd name="connsiteY2" fmla="*/ 389284 h 793868"/>
              <a:gd name="connsiteX3" fmla="*/ 8660 w 2229718"/>
              <a:gd name="connsiteY3" fmla="*/ 793868 h 793868"/>
              <a:gd name="connsiteX4" fmla="*/ 0 w 2229718"/>
              <a:gd name="connsiteY4" fmla="*/ 338060 h 793868"/>
              <a:gd name="connsiteX0" fmla="*/ 0 w 2229718"/>
              <a:gd name="connsiteY0" fmla="*/ 338060 h 793868"/>
              <a:gd name="connsiteX1" fmla="*/ 2229718 w 2229718"/>
              <a:gd name="connsiteY1" fmla="*/ 0 h 793868"/>
              <a:gd name="connsiteX2" fmla="*/ 2222050 w 2229718"/>
              <a:gd name="connsiteY2" fmla="*/ 389284 h 793868"/>
              <a:gd name="connsiteX3" fmla="*/ 36927 w 2229718"/>
              <a:gd name="connsiteY3" fmla="*/ 793868 h 793868"/>
              <a:gd name="connsiteX4" fmla="*/ 0 w 2229718"/>
              <a:gd name="connsiteY4" fmla="*/ 338060 h 793868"/>
              <a:gd name="connsiteX0" fmla="*/ 0 w 2222050"/>
              <a:gd name="connsiteY0" fmla="*/ 329134 h 784942"/>
              <a:gd name="connsiteX1" fmla="*/ 2201450 w 2222050"/>
              <a:gd name="connsiteY1" fmla="*/ 0 h 784942"/>
              <a:gd name="connsiteX2" fmla="*/ 2222050 w 2222050"/>
              <a:gd name="connsiteY2" fmla="*/ 380358 h 784942"/>
              <a:gd name="connsiteX3" fmla="*/ 36927 w 2222050"/>
              <a:gd name="connsiteY3" fmla="*/ 784942 h 784942"/>
              <a:gd name="connsiteX4" fmla="*/ 0 w 2222050"/>
              <a:gd name="connsiteY4" fmla="*/ 329134 h 784942"/>
              <a:gd name="connsiteX0" fmla="*/ 0 w 2222050"/>
              <a:gd name="connsiteY0" fmla="*/ 329134 h 784942"/>
              <a:gd name="connsiteX1" fmla="*/ 2201450 w 2222050"/>
              <a:gd name="connsiteY1" fmla="*/ 0 h 784942"/>
              <a:gd name="connsiteX2" fmla="*/ 2222050 w 2222050"/>
              <a:gd name="connsiteY2" fmla="*/ 380358 h 784942"/>
              <a:gd name="connsiteX3" fmla="*/ 36927 w 2222050"/>
              <a:gd name="connsiteY3" fmla="*/ 784942 h 784942"/>
              <a:gd name="connsiteX4" fmla="*/ 0 w 2222050"/>
              <a:gd name="connsiteY4" fmla="*/ 329134 h 784942"/>
              <a:gd name="connsiteX0" fmla="*/ 0 w 2222050"/>
              <a:gd name="connsiteY0" fmla="*/ 329134 h 784942"/>
              <a:gd name="connsiteX1" fmla="*/ 2201450 w 2222050"/>
              <a:gd name="connsiteY1" fmla="*/ 0 h 784942"/>
              <a:gd name="connsiteX2" fmla="*/ 2222050 w 2222050"/>
              <a:gd name="connsiteY2" fmla="*/ 380358 h 784942"/>
              <a:gd name="connsiteX3" fmla="*/ 36927 w 2222050"/>
              <a:gd name="connsiteY3" fmla="*/ 784942 h 784942"/>
              <a:gd name="connsiteX4" fmla="*/ 0 w 2222050"/>
              <a:gd name="connsiteY4" fmla="*/ 329134 h 784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2050" h="784942">
                <a:moveTo>
                  <a:pt x="0" y="329134"/>
                </a:moveTo>
                <a:lnTo>
                  <a:pt x="2201450" y="0"/>
                </a:lnTo>
                <a:cubicBezTo>
                  <a:pt x="2198895" y="126786"/>
                  <a:pt x="2215183" y="253572"/>
                  <a:pt x="2222050" y="380358"/>
                </a:cubicBezTo>
                <a:lnTo>
                  <a:pt x="36927" y="784942"/>
                </a:lnTo>
                <a:lnTo>
                  <a:pt x="0" y="329134"/>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21" name="Group 20">
            <a:extLst>
              <a:ext uri="{FF2B5EF4-FFF2-40B4-BE49-F238E27FC236}">
                <a16:creationId xmlns:a16="http://schemas.microsoft.com/office/drawing/2014/main" id="{03523789-47B6-477B-EEDB-F14A3140E176}"/>
              </a:ext>
            </a:extLst>
          </p:cNvPr>
          <p:cNvGrpSpPr/>
          <p:nvPr/>
        </p:nvGrpSpPr>
        <p:grpSpPr>
          <a:xfrm>
            <a:off x="3395663" y="2231217"/>
            <a:ext cx="8604249" cy="839168"/>
            <a:chOff x="3395663" y="2109164"/>
            <a:chExt cx="8604249" cy="839168"/>
          </a:xfrm>
        </p:grpSpPr>
        <p:sp>
          <p:nvSpPr>
            <p:cNvPr id="18" name="TextBox 17">
              <a:extLst>
                <a:ext uri="{FF2B5EF4-FFF2-40B4-BE49-F238E27FC236}">
                  <a16:creationId xmlns:a16="http://schemas.microsoft.com/office/drawing/2014/main" id="{21B729A3-334A-3CA7-C6B8-A80A1DCAC739}"/>
                </a:ext>
              </a:extLst>
            </p:cNvPr>
            <p:cNvSpPr txBox="1"/>
            <p:nvPr/>
          </p:nvSpPr>
          <p:spPr>
            <a:xfrm>
              <a:off x="3395663" y="2109164"/>
              <a:ext cx="8604249" cy="839168"/>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marR="0" lvl="0" algn="l" defTabSz="914400" rtl="0" eaLnBrk="1" fontAlgn="auto" latinLnBrk="0" hangingPunct="1">
                <a:lnSpc>
                  <a:spcPct val="100000"/>
                </a:lnSpc>
                <a:spcBef>
                  <a:spcPts val="0"/>
                </a:spcBef>
                <a:spcAft>
                  <a:spcPts val="600"/>
                </a:spcAft>
                <a:buClrTx/>
                <a:buSzTx/>
                <a:tabLst/>
                <a:defRPr/>
              </a:pPr>
              <a:r>
                <a:rPr lang="en-US" sz="1600" noProof="0">
                  <a:solidFill>
                    <a:prstClr val="black"/>
                  </a:solidFill>
                  <a:ea typeface="Times New Roman" panose="02020603050405020304" pitchFamily="18" charset="0"/>
                </a:rPr>
                <a:t>With</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unknown or positive HIV‑1 status</a:t>
              </a:r>
              <a:r>
                <a:rPr kumimoji="0" lang="en-US" sz="160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t>
              </a:r>
              <a:b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b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[see </a:t>
              </a:r>
              <a:r>
                <a:rPr kumimoji="0" lang="en-US" sz="1400" b="0" i="0" u="none" strike="noStrike" kern="1200" cap="none" spc="0" normalizeH="0" baseline="0" noProof="0">
                  <a:ln>
                    <a:noFill/>
                  </a:ln>
                  <a:solidFill>
                    <a:schemeClr val="tx2"/>
                  </a:solidFill>
                  <a:effectLst/>
                  <a:uLnTx/>
                  <a:uFillTx/>
                  <a:latin typeface="Arial" panose="020B0604020202020204" pitchFamily="34" charset="0"/>
                  <a:ea typeface="Times New Roman" panose="02020603050405020304" pitchFamily="18" charset="0"/>
                  <a:cs typeface="+mn-cs"/>
                </a:rPr>
                <a:t>Warnings and Precautions (5.1)</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t>
              </a:r>
            </a:p>
          </p:txBody>
        </p:sp>
        <p:grpSp>
          <p:nvGrpSpPr>
            <p:cNvPr id="17" name="Group 16">
              <a:extLst>
                <a:ext uri="{FF2B5EF4-FFF2-40B4-BE49-F238E27FC236}">
                  <a16:creationId xmlns:a16="http://schemas.microsoft.com/office/drawing/2014/main" id="{C4040B70-43FF-7544-CCCC-7947D960108B}"/>
                </a:ext>
              </a:extLst>
            </p:cNvPr>
            <p:cNvGrpSpPr/>
            <p:nvPr/>
          </p:nvGrpSpPr>
          <p:grpSpPr>
            <a:xfrm>
              <a:off x="3455099" y="2182002"/>
              <a:ext cx="693492" cy="693492"/>
              <a:chOff x="5343525" y="3957811"/>
              <a:chExt cx="956435" cy="956435"/>
            </a:xfrm>
          </p:grpSpPr>
          <p:sp>
            <p:nvSpPr>
              <p:cNvPr id="11" name="Oval 10">
                <a:extLst>
                  <a:ext uri="{FF2B5EF4-FFF2-40B4-BE49-F238E27FC236}">
                    <a16:creationId xmlns:a16="http://schemas.microsoft.com/office/drawing/2014/main" id="{536B6757-5463-0164-4EDC-92A090D2E133}"/>
                  </a:ext>
                </a:extLst>
              </p:cNvPr>
              <p:cNvSpPr/>
              <p:nvPr/>
            </p:nvSpPr>
            <p:spPr>
              <a:xfrm>
                <a:off x="5343525" y="3957811"/>
                <a:ext cx="956435" cy="956435"/>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6" name="Graphic 15">
                <a:extLst>
                  <a:ext uri="{FF2B5EF4-FFF2-40B4-BE49-F238E27FC236}">
                    <a16:creationId xmlns:a16="http://schemas.microsoft.com/office/drawing/2014/main" id="{427D39FB-FF11-A667-0F58-8AD37365D0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75140" y="4089426"/>
                <a:ext cx="693204" cy="693204"/>
              </a:xfrm>
              <a:prstGeom prst="rect">
                <a:avLst/>
              </a:prstGeom>
            </p:spPr>
          </p:pic>
        </p:grpSp>
      </p:grpSp>
    </p:spTree>
    <p:extLst>
      <p:ext uri="{BB962C8B-B14F-4D97-AF65-F5344CB8AC3E}">
        <p14:creationId xmlns:p14="http://schemas.microsoft.com/office/powerpoint/2010/main" val="37978670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807BF-9FB9-0278-1A4E-88E598B3B445}"/>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0C68344C-45EA-60EF-44E0-1AFBC2F72738}"/>
              </a:ext>
            </a:extLst>
          </p:cNvPr>
          <p:cNvSpPr txBox="1"/>
          <p:nvPr/>
        </p:nvSpPr>
        <p:spPr>
          <a:xfrm>
            <a:off x="3048000" y="1330712"/>
            <a:ext cx="9144000" cy="607653"/>
          </a:xfrm>
          <a:prstGeom prst="rect">
            <a:avLst/>
          </a:prstGeom>
          <a:solidFill>
            <a:schemeClr val="accent2"/>
          </a:solidFill>
        </p:spPr>
        <p:txBody>
          <a:bodyPr wrap="square" lIns="360000" tIns="54000" rIns="72000" bIns="54000" rtlCol="0">
            <a:spAutoFit/>
          </a:bodyPr>
          <a:lstStyle/>
          <a:p>
            <a:pPr marL="579438" marR="0" lvl="0" indent="-579438"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5</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.1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Comprehensive Management to Reduce the Risk of HIV-1 Infection</a:t>
            </a:r>
            <a:b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b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and Other Sexually Acquired Infections</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16" name="TextBox 14">
            <a:extLst>
              <a:ext uri="{FF2B5EF4-FFF2-40B4-BE49-F238E27FC236}">
                <a16:creationId xmlns:a16="http://schemas.microsoft.com/office/drawing/2014/main" id="{76FA854C-A582-57DE-31D4-A74A41219B1B}"/>
              </a:ext>
            </a:extLst>
          </p:cNvPr>
          <p:cNvSpPr txBox="1">
            <a:spLocks noChangeArrowheads="1"/>
          </p:cNvSpPr>
          <p:nvPr/>
        </p:nvSpPr>
        <p:spPr bwMode="auto">
          <a:xfrm>
            <a:off x="3324224" y="1980322"/>
            <a:ext cx="8683353" cy="110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pPr>
            <a:r>
              <a:rPr lang="en-US" sz="1600" noProof="0"/>
              <a:t>Use YEZTUGO to reduce the risk of HIV-1 acquisition as part of a comprehensive prevention strategy including adherence to the administration schedule and safer sex </a:t>
            </a:r>
            <a:r>
              <a:rPr lang="en-US" sz="1600" noProof="0" err="1"/>
              <a:t>practices</a:t>
            </a:r>
            <a:r>
              <a:rPr lang="en-US" sz="1600" baseline="30000" noProof="0" err="1"/>
              <a:t>a</a:t>
            </a:r>
            <a:r>
              <a:rPr lang="en-US" sz="1600" noProof="0"/>
              <a:t> to reduce the risk of STIs. YEZTUGO is not always effective in preventing HIV-1 </a:t>
            </a:r>
            <a:r>
              <a:rPr lang="en-US" sz="1600" noProof="0" err="1"/>
              <a:t>acquisition.</a:t>
            </a:r>
            <a:r>
              <a:rPr lang="en-US" sz="1600" baseline="30000" noProof="0" err="1"/>
              <a:t>b</a:t>
            </a:r>
            <a:r>
              <a:rPr lang="en-US" sz="1600" noProof="0"/>
              <a:t> </a:t>
            </a:r>
            <a:br>
              <a:rPr lang="en-US" sz="1600" noProof="0"/>
            </a:br>
            <a:r>
              <a:rPr lang="en-US" sz="1400" noProof="0"/>
              <a:t>[see </a:t>
            </a:r>
            <a:r>
              <a:rPr lang="en-US" sz="1400" noProof="0">
                <a:solidFill>
                  <a:schemeClr val="tx2"/>
                </a:solidFill>
              </a:rPr>
              <a:t>Clinical Studies (14)</a:t>
            </a:r>
            <a:r>
              <a:rPr lang="en-US" sz="1400" noProof="0"/>
              <a:t>]</a:t>
            </a:r>
            <a:endParaRPr lang="en-US" sz="1400" noProof="0">
              <a:cs typeface="Arial"/>
            </a:endParaRPr>
          </a:p>
        </p:txBody>
      </p:sp>
      <p:sp>
        <p:nvSpPr>
          <p:cNvPr id="4" name="Title 3">
            <a:extLst>
              <a:ext uri="{FF2B5EF4-FFF2-40B4-BE49-F238E27FC236}">
                <a16:creationId xmlns:a16="http://schemas.microsoft.com/office/drawing/2014/main" id="{E8E4AF63-15FE-3A4B-20CD-5FB9094216E3}"/>
              </a:ext>
            </a:extLst>
          </p:cNvPr>
          <p:cNvSpPr>
            <a:spLocks noGrp="1"/>
          </p:cNvSpPr>
          <p:nvPr>
            <p:ph type="title"/>
          </p:nvPr>
        </p:nvSpPr>
        <p:spPr>
          <a:xfrm>
            <a:off x="3352097" y="177891"/>
            <a:ext cx="8640000" cy="533205"/>
          </a:xfrm>
        </p:spPr>
        <p:txBody>
          <a:bodyPr/>
          <a:lstStyle/>
          <a:p>
            <a:r>
              <a:rPr lang="en-US" noProof="0"/>
              <a:t>5. Warnings and Precautions</a:t>
            </a:r>
          </a:p>
        </p:txBody>
      </p:sp>
      <p:sp>
        <p:nvSpPr>
          <p:cNvPr id="5" name="Text Placeholder 4">
            <a:extLst>
              <a:ext uri="{FF2B5EF4-FFF2-40B4-BE49-F238E27FC236}">
                <a16:creationId xmlns:a16="http://schemas.microsoft.com/office/drawing/2014/main" id="{301B5604-2D63-42A9-C912-1CF54062EDC1}"/>
              </a:ext>
            </a:extLst>
          </p:cNvPr>
          <p:cNvSpPr>
            <a:spLocks noGrp="1"/>
          </p:cNvSpPr>
          <p:nvPr>
            <p:ph type="body" sz="quarter" idx="12"/>
          </p:nvPr>
        </p:nvSpPr>
        <p:spPr>
          <a:xfrm>
            <a:off x="1562100" y="5933183"/>
            <a:ext cx="7562850" cy="576000"/>
          </a:xfrm>
        </p:spPr>
        <p:txBody>
          <a:bodyPr/>
          <a:lstStyle/>
          <a:p>
            <a:r>
              <a:rPr lang="en-US" baseline="30000" noProof="0" err="1"/>
              <a:t>a</a:t>
            </a:r>
            <a:r>
              <a:rPr lang="en-US" noProof="0" err="1"/>
              <a:t>Including</a:t>
            </a:r>
            <a:r>
              <a:rPr lang="en-US" noProof="0"/>
              <a:t> condoms; </a:t>
            </a:r>
            <a:r>
              <a:rPr lang="en-US" baseline="30000" noProof="0" err="1"/>
              <a:t>b</a:t>
            </a:r>
            <a:r>
              <a:rPr lang="en-US" noProof="0" err="1"/>
              <a:t>The</a:t>
            </a:r>
            <a:r>
              <a:rPr lang="en-US" noProof="0"/>
              <a:t> time from initiation of YEZTUGO for HIV-1 PrEP to maximal protection against HIV-1 infection </a:t>
            </a:r>
            <a:br>
              <a:rPr lang="en-US" noProof="0"/>
            </a:br>
            <a:r>
              <a:rPr lang="en-US" noProof="0"/>
              <a:t>is unknown</a:t>
            </a:r>
          </a:p>
          <a:p>
            <a:r>
              <a:rPr lang="en-US" noProof="0"/>
              <a:t>STI, sexually transmitted infection</a:t>
            </a:r>
          </a:p>
        </p:txBody>
      </p:sp>
      <p:sp>
        <p:nvSpPr>
          <p:cNvPr id="53" name="Rectangle: Top Corners Rounded 52">
            <a:extLst>
              <a:ext uri="{FF2B5EF4-FFF2-40B4-BE49-F238E27FC236}">
                <a16:creationId xmlns:a16="http://schemas.microsoft.com/office/drawing/2014/main" id="{0349E867-CEDE-3EA2-79F6-E7ADBF3EB813}"/>
              </a:ext>
            </a:extLst>
          </p:cNvPr>
          <p:cNvSpPr>
            <a:spLocks/>
          </p:cNvSpPr>
          <p:nvPr/>
        </p:nvSpPr>
        <p:spPr>
          <a:xfrm rot="16200000">
            <a:off x="11415240" y="1218243"/>
            <a:ext cx="792000" cy="792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69" name="Group 68">
            <a:extLst>
              <a:ext uri="{FF2B5EF4-FFF2-40B4-BE49-F238E27FC236}">
                <a16:creationId xmlns:a16="http://schemas.microsoft.com/office/drawing/2014/main" id="{5AC61860-65DD-7716-B131-8BFB30777639}"/>
              </a:ext>
            </a:extLst>
          </p:cNvPr>
          <p:cNvGrpSpPr/>
          <p:nvPr/>
        </p:nvGrpSpPr>
        <p:grpSpPr>
          <a:xfrm>
            <a:off x="11622561" y="1384042"/>
            <a:ext cx="461975" cy="405769"/>
            <a:chOff x="10071799" y="85755"/>
            <a:chExt cx="1015684" cy="892111"/>
          </a:xfrm>
        </p:grpSpPr>
        <p:sp>
          <p:nvSpPr>
            <p:cNvPr id="66" name="Freeform: Shape 65">
              <a:extLst>
                <a:ext uri="{FF2B5EF4-FFF2-40B4-BE49-F238E27FC236}">
                  <a16:creationId xmlns:a16="http://schemas.microsoft.com/office/drawing/2014/main" id="{379181FD-5167-7F35-CC9E-7E4B77ED899A}"/>
                </a:ext>
              </a:extLst>
            </p:cNvPr>
            <p:cNvSpPr/>
            <p:nvPr/>
          </p:nvSpPr>
          <p:spPr>
            <a:xfrm>
              <a:off x="10071799" y="85755"/>
              <a:ext cx="1015684" cy="892111"/>
            </a:xfrm>
            <a:custGeom>
              <a:avLst/>
              <a:gdLst>
                <a:gd name="connsiteX0" fmla="*/ 548199 w 1015684"/>
                <a:gd name="connsiteY0" fmla="*/ 28861 h 892111"/>
                <a:gd name="connsiteX1" fmla="*/ 467332 w 1015684"/>
                <a:gd name="connsiteY1" fmla="*/ 28861 h 892111"/>
                <a:gd name="connsiteX2" fmla="*/ 9465 w 1015684"/>
                <a:gd name="connsiteY2" fmla="*/ 822103 h 892111"/>
                <a:gd name="connsiteX3" fmla="*/ 49851 w 1015684"/>
                <a:gd name="connsiteY3" fmla="*/ 892112 h 892111"/>
                <a:gd name="connsiteX4" fmla="*/ 965775 w 1015684"/>
                <a:gd name="connsiteY4" fmla="*/ 892112 h 892111"/>
                <a:gd name="connsiteX5" fmla="*/ 1006161 w 1015684"/>
                <a:gd name="connsiteY5" fmla="*/ 822103 h 892111"/>
                <a:gd name="connsiteX6" fmla="*/ 548199 w 1015684"/>
                <a:gd name="connsiteY6" fmla="*/ 28861 h 892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684" h="892111">
                  <a:moveTo>
                    <a:pt x="548199" y="28861"/>
                  </a:moveTo>
                  <a:cubicBezTo>
                    <a:pt x="526006" y="-9620"/>
                    <a:pt x="489620" y="-9620"/>
                    <a:pt x="467332" y="28861"/>
                  </a:cubicBezTo>
                  <a:lnTo>
                    <a:pt x="9465" y="822103"/>
                  </a:lnTo>
                  <a:cubicBezTo>
                    <a:pt x="-12728" y="860584"/>
                    <a:pt x="5464" y="892112"/>
                    <a:pt x="49851" y="892112"/>
                  </a:cubicBezTo>
                  <a:lnTo>
                    <a:pt x="965775" y="892112"/>
                  </a:lnTo>
                  <a:cubicBezTo>
                    <a:pt x="1010257" y="892112"/>
                    <a:pt x="1028449" y="860584"/>
                    <a:pt x="1006161" y="822103"/>
                  </a:cubicBezTo>
                  <a:lnTo>
                    <a:pt x="548199" y="28861"/>
                  </a:lnTo>
                  <a:close/>
                </a:path>
              </a:pathLst>
            </a:custGeom>
            <a:noFill/>
            <a:ln w="12700" cap="flat">
              <a:solidFill>
                <a:schemeClr val="accent3"/>
              </a:solidFill>
              <a:prstDash val="solid"/>
              <a:round/>
            </a:ln>
          </p:spPr>
          <p:txBody>
            <a:bodyPr rtlCol="0" anchor="ctr"/>
            <a:lstStyle/>
            <a:p>
              <a:endParaRPr lang="en-US" noProof="0"/>
            </a:p>
          </p:txBody>
        </p:sp>
        <p:sp>
          <p:nvSpPr>
            <p:cNvPr id="67" name="Freeform: Shape 66">
              <a:extLst>
                <a:ext uri="{FF2B5EF4-FFF2-40B4-BE49-F238E27FC236}">
                  <a16:creationId xmlns:a16="http://schemas.microsoft.com/office/drawing/2014/main" id="{6A259881-CCE9-76D4-3A51-1CF26147662B}"/>
                </a:ext>
              </a:extLst>
            </p:cNvPr>
            <p:cNvSpPr/>
            <p:nvPr/>
          </p:nvSpPr>
          <p:spPr>
            <a:xfrm>
              <a:off x="10579612" y="342739"/>
              <a:ext cx="9525" cy="382238"/>
            </a:xfrm>
            <a:custGeom>
              <a:avLst/>
              <a:gdLst>
                <a:gd name="connsiteX0" fmla="*/ 0 w 9525"/>
                <a:gd name="connsiteY0" fmla="*/ 0 h 382238"/>
                <a:gd name="connsiteX1" fmla="*/ 0 w 9525"/>
                <a:gd name="connsiteY1" fmla="*/ 382238 h 382238"/>
              </a:gdLst>
              <a:ahLst/>
              <a:cxnLst>
                <a:cxn ang="0">
                  <a:pos x="connsiteX0" y="connsiteY0"/>
                </a:cxn>
                <a:cxn ang="0">
                  <a:pos x="connsiteX1" y="connsiteY1"/>
                </a:cxn>
              </a:cxnLst>
              <a:rect l="l" t="t" r="r" b="b"/>
              <a:pathLst>
                <a:path w="9525" h="382238">
                  <a:moveTo>
                    <a:pt x="0" y="0"/>
                  </a:moveTo>
                  <a:lnTo>
                    <a:pt x="0" y="382238"/>
                  </a:lnTo>
                </a:path>
              </a:pathLst>
            </a:custGeom>
            <a:ln w="12700" cap="rnd">
              <a:solidFill>
                <a:schemeClr val="accent3"/>
              </a:solidFill>
              <a:prstDash val="solid"/>
              <a:round/>
            </a:ln>
          </p:spPr>
          <p:txBody>
            <a:bodyPr rtlCol="0" anchor="ctr"/>
            <a:lstStyle/>
            <a:p>
              <a:endParaRPr lang="en-US" noProof="0"/>
            </a:p>
          </p:txBody>
        </p:sp>
        <p:sp>
          <p:nvSpPr>
            <p:cNvPr id="68" name="Freeform: Shape 67">
              <a:extLst>
                <a:ext uri="{FF2B5EF4-FFF2-40B4-BE49-F238E27FC236}">
                  <a16:creationId xmlns:a16="http://schemas.microsoft.com/office/drawing/2014/main" id="{6BB3700C-52B1-E21C-D250-ED381AD583D7}"/>
                </a:ext>
              </a:extLst>
            </p:cNvPr>
            <p:cNvSpPr/>
            <p:nvPr/>
          </p:nvSpPr>
          <p:spPr>
            <a:xfrm>
              <a:off x="10551513" y="808131"/>
              <a:ext cx="56197" cy="56197"/>
            </a:xfrm>
            <a:custGeom>
              <a:avLst/>
              <a:gdLst>
                <a:gd name="connsiteX0" fmla="*/ 56198 w 56197"/>
                <a:gd name="connsiteY0" fmla="*/ 28099 h 56197"/>
                <a:gd name="connsiteX1" fmla="*/ 28099 w 56197"/>
                <a:gd name="connsiteY1" fmla="*/ 56197 h 56197"/>
                <a:gd name="connsiteX2" fmla="*/ 0 w 56197"/>
                <a:gd name="connsiteY2" fmla="*/ 28099 h 56197"/>
                <a:gd name="connsiteX3" fmla="*/ 28099 w 56197"/>
                <a:gd name="connsiteY3" fmla="*/ 0 h 56197"/>
                <a:gd name="connsiteX4" fmla="*/ 56198 w 56197"/>
                <a:gd name="connsiteY4" fmla="*/ 28099 h 56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97" h="56197">
                  <a:moveTo>
                    <a:pt x="56198" y="28099"/>
                  </a:moveTo>
                  <a:cubicBezTo>
                    <a:pt x="56198" y="43617"/>
                    <a:pt x="43617" y="56197"/>
                    <a:pt x="28099" y="56197"/>
                  </a:cubicBezTo>
                  <a:cubicBezTo>
                    <a:pt x="12580" y="56197"/>
                    <a:pt x="0" y="43617"/>
                    <a:pt x="0" y="28099"/>
                  </a:cubicBezTo>
                  <a:cubicBezTo>
                    <a:pt x="0" y="12580"/>
                    <a:pt x="12580" y="0"/>
                    <a:pt x="28099" y="0"/>
                  </a:cubicBezTo>
                  <a:cubicBezTo>
                    <a:pt x="43617" y="0"/>
                    <a:pt x="56198" y="12580"/>
                    <a:pt x="56198" y="28099"/>
                  </a:cubicBezTo>
                  <a:close/>
                </a:path>
              </a:pathLst>
            </a:custGeom>
            <a:solidFill>
              <a:schemeClr val="accent3"/>
            </a:solidFill>
            <a:ln w="9525" cap="flat">
              <a:noFill/>
              <a:prstDash val="solid"/>
              <a:miter/>
            </a:ln>
          </p:spPr>
          <p:txBody>
            <a:bodyPr rtlCol="0" anchor="ctr"/>
            <a:lstStyle/>
            <a:p>
              <a:endParaRPr lang="en-US" noProof="0"/>
            </a:p>
          </p:txBody>
        </p:sp>
      </p:grpSp>
      <p:grpSp>
        <p:nvGrpSpPr>
          <p:cNvPr id="70" name="Highlight Guides [HIDE]" hidden="1">
            <a:extLst>
              <a:ext uri="{FF2B5EF4-FFF2-40B4-BE49-F238E27FC236}">
                <a16:creationId xmlns:a16="http://schemas.microsoft.com/office/drawing/2014/main" id="{41260BB4-E75A-DF13-087D-498C9D2A02D5}"/>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71" name="Highlight BG">
              <a:extLst>
                <a:ext uri="{FF2B5EF4-FFF2-40B4-BE49-F238E27FC236}">
                  <a16:creationId xmlns:a16="http://schemas.microsoft.com/office/drawing/2014/main" id="{C00B876C-FA0F-73F8-3069-6D85EB4B2F40}"/>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72" name="Straight Connector 71">
              <a:extLst>
                <a:ext uri="{FF2B5EF4-FFF2-40B4-BE49-F238E27FC236}">
                  <a16:creationId xmlns:a16="http://schemas.microsoft.com/office/drawing/2014/main" id="{0236E28E-F63E-909C-BDAE-B26C65F354DF}"/>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E8DCD8C3-AF03-8449-EFA0-11A30F0754B8}"/>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854E1858-191A-2480-B262-721921A4171F}"/>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D23ACE96-1C48-BBF3-A0D4-65C6F39B9C77}"/>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24260485-9A23-494D-4E22-48A64B7CF2BC}"/>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1141B01-38E8-0A5D-6A8E-2FCC7CF20192}"/>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82283D22-D1FA-D57E-2EE6-6627BCDBCC20}"/>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DEF43CE9-1A82-157E-2A6B-3A95E5285F26}"/>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8258D7-3334-9E53-4B7A-A0737DD670AD}"/>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F14BAC53-6663-4690-9CBC-8D643BB90A6B}"/>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50DFDBB9-4F9A-8FF1-0113-F50B99525F17}"/>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9D8EAD94-C8B1-D5E1-BA9E-FBC3F153CFF3}"/>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C3E9C750-6DC8-D3A3-C975-78DEF2B65EC3}"/>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78A05C0E-9148-1026-0BDD-1B9D4CB2B2CC}"/>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17D40329-4527-E1DE-92C3-F3662ED6D4A7}"/>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0AA80F56-E9BE-6DDC-A461-7DA7508D98FA}"/>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3F2DE345-7BEC-A316-8A8D-2984E77BF211}"/>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F33583A2-2DC5-16A7-5071-78752E418C14}"/>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2246C04C-65A1-6975-5DE2-BC504D728D99}"/>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D781B125-009D-367C-56FA-19423D13F612}"/>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BAFF54A2-6A2C-4419-F112-9F793B24C01A}"/>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FB1EF0C2-124A-16F2-061A-AD387605EC3E}"/>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4E751BAC-C423-F2D6-B678-A35EC8503691}"/>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44F1F3BF-74B9-10EC-ABBE-8744684D27BC}"/>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8C60827F-7A9E-4611-9D00-12ADC35A3C35}"/>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9C8C1886-7030-F90C-FA35-E2788D528820}"/>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8D439247-2A0C-DCB2-8E57-8AAF3F14D95C}"/>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DFBAC7AF-4C24-D07D-E7C0-1A9F4DBD7E42}"/>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8096C0CD-3285-0E4D-9701-97600B531167}"/>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C72D728A-D3F0-A706-8774-EB9001E22206}"/>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04A9F628-92E6-1B95-2BCC-17C3188814F8}"/>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B6130870-E9C1-9192-EA13-F0F06E974061}"/>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9D19DBA6-94C2-3C0E-5982-5ECCB7BF9179}"/>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0E6CA725-BECB-1D1A-137B-5F51451DC0C5}"/>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F7F78ADF-3662-C1A5-0F8F-E7532EAC9A4E}"/>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2FB990B4-E601-6FE3-B3F6-D502C24B38A9}"/>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0B996CEB-B133-950C-7526-9734AD7BE4AE}"/>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A8A20130-17F2-CF70-033C-0BC8761DF1F1}"/>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7CA27F03-90D4-2CFF-42B9-4464C7E69CCB}"/>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59C2A927-B137-E36E-6DA5-5F7388079B6F}"/>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19" name="Picture Placeholder 18">
            <a:extLst>
              <a:ext uri="{FF2B5EF4-FFF2-40B4-BE49-F238E27FC236}">
                <a16:creationId xmlns:a16="http://schemas.microsoft.com/office/drawing/2014/main" id="{123D26FF-F952-E001-4E76-B7D894FB3678}"/>
              </a:ext>
            </a:extLst>
          </p:cNvPr>
          <p:cNvPicPr>
            <a:picLocks noGrp="1" noChangeAspect="1"/>
          </p:cNvPicPr>
          <p:nvPr>
            <p:ph type="pic" sz="quarter" idx="11"/>
          </p:nvPr>
        </p:nvPicPr>
        <p:blipFill>
          <a:blip r:embed="rId3"/>
          <a:srcRect l="306" r="306"/>
          <a:stretch/>
        </p:blipFill>
        <p:spPr/>
      </p:pic>
      <p:sp>
        <p:nvSpPr>
          <p:cNvPr id="114" name="!!Highlight">
            <a:extLst>
              <a:ext uri="{FF2B5EF4-FFF2-40B4-BE49-F238E27FC236}">
                <a16:creationId xmlns:a16="http://schemas.microsoft.com/office/drawing/2014/main" id="{3D19F1F8-119D-693E-4983-809BCACEFD07}"/>
              </a:ext>
            </a:extLst>
          </p:cNvPr>
          <p:cNvSpPr/>
          <p:nvPr/>
        </p:nvSpPr>
        <p:spPr>
          <a:xfrm>
            <a:off x="915928" y="2294679"/>
            <a:ext cx="2325200" cy="3249958"/>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3281665"/>
              <a:gd name="connsiteX1" fmla="*/ 2281815 w 2340025"/>
              <a:gd name="connsiteY1" fmla="*/ 0 h 3281665"/>
              <a:gd name="connsiteX2" fmla="*/ 2340025 w 2340025"/>
              <a:gd name="connsiteY2" fmla="*/ 1803606 h 3281665"/>
              <a:gd name="connsiteX3" fmla="*/ 184253 w 2340025"/>
              <a:gd name="connsiteY3" fmla="*/ 3281665 h 3281665"/>
              <a:gd name="connsiteX4" fmla="*/ 0 w 2340025"/>
              <a:gd name="connsiteY4" fmla="*/ 272305 h 3281665"/>
              <a:gd name="connsiteX0" fmla="*/ 0 w 2356809"/>
              <a:gd name="connsiteY0" fmla="*/ 272305 h 3281665"/>
              <a:gd name="connsiteX1" fmla="*/ 2281815 w 2356809"/>
              <a:gd name="connsiteY1" fmla="*/ 0 h 3281665"/>
              <a:gd name="connsiteX2" fmla="*/ 2356809 w 2356809"/>
              <a:gd name="connsiteY2" fmla="*/ 2515527 h 3281665"/>
              <a:gd name="connsiteX3" fmla="*/ 184253 w 2356809"/>
              <a:gd name="connsiteY3" fmla="*/ 3281665 h 3281665"/>
              <a:gd name="connsiteX4" fmla="*/ 0 w 2356809"/>
              <a:gd name="connsiteY4" fmla="*/ 272305 h 3281665"/>
              <a:gd name="connsiteX0" fmla="*/ 0 w 2257971"/>
              <a:gd name="connsiteY0" fmla="*/ 1881635 h 3281665"/>
              <a:gd name="connsiteX1" fmla="*/ 2182977 w 2257971"/>
              <a:gd name="connsiteY1" fmla="*/ 0 h 3281665"/>
              <a:gd name="connsiteX2" fmla="*/ 2257971 w 2257971"/>
              <a:gd name="connsiteY2" fmla="*/ 2515527 h 3281665"/>
              <a:gd name="connsiteX3" fmla="*/ 85415 w 2257971"/>
              <a:gd name="connsiteY3" fmla="*/ 3281665 h 3281665"/>
              <a:gd name="connsiteX4" fmla="*/ 0 w 2257971"/>
              <a:gd name="connsiteY4" fmla="*/ 1881635 h 3281665"/>
              <a:gd name="connsiteX0" fmla="*/ 0 w 2257971"/>
              <a:gd name="connsiteY0" fmla="*/ 539055 h 1939085"/>
              <a:gd name="connsiteX1" fmla="*/ 2224004 w 2257971"/>
              <a:gd name="connsiteY1" fmla="*/ 0 h 1939085"/>
              <a:gd name="connsiteX2" fmla="*/ 2257971 w 2257971"/>
              <a:gd name="connsiteY2" fmla="*/ 1172947 h 1939085"/>
              <a:gd name="connsiteX3" fmla="*/ 85415 w 2257971"/>
              <a:gd name="connsiteY3" fmla="*/ 1939085 h 1939085"/>
              <a:gd name="connsiteX4" fmla="*/ 0 w 2257971"/>
              <a:gd name="connsiteY4" fmla="*/ 539055 h 1939085"/>
              <a:gd name="connsiteX0" fmla="*/ 0 w 2257971"/>
              <a:gd name="connsiteY0" fmla="*/ 558192 h 1958222"/>
              <a:gd name="connsiteX1" fmla="*/ 2206909 w 2257971"/>
              <a:gd name="connsiteY1" fmla="*/ 0 h 1958222"/>
              <a:gd name="connsiteX2" fmla="*/ 2257971 w 2257971"/>
              <a:gd name="connsiteY2" fmla="*/ 1192084 h 1958222"/>
              <a:gd name="connsiteX3" fmla="*/ 85415 w 2257971"/>
              <a:gd name="connsiteY3" fmla="*/ 1958222 h 1958222"/>
              <a:gd name="connsiteX4" fmla="*/ 0 w 2257971"/>
              <a:gd name="connsiteY4" fmla="*/ 558192 h 1958222"/>
              <a:gd name="connsiteX0" fmla="*/ 0 w 2250201"/>
              <a:gd name="connsiteY0" fmla="*/ 558192 h 1958222"/>
              <a:gd name="connsiteX1" fmla="*/ 2206909 w 2250201"/>
              <a:gd name="connsiteY1" fmla="*/ 0 h 1958222"/>
              <a:gd name="connsiteX2" fmla="*/ 2250201 w 2250201"/>
              <a:gd name="connsiteY2" fmla="*/ 1133199 h 1958222"/>
              <a:gd name="connsiteX3" fmla="*/ 85415 w 2250201"/>
              <a:gd name="connsiteY3" fmla="*/ 1958222 h 1958222"/>
              <a:gd name="connsiteX4" fmla="*/ 0 w 2250201"/>
              <a:gd name="connsiteY4" fmla="*/ 558192 h 1958222"/>
              <a:gd name="connsiteX0" fmla="*/ 0 w 2250201"/>
              <a:gd name="connsiteY0" fmla="*/ 558192 h 1921419"/>
              <a:gd name="connsiteX1" fmla="*/ 2206909 w 2250201"/>
              <a:gd name="connsiteY1" fmla="*/ 0 h 1921419"/>
              <a:gd name="connsiteX2" fmla="*/ 2250201 w 2250201"/>
              <a:gd name="connsiteY2" fmla="*/ 1133199 h 1921419"/>
              <a:gd name="connsiteX3" fmla="*/ 82307 w 2250201"/>
              <a:gd name="connsiteY3" fmla="*/ 1921419 h 1921419"/>
              <a:gd name="connsiteX4" fmla="*/ 0 w 2250201"/>
              <a:gd name="connsiteY4" fmla="*/ 558192 h 1921419"/>
              <a:gd name="connsiteX0" fmla="*/ 0 w 2250201"/>
              <a:gd name="connsiteY0" fmla="*/ 405260 h 1768487"/>
              <a:gd name="connsiteX1" fmla="*/ 2221828 w 2250201"/>
              <a:gd name="connsiteY1" fmla="*/ 0 h 1768487"/>
              <a:gd name="connsiteX2" fmla="*/ 2250201 w 2250201"/>
              <a:gd name="connsiteY2" fmla="*/ 980267 h 1768487"/>
              <a:gd name="connsiteX3" fmla="*/ 82307 w 2250201"/>
              <a:gd name="connsiteY3" fmla="*/ 1768487 h 1768487"/>
              <a:gd name="connsiteX4" fmla="*/ 0 w 2250201"/>
              <a:gd name="connsiteY4" fmla="*/ 405260 h 1768487"/>
              <a:gd name="connsiteX0" fmla="*/ 0 w 2266985"/>
              <a:gd name="connsiteY0" fmla="*/ 405260 h 1768487"/>
              <a:gd name="connsiteX1" fmla="*/ 2221828 w 2266985"/>
              <a:gd name="connsiteY1" fmla="*/ 0 h 1768487"/>
              <a:gd name="connsiteX2" fmla="*/ 2266985 w 2266985"/>
              <a:gd name="connsiteY2" fmla="*/ 1131822 h 1768487"/>
              <a:gd name="connsiteX3" fmla="*/ 82307 w 2266985"/>
              <a:gd name="connsiteY3" fmla="*/ 1768487 h 1768487"/>
              <a:gd name="connsiteX4" fmla="*/ 0 w 2266985"/>
              <a:gd name="connsiteY4" fmla="*/ 405260 h 1768487"/>
              <a:gd name="connsiteX0" fmla="*/ 0 w 2266985"/>
              <a:gd name="connsiteY0" fmla="*/ 405260 h 1761598"/>
              <a:gd name="connsiteX1" fmla="*/ 2221828 w 2266985"/>
              <a:gd name="connsiteY1" fmla="*/ 0 h 1761598"/>
              <a:gd name="connsiteX2" fmla="*/ 2266985 w 2266985"/>
              <a:gd name="connsiteY2" fmla="*/ 1131822 h 1761598"/>
              <a:gd name="connsiteX3" fmla="*/ 102820 w 2266985"/>
              <a:gd name="connsiteY3" fmla="*/ 1761598 h 1761598"/>
              <a:gd name="connsiteX4" fmla="*/ 0 w 2266985"/>
              <a:gd name="connsiteY4" fmla="*/ 405260 h 1761598"/>
              <a:gd name="connsiteX0" fmla="*/ 0 w 2291850"/>
              <a:gd name="connsiteY0" fmla="*/ 120521 h 1761598"/>
              <a:gd name="connsiteX1" fmla="*/ 2246693 w 2291850"/>
              <a:gd name="connsiteY1" fmla="*/ 0 h 1761598"/>
              <a:gd name="connsiteX2" fmla="*/ 2291850 w 2291850"/>
              <a:gd name="connsiteY2" fmla="*/ 1131822 h 1761598"/>
              <a:gd name="connsiteX3" fmla="*/ 127685 w 2291850"/>
              <a:gd name="connsiteY3" fmla="*/ 1761598 h 1761598"/>
              <a:gd name="connsiteX4" fmla="*/ 0 w 2291850"/>
              <a:gd name="connsiteY4" fmla="*/ 120521 h 1761598"/>
              <a:gd name="connsiteX0" fmla="*/ 0 w 2291850"/>
              <a:gd name="connsiteY0" fmla="*/ 400667 h 2041744"/>
              <a:gd name="connsiteX1" fmla="*/ 2234260 w 2291850"/>
              <a:gd name="connsiteY1" fmla="*/ 0 h 2041744"/>
              <a:gd name="connsiteX2" fmla="*/ 2291850 w 2291850"/>
              <a:gd name="connsiteY2" fmla="*/ 1411968 h 2041744"/>
              <a:gd name="connsiteX3" fmla="*/ 127685 w 2291850"/>
              <a:gd name="connsiteY3" fmla="*/ 2041744 h 2041744"/>
              <a:gd name="connsiteX4" fmla="*/ 0 w 2291850"/>
              <a:gd name="connsiteY4" fmla="*/ 400667 h 2041744"/>
              <a:gd name="connsiteX0" fmla="*/ 0 w 2291850"/>
              <a:gd name="connsiteY0" fmla="*/ 386889 h 2027966"/>
              <a:gd name="connsiteX1" fmla="*/ 2234260 w 2291850"/>
              <a:gd name="connsiteY1" fmla="*/ 0 h 2027966"/>
              <a:gd name="connsiteX2" fmla="*/ 2291850 w 2291850"/>
              <a:gd name="connsiteY2" fmla="*/ 1398190 h 2027966"/>
              <a:gd name="connsiteX3" fmla="*/ 127685 w 2291850"/>
              <a:gd name="connsiteY3" fmla="*/ 2027966 h 2027966"/>
              <a:gd name="connsiteX4" fmla="*/ 0 w 2291850"/>
              <a:gd name="connsiteY4" fmla="*/ 386889 h 2027966"/>
              <a:gd name="connsiteX0" fmla="*/ 0 w 2310499"/>
              <a:gd name="connsiteY0" fmla="*/ 386889 h 2027966"/>
              <a:gd name="connsiteX1" fmla="*/ 2234260 w 2310499"/>
              <a:gd name="connsiteY1" fmla="*/ 0 h 2027966"/>
              <a:gd name="connsiteX2" fmla="*/ 2310499 w 2310499"/>
              <a:gd name="connsiteY2" fmla="*/ 1586485 h 2027966"/>
              <a:gd name="connsiteX3" fmla="*/ 127685 w 2310499"/>
              <a:gd name="connsiteY3" fmla="*/ 2027966 h 2027966"/>
              <a:gd name="connsiteX4" fmla="*/ 0 w 2310499"/>
              <a:gd name="connsiteY4" fmla="*/ 386889 h 2027966"/>
              <a:gd name="connsiteX0" fmla="*/ 0 w 2310499"/>
              <a:gd name="connsiteY0" fmla="*/ 386889 h 2257594"/>
              <a:gd name="connsiteX1" fmla="*/ 2234260 w 2310499"/>
              <a:gd name="connsiteY1" fmla="*/ 0 h 2257594"/>
              <a:gd name="connsiteX2" fmla="*/ 2310499 w 2310499"/>
              <a:gd name="connsiteY2" fmla="*/ 1586485 h 2257594"/>
              <a:gd name="connsiteX3" fmla="*/ 140117 w 2310499"/>
              <a:gd name="connsiteY3" fmla="*/ 2257594 h 2257594"/>
              <a:gd name="connsiteX4" fmla="*/ 0 w 2310499"/>
              <a:gd name="connsiteY4" fmla="*/ 386889 h 2257594"/>
              <a:gd name="connsiteX0" fmla="*/ 0 w 2310499"/>
              <a:gd name="connsiteY0" fmla="*/ 386889 h 2271372"/>
              <a:gd name="connsiteX1" fmla="*/ 2234260 w 2310499"/>
              <a:gd name="connsiteY1" fmla="*/ 0 h 2271372"/>
              <a:gd name="connsiteX2" fmla="*/ 2310499 w 2310499"/>
              <a:gd name="connsiteY2" fmla="*/ 1586485 h 2271372"/>
              <a:gd name="connsiteX3" fmla="*/ 140117 w 2310499"/>
              <a:gd name="connsiteY3" fmla="*/ 2271372 h 2271372"/>
              <a:gd name="connsiteX4" fmla="*/ 0 w 2310499"/>
              <a:gd name="connsiteY4" fmla="*/ 386889 h 2271372"/>
              <a:gd name="connsiteX0" fmla="*/ 0 w 2310499"/>
              <a:gd name="connsiteY0" fmla="*/ 386889 h 2266779"/>
              <a:gd name="connsiteX1" fmla="*/ 2234260 w 2310499"/>
              <a:gd name="connsiteY1" fmla="*/ 0 h 2266779"/>
              <a:gd name="connsiteX2" fmla="*/ 2310499 w 2310499"/>
              <a:gd name="connsiteY2" fmla="*/ 1586485 h 2266779"/>
              <a:gd name="connsiteX3" fmla="*/ 158766 w 2310499"/>
              <a:gd name="connsiteY3" fmla="*/ 2266779 h 2266779"/>
              <a:gd name="connsiteX4" fmla="*/ 0 w 2310499"/>
              <a:gd name="connsiteY4" fmla="*/ 386889 h 2266779"/>
              <a:gd name="connsiteX0" fmla="*/ 0 w 2285634"/>
              <a:gd name="connsiteY0" fmla="*/ 386889 h 2266779"/>
              <a:gd name="connsiteX1" fmla="*/ 2234260 w 2285634"/>
              <a:gd name="connsiteY1" fmla="*/ 0 h 2266779"/>
              <a:gd name="connsiteX2" fmla="*/ 2285634 w 2285634"/>
              <a:gd name="connsiteY2" fmla="*/ 1600263 h 2266779"/>
              <a:gd name="connsiteX3" fmla="*/ 158766 w 2285634"/>
              <a:gd name="connsiteY3" fmla="*/ 2266779 h 2266779"/>
              <a:gd name="connsiteX4" fmla="*/ 0 w 2285634"/>
              <a:gd name="connsiteY4" fmla="*/ 386889 h 2266779"/>
              <a:gd name="connsiteX0" fmla="*/ 0 w 2285634"/>
              <a:gd name="connsiteY0" fmla="*/ 377704 h 2257594"/>
              <a:gd name="connsiteX1" fmla="*/ 2240476 w 2285634"/>
              <a:gd name="connsiteY1" fmla="*/ 0 h 2257594"/>
              <a:gd name="connsiteX2" fmla="*/ 2285634 w 2285634"/>
              <a:gd name="connsiteY2" fmla="*/ 1591078 h 2257594"/>
              <a:gd name="connsiteX3" fmla="*/ 158766 w 2285634"/>
              <a:gd name="connsiteY3" fmla="*/ 2257594 h 2257594"/>
              <a:gd name="connsiteX4" fmla="*/ 0 w 2285634"/>
              <a:gd name="connsiteY4" fmla="*/ 377704 h 2257594"/>
              <a:gd name="connsiteX0" fmla="*/ 0 w 2285634"/>
              <a:gd name="connsiteY0" fmla="*/ 368519 h 2248409"/>
              <a:gd name="connsiteX1" fmla="*/ 2221827 w 2285634"/>
              <a:gd name="connsiteY1" fmla="*/ 0 h 2248409"/>
              <a:gd name="connsiteX2" fmla="*/ 2285634 w 2285634"/>
              <a:gd name="connsiteY2" fmla="*/ 1581893 h 2248409"/>
              <a:gd name="connsiteX3" fmla="*/ 158766 w 2285634"/>
              <a:gd name="connsiteY3" fmla="*/ 2248409 h 2248409"/>
              <a:gd name="connsiteX4" fmla="*/ 0 w 2285634"/>
              <a:gd name="connsiteY4" fmla="*/ 368519 h 2248409"/>
              <a:gd name="connsiteX0" fmla="*/ 0 w 2285634"/>
              <a:gd name="connsiteY0" fmla="*/ 323247 h 2203137"/>
              <a:gd name="connsiteX1" fmla="*/ 2231249 w 2285634"/>
              <a:gd name="connsiteY1" fmla="*/ 0 h 2203137"/>
              <a:gd name="connsiteX2" fmla="*/ 2285634 w 2285634"/>
              <a:gd name="connsiteY2" fmla="*/ 1536621 h 2203137"/>
              <a:gd name="connsiteX3" fmla="*/ 158766 w 2285634"/>
              <a:gd name="connsiteY3" fmla="*/ 2203137 h 2203137"/>
              <a:gd name="connsiteX4" fmla="*/ 0 w 2285634"/>
              <a:gd name="connsiteY4" fmla="*/ 323247 h 2203137"/>
              <a:gd name="connsiteX0" fmla="*/ 0 w 2276212"/>
              <a:gd name="connsiteY0" fmla="*/ 297377 h 2203137"/>
              <a:gd name="connsiteX1" fmla="*/ 2221827 w 2276212"/>
              <a:gd name="connsiteY1" fmla="*/ 0 h 2203137"/>
              <a:gd name="connsiteX2" fmla="*/ 2276212 w 2276212"/>
              <a:gd name="connsiteY2" fmla="*/ 1536621 h 2203137"/>
              <a:gd name="connsiteX3" fmla="*/ 149344 w 2276212"/>
              <a:gd name="connsiteY3" fmla="*/ 2203137 h 2203137"/>
              <a:gd name="connsiteX4" fmla="*/ 0 w 2276212"/>
              <a:gd name="connsiteY4" fmla="*/ 297377 h 2203137"/>
              <a:gd name="connsiteX0" fmla="*/ 0 w 2276212"/>
              <a:gd name="connsiteY0" fmla="*/ 297377 h 2203137"/>
              <a:gd name="connsiteX1" fmla="*/ 2221827 w 2276212"/>
              <a:gd name="connsiteY1" fmla="*/ 0 h 2203137"/>
              <a:gd name="connsiteX2" fmla="*/ 2276212 w 2276212"/>
              <a:gd name="connsiteY2" fmla="*/ 1575426 h 2203137"/>
              <a:gd name="connsiteX3" fmla="*/ 149344 w 2276212"/>
              <a:gd name="connsiteY3" fmla="*/ 2203137 h 2203137"/>
              <a:gd name="connsiteX4" fmla="*/ 0 w 2276212"/>
              <a:gd name="connsiteY4" fmla="*/ 297377 h 2203137"/>
              <a:gd name="connsiteX0" fmla="*/ 0 w 2276212"/>
              <a:gd name="connsiteY0" fmla="*/ 297377 h 2177267"/>
              <a:gd name="connsiteX1" fmla="*/ 2221827 w 2276212"/>
              <a:gd name="connsiteY1" fmla="*/ 0 h 2177267"/>
              <a:gd name="connsiteX2" fmla="*/ 2276212 w 2276212"/>
              <a:gd name="connsiteY2" fmla="*/ 1575426 h 2177267"/>
              <a:gd name="connsiteX3" fmla="*/ 149344 w 2276212"/>
              <a:gd name="connsiteY3" fmla="*/ 2177267 h 2177267"/>
              <a:gd name="connsiteX4" fmla="*/ 0 w 2276212"/>
              <a:gd name="connsiteY4" fmla="*/ 297377 h 2177267"/>
              <a:gd name="connsiteX0" fmla="*/ 0 w 2276212"/>
              <a:gd name="connsiteY0" fmla="*/ 297377 h 2203137"/>
              <a:gd name="connsiteX1" fmla="*/ 2221827 w 2276212"/>
              <a:gd name="connsiteY1" fmla="*/ 0 h 2203137"/>
              <a:gd name="connsiteX2" fmla="*/ 2276212 w 2276212"/>
              <a:gd name="connsiteY2" fmla="*/ 1575426 h 2203137"/>
              <a:gd name="connsiteX3" fmla="*/ 149344 w 2276212"/>
              <a:gd name="connsiteY3" fmla="*/ 2203137 h 2203137"/>
              <a:gd name="connsiteX4" fmla="*/ 0 w 2276212"/>
              <a:gd name="connsiteY4" fmla="*/ 297377 h 2203137"/>
              <a:gd name="connsiteX0" fmla="*/ 0 w 2276212"/>
              <a:gd name="connsiteY0" fmla="*/ 297377 h 2183734"/>
              <a:gd name="connsiteX1" fmla="*/ 2221827 w 2276212"/>
              <a:gd name="connsiteY1" fmla="*/ 0 h 2183734"/>
              <a:gd name="connsiteX2" fmla="*/ 2276212 w 2276212"/>
              <a:gd name="connsiteY2" fmla="*/ 1575426 h 2183734"/>
              <a:gd name="connsiteX3" fmla="*/ 149344 w 2276212"/>
              <a:gd name="connsiteY3" fmla="*/ 2183734 h 2183734"/>
              <a:gd name="connsiteX4" fmla="*/ 0 w 2276212"/>
              <a:gd name="connsiteY4" fmla="*/ 297377 h 2183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212" h="2183734">
                <a:moveTo>
                  <a:pt x="0" y="297377"/>
                </a:moveTo>
                <a:lnTo>
                  <a:pt x="2221827" y="0"/>
                </a:lnTo>
                <a:lnTo>
                  <a:pt x="2276212" y="1575426"/>
                </a:lnTo>
                <a:lnTo>
                  <a:pt x="149344" y="2183734"/>
                </a:lnTo>
                <a:lnTo>
                  <a:pt x="0" y="297377"/>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8" name="Group 17">
            <a:extLst>
              <a:ext uri="{FF2B5EF4-FFF2-40B4-BE49-F238E27FC236}">
                <a16:creationId xmlns:a16="http://schemas.microsoft.com/office/drawing/2014/main" id="{D0C8E125-6F0A-912F-3365-C35CC20AF5F7}"/>
              </a:ext>
            </a:extLst>
          </p:cNvPr>
          <p:cNvGrpSpPr/>
          <p:nvPr/>
        </p:nvGrpSpPr>
        <p:grpSpPr>
          <a:xfrm>
            <a:off x="3403328" y="4799220"/>
            <a:ext cx="8604249" cy="851646"/>
            <a:chOff x="3403328" y="4674649"/>
            <a:chExt cx="8604249" cy="851646"/>
          </a:xfrm>
        </p:grpSpPr>
        <p:grpSp>
          <p:nvGrpSpPr>
            <p:cNvPr id="2" name="Group 1">
              <a:extLst>
                <a:ext uri="{FF2B5EF4-FFF2-40B4-BE49-F238E27FC236}">
                  <a16:creationId xmlns:a16="http://schemas.microsoft.com/office/drawing/2014/main" id="{56E95BAA-CC7D-ED21-A768-0FF486D6F0D2}"/>
                </a:ext>
              </a:extLst>
            </p:cNvPr>
            <p:cNvGrpSpPr/>
            <p:nvPr/>
          </p:nvGrpSpPr>
          <p:grpSpPr>
            <a:xfrm>
              <a:off x="3403328" y="4674649"/>
              <a:ext cx="8604249" cy="851646"/>
              <a:chOff x="3403328" y="3258876"/>
              <a:chExt cx="8604249" cy="851646"/>
            </a:xfrm>
          </p:grpSpPr>
          <p:sp>
            <p:nvSpPr>
              <p:cNvPr id="3" name="TextBox 2">
                <a:extLst>
                  <a:ext uri="{FF2B5EF4-FFF2-40B4-BE49-F238E27FC236}">
                    <a16:creationId xmlns:a16="http://schemas.microsoft.com/office/drawing/2014/main" id="{9F55ABC6-FB9B-EB30-CF3D-3D92048334F9}"/>
                  </a:ext>
                </a:extLst>
              </p:cNvPr>
              <p:cNvSpPr txBox="1"/>
              <p:nvPr/>
            </p:nvSpPr>
            <p:spPr>
              <a:xfrm>
                <a:off x="3403328" y="3258876"/>
                <a:ext cx="8604249" cy="851646"/>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a:spcAft>
                    <a:spcPts val="600"/>
                  </a:spcAft>
                </a:pPr>
                <a:r>
                  <a:rPr lang="en-US" sz="1600" noProof="0"/>
                  <a:t>Counsel and support individuals on adhering to the YEZTUGO administration schedule, on the use of other measures to reduce the risk of STIs and on the importance of routine testing for HIV-1 and other STIs.</a:t>
                </a:r>
                <a:endParaRPr lang="en-US" sz="1600" noProof="0">
                  <a:cs typeface="Arial"/>
                </a:endParaRPr>
              </a:p>
            </p:txBody>
          </p:sp>
          <p:sp>
            <p:nvSpPr>
              <p:cNvPr id="8" name="Oval 7">
                <a:extLst>
                  <a:ext uri="{FF2B5EF4-FFF2-40B4-BE49-F238E27FC236}">
                    <a16:creationId xmlns:a16="http://schemas.microsoft.com/office/drawing/2014/main" id="{8FD9A40A-13EA-74B7-2AF3-91AA6ADB6600}"/>
                  </a:ext>
                </a:extLst>
              </p:cNvPr>
              <p:cNvSpPr/>
              <p:nvPr/>
            </p:nvSpPr>
            <p:spPr>
              <a:xfrm>
                <a:off x="3455099" y="3337953"/>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pic>
          <p:nvPicPr>
            <p:cNvPr id="17" name="Graphic 16">
              <a:extLst>
                <a:ext uri="{FF2B5EF4-FFF2-40B4-BE49-F238E27FC236}">
                  <a16:creationId xmlns:a16="http://schemas.microsoft.com/office/drawing/2014/main" id="{FE9931BB-E0EE-AEAB-C60B-1DF9CA94B6C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68029" y="4866656"/>
              <a:ext cx="467632" cy="467632"/>
            </a:xfrm>
            <a:prstGeom prst="rect">
              <a:avLst/>
            </a:prstGeom>
          </p:spPr>
        </p:pic>
      </p:grpSp>
      <p:grpSp>
        <p:nvGrpSpPr>
          <p:cNvPr id="10" name="Group 9">
            <a:extLst>
              <a:ext uri="{FF2B5EF4-FFF2-40B4-BE49-F238E27FC236}">
                <a16:creationId xmlns:a16="http://schemas.microsoft.com/office/drawing/2014/main" id="{E52E7E74-90AD-7456-E8D9-61ED9E627128}"/>
              </a:ext>
            </a:extLst>
          </p:cNvPr>
          <p:cNvGrpSpPr/>
          <p:nvPr/>
        </p:nvGrpSpPr>
        <p:grpSpPr>
          <a:xfrm>
            <a:off x="3395663" y="3270566"/>
            <a:ext cx="8604249" cy="1363780"/>
            <a:chOff x="3395663" y="1846858"/>
            <a:chExt cx="8604249" cy="1363780"/>
          </a:xfrm>
        </p:grpSpPr>
        <p:sp>
          <p:nvSpPr>
            <p:cNvPr id="11" name="TextBox 10">
              <a:extLst>
                <a:ext uri="{FF2B5EF4-FFF2-40B4-BE49-F238E27FC236}">
                  <a16:creationId xmlns:a16="http://schemas.microsoft.com/office/drawing/2014/main" id="{2E86078C-0F5C-397E-1AF2-95342A33E84B}"/>
                </a:ext>
              </a:extLst>
            </p:cNvPr>
            <p:cNvSpPr txBox="1"/>
            <p:nvPr/>
          </p:nvSpPr>
          <p:spPr>
            <a:xfrm>
              <a:off x="3395663" y="1846858"/>
              <a:ext cx="8604249" cy="1363780"/>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a:spcAft>
                  <a:spcPts val="600"/>
                </a:spcAft>
              </a:pPr>
              <a:r>
                <a:rPr lang="en-US" sz="1600" noProof="0"/>
                <a:t>Counsel individuals on the use of other prevention measures (e.g., consistent and correct condom use; knowledge of partner(s)’ HIV-1 status, including viral suppression status; regular testing for STIs that can facilitate HIV-1 transmission). Inform individuals about and support their efforts in reducing sexual behaviors associated with HIV-1 acquisition risk.</a:t>
              </a:r>
            </a:p>
          </p:txBody>
        </p:sp>
        <p:sp>
          <p:nvSpPr>
            <p:cNvPr id="13" name="Oval 12">
              <a:extLst>
                <a:ext uri="{FF2B5EF4-FFF2-40B4-BE49-F238E27FC236}">
                  <a16:creationId xmlns:a16="http://schemas.microsoft.com/office/drawing/2014/main" id="{DEAEE5BF-56CD-EA48-83B0-540B32A1CD29}"/>
                </a:ext>
              </a:extLst>
            </p:cNvPr>
            <p:cNvSpPr/>
            <p:nvPr/>
          </p:nvSpPr>
          <p:spPr>
            <a:xfrm>
              <a:off x="3455099" y="2182002"/>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pic>
        <p:nvPicPr>
          <p:cNvPr id="6" name="Graphic 5">
            <a:extLst>
              <a:ext uri="{FF2B5EF4-FFF2-40B4-BE49-F238E27FC236}">
                <a16:creationId xmlns:a16="http://schemas.microsoft.com/office/drawing/2014/main" id="{6B4ECB3F-5269-B201-2727-4519E6D784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29257" y="3655059"/>
            <a:ext cx="538722" cy="538722"/>
          </a:xfrm>
          <a:prstGeom prst="rect">
            <a:avLst/>
          </a:prstGeom>
        </p:spPr>
      </p:pic>
    </p:spTree>
    <p:extLst>
      <p:ext uri="{BB962C8B-B14F-4D97-AF65-F5344CB8AC3E}">
        <p14:creationId xmlns:p14="http://schemas.microsoft.com/office/powerpoint/2010/main" val="3327256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C4BCE-FC9E-9672-297A-6CDE15E0C907}"/>
            </a:ext>
          </a:extLst>
        </p:cNvPr>
        <p:cNvGrpSpPr/>
        <p:nvPr/>
      </p:nvGrpSpPr>
      <p:grpSpPr>
        <a:xfrm>
          <a:off x="0" y="0"/>
          <a:ext cx="0" cy="0"/>
          <a:chOff x="0" y="0"/>
          <a:chExt cx="0" cy="0"/>
        </a:xfrm>
      </p:grpSpPr>
      <p:sp>
        <p:nvSpPr>
          <p:cNvPr id="60" name="TextBox 59">
            <a:extLst>
              <a:ext uri="{FF2B5EF4-FFF2-40B4-BE49-F238E27FC236}">
                <a16:creationId xmlns:a16="http://schemas.microsoft.com/office/drawing/2014/main" id="{ECA17644-FBC5-8B99-10C8-8485D3075D9E}"/>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579438" marR="0" lvl="0" indent="-579438"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5</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.2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Potential Risk of Resistance with YEZTUGO</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endParaRPr>
          </a:p>
        </p:txBody>
      </p:sp>
      <p:sp>
        <p:nvSpPr>
          <p:cNvPr id="14" name="TextBox 13">
            <a:extLst>
              <a:ext uri="{FF2B5EF4-FFF2-40B4-BE49-F238E27FC236}">
                <a16:creationId xmlns:a16="http://schemas.microsoft.com/office/drawing/2014/main" id="{E344A0E8-0397-F95B-65FA-55892BC955DD}"/>
              </a:ext>
            </a:extLst>
          </p:cNvPr>
          <p:cNvSpPr txBox="1"/>
          <p:nvPr/>
        </p:nvSpPr>
        <p:spPr>
          <a:xfrm>
            <a:off x="3063240" y="3544108"/>
            <a:ext cx="9144000" cy="358354"/>
          </a:xfrm>
          <a:prstGeom prst="rect">
            <a:avLst/>
          </a:prstGeom>
          <a:solidFill>
            <a:schemeClr val="accent2"/>
          </a:solidFill>
        </p:spPr>
        <p:txBody>
          <a:bodyPr wrap="square" lIns="360000" tIns="54000" rIns="72000" bIns="54000" rtlCol="0">
            <a:spAutoFit/>
          </a:bodyPr>
          <a:lstStyle/>
          <a:p>
            <a:pPr marL="579438" marR="0" lvl="0" indent="-579438"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5</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a:t>
            </a:r>
            <a:r>
              <a:rPr lang="en-US" b="1" noProof="0">
                <a:solidFill>
                  <a:schemeClr val="bg1"/>
                </a:solidFill>
                <a:latin typeface="Arial" panose="020B0604020202020204" pitchFamily="34" charset="0"/>
                <a:ea typeface="Times New Roman" panose="02020603050405020304" pitchFamily="18" charset="0"/>
              </a:rPr>
              <a:t>3</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Long-Acting Properties and Potential Associated Risks</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endParaRPr>
          </a:p>
        </p:txBody>
      </p:sp>
      <p:sp>
        <p:nvSpPr>
          <p:cNvPr id="16" name="TextBox 14">
            <a:extLst>
              <a:ext uri="{FF2B5EF4-FFF2-40B4-BE49-F238E27FC236}">
                <a16:creationId xmlns:a16="http://schemas.microsoft.com/office/drawing/2014/main" id="{9D246123-FCA1-D46D-B0B1-4F1C2B900122}"/>
              </a:ext>
            </a:extLst>
          </p:cNvPr>
          <p:cNvSpPr txBox="1">
            <a:spLocks noChangeArrowheads="1"/>
          </p:cNvSpPr>
          <p:nvPr/>
        </p:nvSpPr>
        <p:spPr bwMode="auto">
          <a:xfrm>
            <a:off x="3324224" y="1878654"/>
            <a:ext cx="8683353" cy="1596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pPr>
            <a:r>
              <a:rPr lang="en-US" sz="1600" noProof="0"/>
              <a:t>There is a potential risk of developing resistance to YEZTUGO if an individual acquires HIV‑1 either before or when receiving YEZTUGO, or following discontinuation of YEZTUGO. HIV-1 resistance substitutions may emerge in individuals with undiagnosed HIV-1 infection who are taking only YEZTUGO, because YEZTUGO alone does not constitute a complete regimen for HIV-1 treatment. </a:t>
            </a:r>
            <a:r>
              <a:rPr lang="en-US" sz="1400" noProof="0"/>
              <a:t>[see </a:t>
            </a:r>
            <a:r>
              <a:rPr lang="en-US" sz="1400" noProof="0">
                <a:solidFill>
                  <a:schemeClr val="tx2"/>
                </a:solidFill>
              </a:rPr>
              <a:t>Microbiology (12.4)</a:t>
            </a:r>
            <a:r>
              <a:rPr lang="en-US" sz="1400" noProof="0"/>
              <a:t>] </a:t>
            </a:r>
            <a:r>
              <a:rPr lang="en-US" sz="1600" noProof="0"/>
              <a:t>Test before each injection and additionally as clinically appropriate to confirm HIV-1 negative status.</a:t>
            </a:r>
          </a:p>
        </p:txBody>
      </p:sp>
      <p:sp>
        <p:nvSpPr>
          <p:cNvPr id="4" name="Title 3">
            <a:extLst>
              <a:ext uri="{FF2B5EF4-FFF2-40B4-BE49-F238E27FC236}">
                <a16:creationId xmlns:a16="http://schemas.microsoft.com/office/drawing/2014/main" id="{38E56006-250A-8DFA-403D-81C75C16FE7F}"/>
              </a:ext>
            </a:extLst>
          </p:cNvPr>
          <p:cNvSpPr>
            <a:spLocks noGrp="1"/>
          </p:cNvSpPr>
          <p:nvPr>
            <p:ph type="title"/>
          </p:nvPr>
        </p:nvSpPr>
        <p:spPr>
          <a:xfrm>
            <a:off x="3352097" y="177891"/>
            <a:ext cx="8640000" cy="533205"/>
          </a:xfrm>
        </p:spPr>
        <p:txBody>
          <a:bodyPr/>
          <a:lstStyle/>
          <a:p>
            <a:r>
              <a:rPr lang="en-US" noProof="0"/>
              <a:t>5. Warnings and Precautions</a:t>
            </a:r>
          </a:p>
        </p:txBody>
      </p:sp>
      <p:grpSp>
        <p:nvGrpSpPr>
          <p:cNvPr id="66" name="Highlight Guides [HIDE]" hidden="1">
            <a:extLst>
              <a:ext uri="{FF2B5EF4-FFF2-40B4-BE49-F238E27FC236}">
                <a16:creationId xmlns:a16="http://schemas.microsoft.com/office/drawing/2014/main" id="{ECC78F9F-F574-4DF9-2E4F-E5FC92A93B8F}"/>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67" name="Highlight BG">
              <a:extLst>
                <a:ext uri="{FF2B5EF4-FFF2-40B4-BE49-F238E27FC236}">
                  <a16:creationId xmlns:a16="http://schemas.microsoft.com/office/drawing/2014/main" id="{295F070E-A58C-6475-20D8-654947005890}"/>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68" name="Straight Connector 67">
              <a:extLst>
                <a:ext uri="{FF2B5EF4-FFF2-40B4-BE49-F238E27FC236}">
                  <a16:creationId xmlns:a16="http://schemas.microsoft.com/office/drawing/2014/main" id="{FD9F4BF1-DE5B-8192-C94F-44C743C88FC2}"/>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6397098D-9FC1-EC3C-D475-2C87F0756899}"/>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7DA2ECA7-8475-0C91-B397-D41429F3CFFC}"/>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78BD7E84-329F-F790-280F-460C510A2E9E}"/>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6620739-74DA-B29B-A378-2CABA5F89748}"/>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B69CEBB3-7766-962F-6936-6B2CB4589C68}"/>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54A66B32-10DD-E402-3371-690E7CF92832}"/>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EFEC9EFD-0E90-D773-255C-69F8627D45A7}"/>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2B1F5AA-52F0-6F4C-E9BA-DE279DBF5518}"/>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EF3C3971-AFD2-9ACB-6886-D294975DAEDD}"/>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31881ED-F136-7755-A60D-7350D80C7DBA}"/>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F7A1EABC-C05C-939B-96DE-932F69200001}"/>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DECFA360-64A4-270C-4C4D-F5309EAFEF05}"/>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4ABD7491-5C72-F9FA-7B67-A6222F2677F4}"/>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DF4A55B-BCAA-1F15-3ECA-2FFD140D034E}"/>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47ABAEF7-FDEA-47F4-9750-E8BD5C67B6E9}"/>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3760FD68-BB7D-F0E6-8135-79E3BC2CA1B0}"/>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BBF1692E-AEDF-3563-58B4-DC1CDD46AA28}"/>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2BA7B3B3-8E48-3925-E658-171BDB9192F2}"/>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BA7EA2F6-0656-D45F-00A3-FEC83FEA9CAC}"/>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977179A1-BB39-706C-DCED-6FAE9D86F3B5}"/>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A6743C4D-E289-2AB8-0F11-C98D4EBA7707}"/>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52E6CFE5-2547-EBB0-5896-0F5D459FBF9C}"/>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B445F7B9-A9F4-BB09-A435-64AA984588F7}"/>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0182D259-BF7F-A353-6880-9E2F940EFB13}"/>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8C5D218D-9EF4-DA17-D2C1-35ED46731915}"/>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FDEBE4F0-B72E-CC1A-3D21-88A9C3425599}"/>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4C0E3601-FC72-3845-4FCC-FE091FB4D375}"/>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A0F0FCEA-73AA-BB0F-C5CC-70CFD6C9B7FB}"/>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26A200EA-ECDA-940B-107B-FDF02BF13788}"/>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3FD5EAEF-DC00-DD0D-DC89-E46EF2E8EF95}"/>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45D55F4-DBE0-0EBC-2C9E-6DEDDEC46458}"/>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1CB11A24-714F-594F-C6E5-9B8F69E752A8}"/>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D9BA9065-74E4-B245-2279-32FF8B75E173}"/>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0428CC35-5731-491F-7EF4-CDFF94A8D992}"/>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FE96C593-ECE5-069E-3CE1-28158D258519}"/>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DDF2277A-A04F-0F0E-5F9A-9B42CF299391}"/>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1CB57D4C-1460-422D-7974-999EEF206D5B}"/>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26DA12A0-EF65-9EFE-4F25-BD45452FF2F0}"/>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D571BB65-1345-DD25-412E-8B8A04659565}"/>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7" name="Picture Placeholder 6">
            <a:extLst>
              <a:ext uri="{FF2B5EF4-FFF2-40B4-BE49-F238E27FC236}">
                <a16:creationId xmlns:a16="http://schemas.microsoft.com/office/drawing/2014/main" id="{E0AB3496-8A19-2FA3-5722-4D6BD74F1DD0}"/>
              </a:ext>
            </a:extLst>
          </p:cNvPr>
          <p:cNvPicPr>
            <a:picLocks noGrp="1" noChangeAspect="1"/>
          </p:cNvPicPr>
          <p:nvPr>
            <p:ph type="pic" sz="quarter" idx="11"/>
          </p:nvPr>
        </p:nvPicPr>
        <p:blipFill>
          <a:blip r:embed="rId3"/>
          <a:srcRect l="42" r="42"/>
          <a:stretch/>
        </p:blipFill>
        <p:spPr/>
      </p:pic>
      <p:sp>
        <p:nvSpPr>
          <p:cNvPr id="110" name="!!Highlight">
            <a:extLst>
              <a:ext uri="{FF2B5EF4-FFF2-40B4-BE49-F238E27FC236}">
                <a16:creationId xmlns:a16="http://schemas.microsoft.com/office/drawing/2014/main" id="{00425836-1D03-5C06-FFF0-8406505A0DDB}"/>
              </a:ext>
            </a:extLst>
          </p:cNvPr>
          <p:cNvSpPr/>
          <p:nvPr/>
        </p:nvSpPr>
        <p:spPr>
          <a:xfrm>
            <a:off x="856490" y="1767088"/>
            <a:ext cx="2399589" cy="3797337"/>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255484"/>
              <a:gd name="connsiteY0" fmla="*/ 1824517 h 2424887"/>
              <a:gd name="connsiteX1" fmla="*/ 2197274 w 2255484"/>
              <a:gd name="connsiteY1" fmla="*/ 0 h 2424887"/>
              <a:gd name="connsiteX2" fmla="*/ 2255484 w 2255484"/>
              <a:gd name="connsiteY2" fmla="*/ 1803606 h 2424887"/>
              <a:gd name="connsiteX3" fmla="*/ 34442 w 2255484"/>
              <a:gd name="connsiteY3" fmla="*/ 2424887 h 2424887"/>
              <a:gd name="connsiteX4" fmla="*/ 0 w 2255484"/>
              <a:gd name="connsiteY4" fmla="*/ 1824517 h 2424887"/>
              <a:gd name="connsiteX0" fmla="*/ 0 w 2255484"/>
              <a:gd name="connsiteY0" fmla="*/ 771651 h 1372021"/>
              <a:gd name="connsiteX1" fmla="*/ 2164950 w 2255484"/>
              <a:gd name="connsiteY1" fmla="*/ 0 h 1372021"/>
              <a:gd name="connsiteX2" fmla="*/ 2255484 w 2255484"/>
              <a:gd name="connsiteY2" fmla="*/ 750740 h 1372021"/>
              <a:gd name="connsiteX3" fmla="*/ 34442 w 2255484"/>
              <a:gd name="connsiteY3" fmla="*/ 1372021 h 1372021"/>
              <a:gd name="connsiteX4" fmla="*/ 0 w 2255484"/>
              <a:gd name="connsiteY4" fmla="*/ 771651 h 1372021"/>
              <a:gd name="connsiteX0" fmla="*/ 0 w 2180889"/>
              <a:gd name="connsiteY0" fmla="*/ 771651 h 1372021"/>
              <a:gd name="connsiteX1" fmla="*/ 2164950 w 2180889"/>
              <a:gd name="connsiteY1" fmla="*/ 0 h 1372021"/>
              <a:gd name="connsiteX2" fmla="*/ 2180889 w 2180889"/>
              <a:gd name="connsiteY2" fmla="*/ 508133 h 1372021"/>
              <a:gd name="connsiteX3" fmla="*/ 34442 w 2180889"/>
              <a:gd name="connsiteY3" fmla="*/ 1372021 h 1372021"/>
              <a:gd name="connsiteX4" fmla="*/ 0 w 2180889"/>
              <a:gd name="connsiteY4" fmla="*/ 771651 h 1372021"/>
              <a:gd name="connsiteX0" fmla="*/ 0 w 2315573"/>
              <a:gd name="connsiteY0" fmla="*/ 477225 h 1372021"/>
              <a:gd name="connsiteX1" fmla="*/ 2299634 w 2315573"/>
              <a:gd name="connsiteY1" fmla="*/ 0 h 1372021"/>
              <a:gd name="connsiteX2" fmla="*/ 2315573 w 2315573"/>
              <a:gd name="connsiteY2" fmla="*/ 508133 h 1372021"/>
              <a:gd name="connsiteX3" fmla="*/ 169126 w 2315573"/>
              <a:gd name="connsiteY3" fmla="*/ 1372021 h 1372021"/>
              <a:gd name="connsiteX4" fmla="*/ 0 w 2315573"/>
              <a:gd name="connsiteY4" fmla="*/ 477225 h 1372021"/>
              <a:gd name="connsiteX0" fmla="*/ 0 w 2315573"/>
              <a:gd name="connsiteY0" fmla="*/ 477225 h 2011906"/>
              <a:gd name="connsiteX1" fmla="*/ 2299634 w 2315573"/>
              <a:gd name="connsiteY1" fmla="*/ 0 h 2011906"/>
              <a:gd name="connsiteX2" fmla="*/ 2315573 w 2315573"/>
              <a:gd name="connsiteY2" fmla="*/ 508133 h 2011906"/>
              <a:gd name="connsiteX3" fmla="*/ 96603 w 2315573"/>
              <a:gd name="connsiteY3" fmla="*/ 2011906 h 2011906"/>
              <a:gd name="connsiteX4" fmla="*/ 0 w 2315573"/>
              <a:gd name="connsiteY4" fmla="*/ 477225 h 2011906"/>
              <a:gd name="connsiteX0" fmla="*/ 0 w 2338366"/>
              <a:gd name="connsiteY0" fmla="*/ 477225 h 2011906"/>
              <a:gd name="connsiteX1" fmla="*/ 2299634 w 2338366"/>
              <a:gd name="connsiteY1" fmla="*/ 0 h 2011906"/>
              <a:gd name="connsiteX2" fmla="*/ 2338366 w 2338366"/>
              <a:gd name="connsiteY2" fmla="*/ 1585730 h 2011906"/>
              <a:gd name="connsiteX3" fmla="*/ 96603 w 2338366"/>
              <a:gd name="connsiteY3" fmla="*/ 2011906 h 2011906"/>
              <a:gd name="connsiteX4" fmla="*/ 0 w 2338366"/>
              <a:gd name="connsiteY4" fmla="*/ 477225 h 2011906"/>
              <a:gd name="connsiteX0" fmla="*/ 0 w 2338366"/>
              <a:gd name="connsiteY0" fmla="*/ 169059 h 1703740"/>
              <a:gd name="connsiteX1" fmla="*/ 2303778 w 2338366"/>
              <a:gd name="connsiteY1" fmla="*/ 0 h 1703740"/>
              <a:gd name="connsiteX2" fmla="*/ 2338366 w 2338366"/>
              <a:gd name="connsiteY2" fmla="*/ 1277564 h 1703740"/>
              <a:gd name="connsiteX3" fmla="*/ 96603 w 2338366"/>
              <a:gd name="connsiteY3" fmla="*/ 1703740 h 1703740"/>
              <a:gd name="connsiteX4" fmla="*/ 0 w 2338366"/>
              <a:gd name="connsiteY4" fmla="*/ 169059 h 1703740"/>
              <a:gd name="connsiteX0" fmla="*/ 0 w 2338366"/>
              <a:gd name="connsiteY0" fmla="*/ 159245 h 1693926"/>
              <a:gd name="connsiteX1" fmla="*/ 2301707 w 2338366"/>
              <a:gd name="connsiteY1" fmla="*/ 0 h 1693926"/>
              <a:gd name="connsiteX2" fmla="*/ 2338366 w 2338366"/>
              <a:gd name="connsiteY2" fmla="*/ 1267750 h 1693926"/>
              <a:gd name="connsiteX3" fmla="*/ 96603 w 2338366"/>
              <a:gd name="connsiteY3" fmla="*/ 1693926 h 1693926"/>
              <a:gd name="connsiteX4" fmla="*/ 0 w 2338366"/>
              <a:gd name="connsiteY4" fmla="*/ 159245 h 1693926"/>
              <a:gd name="connsiteX0" fmla="*/ 0 w 2338366"/>
              <a:gd name="connsiteY0" fmla="*/ 194455 h 1729136"/>
              <a:gd name="connsiteX1" fmla="*/ 2253221 w 2338366"/>
              <a:gd name="connsiteY1" fmla="*/ 0 h 1729136"/>
              <a:gd name="connsiteX2" fmla="*/ 2338366 w 2338366"/>
              <a:gd name="connsiteY2" fmla="*/ 1302960 h 1729136"/>
              <a:gd name="connsiteX3" fmla="*/ 96603 w 2338366"/>
              <a:gd name="connsiteY3" fmla="*/ 1729136 h 1729136"/>
              <a:gd name="connsiteX4" fmla="*/ 0 w 2338366"/>
              <a:gd name="connsiteY4" fmla="*/ 194455 h 1729136"/>
              <a:gd name="connsiteX0" fmla="*/ 0 w 2327177"/>
              <a:gd name="connsiteY0" fmla="*/ 194455 h 1729136"/>
              <a:gd name="connsiteX1" fmla="*/ 2253221 w 2327177"/>
              <a:gd name="connsiteY1" fmla="*/ 0 h 1729136"/>
              <a:gd name="connsiteX2" fmla="*/ 2327177 w 2327177"/>
              <a:gd name="connsiteY2" fmla="*/ 1320089 h 1729136"/>
              <a:gd name="connsiteX3" fmla="*/ 96603 w 2327177"/>
              <a:gd name="connsiteY3" fmla="*/ 1729136 h 1729136"/>
              <a:gd name="connsiteX4" fmla="*/ 0 w 2327177"/>
              <a:gd name="connsiteY4" fmla="*/ 194455 h 1729136"/>
              <a:gd name="connsiteX0" fmla="*/ 0 w 2327177"/>
              <a:gd name="connsiteY0" fmla="*/ 194455 h 1779573"/>
              <a:gd name="connsiteX1" fmla="*/ 2253221 w 2327177"/>
              <a:gd name="connsiteY1" fmla="*/ 0 h 1779573"/>
              <a:gd name="connsiteX2" fmla="*/ 2327177 w 2327177"/>
              <a:gd name="connsiteY2" fmla="*/ 1320089 h 1779573"/>
              <a:gd name="connsiteX3" fmla="*/ 174927 w 2327177"/>
              <a:gd name="connsiteY3" fmla="*/ 1779573 h 1779573"/>
              <a:gd name="connsiteX4" fmla="*/ 0 w 2327177"/>
              <a:gd name="connsiteY4" fmla="*/ 194455 h 1779573"/>
              <a:gd name="connsiteX0" fmla="*/ 0 w 2339609"/>
              <a:gd name="connsiteY0" fmla="*/ 67571 h 1779573"/>
              <a:gd name="connsiteX1" fmla="*/ 2265653 w 2339609"/>
              <a:gd name="connsiteY1" fmla="*/ 0 h 1779573"/>
              <a:gd name="connsiteX2" fmla="*/ 2339609 w 2339609"/>
              <a:gd name="connsiteY2" fmla="*/ 1320089 h 1779573"/>
              <a:gd name="connsiteX3" fmla="*/ 187359 w 2339609"/>
              <a:gd name="connsiteY3" fmla="*/ 1779573 h 1779573"/>
              <a:gd name="connsiteX4" fmla="*/ 0 w 2339609"/>
              <a:gd name="connsiteY4" fmla="*/ 67571 h 1779573"/>
              <a:gd name="connsiteX0" fmla="*/ 0 w 2339609"/>
              <a:gd name="connsiteY0" fmla="*/ 197628 h 1909630"/>
              <a:gd name="connsiteX1" fmla="*/ 2265653 w 2339609"/>
              <a:gd name="connsiteY1" fmla="*/ 0 h 1909630"/>
              <a:gd name="connsiteX2" fmla="*/ 2339609 w 2339609"/>
              <a:gd name="connsiteY2" fmla="*/ 1450146 h 1909630"/>
              <a:gd name="connsiteX3" fmla="*/ 187359 w 2339609"/>
              <a:gd name="connsiteY3" fmla="*/ 1909630 h 1909630"/>
              <a:gd name="connsiteX4" fmla="*/ 0 w 2339609"/>
              <a:gd name="connsiteY4" fmla="*/ 197628 h 1909630"/>
              <a:gd name="connsiteX0" fmla="*/ 0 w 2339609"/>
              <a:gd name="connsiteY0" fmla="*/ 188112 h 1900114"/>
              <a:gd name="connsiteX1" fmla="*/ 2271869 w 2339609"/>
              <a:gd name="connsiteY1" fmla="*/ 0 h 1900114"/>
              <a:gd name="connsiteX2" fmla="*/ 2339609 w 2339609"/>
              <a:gd name="connsiteY2" fmla="*/ 1440630 h 1900114"/>
              <a:gd name="connsiteX3" fmla="*/ 187359 w 2339609"/>
              <a:gd name="connsiteY3" fmla="*/ 1900114 h 1900114"/>
              <a:gd name="connsiteX4" fmla="*/ 0 w 2339609"/>
              <a:gd name="connsiteY4" fmla="*/ 188112 h 1900114"/>
              <a:gd name="connsiteX0" fmla="*/ 0 w 2339609"/>
              <a:gd name="connsiteY0" fmla="*/ 184940 h 1896942"/>
              <a:gd name="connsiteX1" fmla="*/ 2253220 w 2339609"/>
              <a:gd name="connsiteY1" fmla="*/ 0 h 1896942"/>
              <a:gd name="connsiteX2" fmla="*/ 2339609 w 2339609"/>
              <a:gd name="connsiteY2" fmla="*/ 1437458 h 1896942"/>
              <a:gd name="connsiteX3" fmla="*/ 187359 w 2339609"/>
              <a:gd name="connsiteY3" fmla="*/ 1896942 h 1896942"/>
              <a:gd name="connsiteX4" fmla="*/ 0 w 2339609"/>
              <a:gd name="connsiteY4" fmla="*/ 184940 h 1896942"/>
              <a:gd name="connsiteX0" fmla="*/ 0 w 2349031"/>
              <a:gd name="connsiteY0" fmla="*/ 165707 h 1896942"/>
              <a:gd name="connsiteX1" fmla="*/ 2262642 w 2349031"/>
              <a:gd name="connsiteY1" fmla="*/ 0 h 1896942"/>
              <a:gd name="connsiteX2" fmla="*/ 2349031 w 2349031"/>
              <a:gd name="connsiteY2" fmla="*/ 1437458 h 1896942"/>
              <a:gd name="connsiteX3" fmla="*/ 196781 w 2349031"/>
              <a:gd name="connsiteY3" fmla="*/ 1896942 h 1896942"/>
              <a:gd name="connsiteX4" fmla="*/ 0 w 2349031"/>
              <a:gd name="connsiteY4" fmla="*/ 165707 h 1896942"/>
              <a:gd name="connsiteX0" fmla="*/ 0 w 2349031"/>
              <a:gd name="connsiteY0" fmla="*/ 151282 h 1882517"/>
              <a:gd name="connsiteX1" fmla="*/ 2262642 w 2349031"/>
              <a:gd name="connsiteY1" fmla="*/ 0 h 1882517"/>
              <a:gd name="connsiteX2" fmla="*/ 2349031 w 2349031"/>
              <a:gd name="connsiteY2" fmla="*/ 1423033 h 1882517"/>
              <a:gd name="connsiteX3" fmla="*/ 196781 w 2349031"/>
              <a:gd name="connsiteY3" fmla="*/ 1882517 h 1882517"/>
              <a:gd name="connsiteX4" fmla="*/ 0 w 2349031"/>
              <a:gd name="connsiteY4" fmla="*/ 151282 h 1882517"/>
              <a:gd name="connsiteX0" fmla="*/ 0 w 2349031"/>
              <a:gd name="connsiteY0" fmla="*/ 165707 h 1896942"/>
              <a:gd name="connsiteX1" fmla="*/ 2272065 w 2349031"/>
              <a:gd name="connsiteY1" fmla="*/ 0 h 1896942"/>
              <a:gd name="connsiteX2" fmla="*/ 2349031 w 2349031"/>
              <a:gd name="connsiteY2" fmla="*/ 1437458 h 1896942"/>
              <a:gd name="connsiteX3" fmla="*/ 196781 w 2349031"/>
              <a:gd name="connsiteY3" fmla="*/ 1896942 h 1896942"/>
              <a:gd name="connsiteX4" fmla="*/ 0 w 2349031"/>
              <a:gd name="connsiteY4" fmla="*/ 165707 h 189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9031" h="1896942">
                <a:moveTo>
                  <a:pt x="0" y="165707"/>
                </a:moveTo>
                <a:lnTo>
                  <a:pt x="2272065" y="0"/>
                </a:lnTo>
                <a:lnTo>
                  <a:pt x="2349031" y="1437458"/>
                </a:lnTo>
                <a:lnTo>
                  <a:pt x="196781" y="1896942"/>
                </a:lnTo>
                <a:lnTo>
                  <a:pt x="0" y="165707"/>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Top Corners Rounded 12">
            <a:extLst>
              <a:ext uri="{FF2B5EF4-FFF2-40B4-BE49-F238E27FC236}">
                <a16:creationId xmlns:a16="http://schemas.microsoft.com/office/drawing/2014/main" id="{7E14AFF0-8D3C-8A34-BA53-7831E9603750}"/>
              </a:ext>
            </a:extLst>
          </p:cNvPr>
          <p:cNvSpPr>
            <a:spLocks/>
          </p:cNvSpPr>
          <p:nvPr/>
        </p:nvSpPr>
        <p:spPr>
          <a:xfrm rot="16200000">
            <a:off x="11548356" y="1160772"/>
            <a:ext cx="597767"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2" name="Graphic 1">
            <a:extLst>
              <a:ext uri="{FF2B5EF4-FFF2-40B4-BE49-F238E27FC236}">
                <a16:creationId xmlns:a16="http://schemas.microsoft.com/office/drawing/2014/main" id="{CCB06CC1-85AA-F716-BA68-2494314AE7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646054" y="1273199"/>
            <a:ext cx="495146" cy="495146"/>
          </a:xfrm>
          <a:prstGeom prst="rect">
            <a:avLst/>
          </a:prstGeom>
        </p:spPr>
      </p:pic>
      <p:sp>
        <p:nvSpPr>
          <p:cNvPr id="15" name="Rectangle: Top Corners Rounded 14">
            <a:extLst>
              <a:ext uri="{FF2B5EF4-FFF2-40B4-BE49-F238E27FC236}">
                <a16:creationId xmlns:a16="http://schemas.microsoft.com/office/drawing/2014/main" id="{DD0E590F-9585-67EE-7777-9BD587F76852}"/>
              </a:ext>
            </a:extLst>
          </p:cNvPr>
          <p:cNvSpPr>
            <a:spLocks/>
          </p:cNvSpPr>
          <p:nvPr/>
        </p:nvSpPr>
        <p:spPr>
          <a:xfrm rot="16200000">
            <a:off x="11563596" y="3374168"/>
            <a:ext cx="597767"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TextBox 14">
            <a:extLst>
              <a:ext uri="{FF2B5EF4-FFF2-40B4-BE49-F238E27FC236}">
                <a16:creationId xmlns:a16="http://schemas.microsoft.com/office/drawing/2014/main" id="{4F1C4501-B7E1-0B1F-5D6B-ED9BA85E6C2F}"/>
              </a:ext>
            </a:extLst>
          </p:cNvPr>
          <p:cNvSpPr txBox="1">
            <a:spLocks noChangeArrowheads="1"/>
          </p:cNvSpPr>
          <p:nvPr/>
        </p:nvSpPr>
        <p:spPr bwMode="auto">
          <a:xfrm>
            <a:off x="3324225" y="3958915"/>
            <a:ext cx="8683353" cy="19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buNone/>
            </a:pPr>
            <a:r>
              <a:rPr lang="en-US" sz="1600" noProof="0"/>
              <a:t>Healthcare providers should take the long-acting properties of YEZTUGO into consideration when YEZTUGO is prescribed. Residual concentrations of LEN may remain in the systemic circulation of individuals for prolonged periods (up to 12 months or longer after the last </a:t>
            </a:r>
            <a:br>
              <a:rPr lang="en-US" sz="1600" noProof="0"/>
            </a:br>
            <a:r>
              <a:rPr lang="en-US" sz="1600" noProof="0"/>
              <a:t>SC dose). </a:t>
            </a:r>
          </a:p>
          <a:p>
            <a:pPr>
              <a:spcAft>
                <a:spcPts val="600"/>
              </a:spcAft>
              <a:buNone/>
            </a:pPr>
            <a:r>
              <a:rPr lang="en-US" sz="1600" noProof="0"/>
              <a:t>It is important to select individuals who agree to the required injection dosing schedule because nonadherence to Q6M injections or missed doses could lead to HIV-1 acquisition and development of resistance.</a:t>
            </a:r>
            <a:endParaRPr lang="en-US" sz="1600" noProof="0">
              <a:cs typeface="Arial"/>
            </a:endParaRPr>
          </a:p>
        </p:txBody>
      </p:sp>
      <p:sp>
        <p:nvSpPr>
          <p:cNvPr id="17" name="Text Placeholder 4">
            <a:extLst>
              <a:ext uri="{FF2B5EF4-FFF2-40B4-BE49-F238E27FC236}">
                <a16:creationId xmlns:a16="http://schemas.microsoft.com/office/drawing/2014/main" id="{E8D1D57B-61CA-8E2D-6A9B-8D203322EF82}"/>
              </a:ext>
            </a:extLst>
          </p:cNvPr>
          <p:cNvSpPr>
            <a:spLocks noGrp="1"/>
          </p:cNvSpPr>
          <p:nvPr>
            <p:ph type="body" sz="quarter" idx="12"/>
          </p:nvPr>
        </p:nvSpPr>
        <p:spPr>
          <a:xfrm>
            <a:off x="1562100" y="5932488"/>
            <a:ext cx="7562850" cy="576262"/>
          </a:xfrm>
        </p:spPr>
        <p:txBody>
          <a:bodyPr/>
          <a:lstStyle/>
          <a:p>
            <a:r>
              <a:rPr lang="en-US" noProof="0"/>
              <a:t>Q6M, every 6 months</a:t>
            </a:r>
            <a:endParaRPr lang="en-US" noProof="0">
              <a:highlight>
                <a:srgbClr val="00FF00"/>
              </a:highlight>
            </a:endParaRPr>
          </a:p>
        </p:txBody>
      </p:sp>
      <p:pic>
        <p:nvPicPr>
          <p:cNvPr id="8" name="Graphic 7">
            <a:extLst>
              <a:ext uri="{FF2B5EF4-FFF2-40B4-BE49-F238E27FC236}">
                <a16:creationId xmlns:a16="http://schemas.microsoft.com/office/drawing/2014/main" id="{87FD88F5-41D0-8BA9-25FF-2FC13A6F2D4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747501" y="3536989"/>
            <a:ext cx="393699" cy="393699"/>
          </a:xfrm>
          <a:prstGeom prst="rect">
            <a:avLst/>
          </a:prstGeom>
        </p:spPr>
      </p:pic>
    </p:spTree>
    <p:extLst>
      <p:ext uri="{BB962C8B-B14F-4D97-AF65-F5344CB8AC3E}">
        <p14:creationId xmlns:p14="http://schemas.microsoft.com/office/powerpoint/2010/main" val="129789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971A8-A282-1911-27E7-F7436662D976}"/>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D81701B4-EBD9-BE67-6081-FCE093A3F130}"/>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5</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.4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Serious Injection-Site Reactions With Improper Administration</a:t>
            </a:r>
          </a:p>
        </p:txBody>
      </p:sp>
      <p:sp>
        <p:nvSpPr>
          <p:cNvPr id="16" name="TextBox 14">
            <a:extLst>
              <a:ext uri="{FF2B5EF4-FFF2-40B4-BE49-F238E27FC236}">
                <a16:creationId xmlns:a16="http://schemas.microsoft.com/office/drawing/2014/main" id="{F84CCADC-4D26-4EFB-1506-0CDB8389469E}"/>
              </a:ext>
            </a:extLst>
          </p:cNvPr>
          <p:cNvSpPr txBox="1">
            <a:spLocks noChangeArrowheads="1"/>
          </p:cNvSpPr>
          <p:nvPr/>
        </p:nvSpPr>
        <p:spPr bwMode="auto">
          <a:xfrm>
            <a:off x="3324224" y="1965454"/>
            <a:ext cx="8683353" cy="9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pPr>
            <a:r>
              <a:rPr lang="en-US" sz="1600" noProof="0">
                <a:ea typeface="+mn-lt"/>
                <a:cs typeface="+mn-lt"/>
              </a:rPr>
              <a:t>Improper administration (intradermal injection) of LEN has been associated with </a:t>
            </a:r>
            <a:r>
              <a:rPr lang="en-US" sz="1600" b="1" noProof="0">
                <a:ea typeface="+mn-lt"/>
                <a:cs typeface="+mn-lt"/>
              </a:rPr>
              <a:t>serious ISRs, including necrosis and ulcer</a:t>
            </a:r>
            <a:r>
              <a:rPr lang="en-US" sz="1600" noProof="0">
                <a:ea typeface="+mn-lt"/>
                <a:cs typeface="+mn-lt"/>
              </a:rPr>
              <a:t>. Ensure YEZTUGO is only administered subcutaneously.</a:t>
            </a:r>
          </a:p>
          <a:p>
            <a:pPr>
              <a:spcAft>
                <a:spcPts val="600"/>
              </a:spcAft>
            </a:pPr>
            <a:r>
              <a:rPr lang="en-US" sz="1400" noProof="0">
                <a:ea typeface="+mn-lt"/>
                <a:cs typeface="+mn-lt"/>
              </a:rPr>
              <a:t>[see </a:t>
            </a:r>
            <a:r>
              <a:rPr lang="en-US" sz="1400" noProof="0">
                <a:solidFill>
                  <a:schemeClr val="tx2"/>
                </a:solidFill>
                <a:ea typeface="+mn-lt"/>
                <a:cs typeface="+mn-lt"/>
              </a:rPr>
              <a:t>Dosage and Administration (2.6)</a:t>
            </a:r>
            <a:r>
              <a:rPr lang="en-US" sz="1400" noProof="0">
                <a:ea typeface="+mn-lt"/>
                <a:cs typeface="+mn-lt"/>
              </a:rPr>
              <a:t>]</a:t>
            </a:r>
          </a:p>
        </p:txBody>
      </p:sp>
      <p:sp>
        <p:nvSpPr>
          <p:cNvPr id="17" name="Rectangle: Top Corners Rounded 16">
            <a:extLst>
              <a:ext uri="{FF2B5EF4-FFF2-40B4-BE49-F238E27FC236}">
                <a16:creationId xmlns:a16="http://schemas.microsoft.com/office/drawing/2014/main" id="{8C4C671C-1A42-11DC-148F-BB149FBD3F62}"/>
              </a:ext>
            </a:extLst>
          </p:cNvPr>
          <p:cNvSpPr>
            <a:spLocks/>
          </p:cNvSpPr>
          <p:nvPr/>
        </p:nvSpPr>
        <p:spPr>
          <a:xfrm rot="16200000">
            <a:off x="11548356" y="1158065"/>
            <a:ext cx="597767"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D5380964-5953-5ED9-CCDA-B88BCFA57A5D}"/>
              </a:ext>
            </a:extLst>
          </p:cNvPr>
          <p:cNvSpPr>
            <a:spLocks noGrp="1"/>
          </p:cNvSpPr>
          <p:nvPr>
            <p:ph type="title"/>
          </p:nvPr>
        </p:nvSpPr>
        <p:spPr>
          <a:xfrm>
            <a:off x="3352800" y="177800"/>
            <a:ext cx="8639175" cy="533400"/>
          </a:xfrm>
        </p:spPr>
        <p:txBody>
          <a:bodyPr/>
          <a:lstStyle/>
          <a:p>
            <a:r>
              <a:rPr lang="en-US" noProof="0"/>
              <a:t>5. Warnings and Precautions</a:t>
            </a:r>
          </a:p>
        </p:txBody>
      </p:sp>
      <p:sp>
        <p:nvSpPr>
          <p:cNvPr id="5" name="Text Placeholder 4">
            <a:extLst>
              <a:ext uri="{FF2B5EF4-FFF2-40B4-BE49-F238E27FC236}">
                <a16:creationId xmlns:a16="http://schemas.microsoft.com/office/drawing/2014/main" id="{47017CD5-EB96-F47B-7B7E-750059D8A139}"/>
              </a:ext>
            </a:extLst>
          </p:cNvPr>
          <p:cNvSpPr>
            <a:spLocks noGrp="1"/>
          </p:cNvSpPr>
          <p:nvPr>
            <p:ph type="body" sz="quarter" idx="12"/>
          </p:nvPr>
        </p:nvSpPr>
        <p:spPr>
          <a:xfrm>
            <a:off x="1562100" y="5933183"/>
            <a:ext cx="7562850" cy="576000"/>
          </a:xfrm>
        </p:spPr>
        <p:txBody>
          <a:bodyPr/>
          <a:lstStyle/>
          <a:p>
            <a:r>
              <a:rPr lang="en-US" noProof="0"/>
              <a:t>ISR, injection-site reaction</a:t>
            </a:r>
          </a:p>
        </p:txBody>
      </p:sp>
      <p:grpSp>
        <p:nvGrpSpPr>
          <p:cNvPr id="8" name="Highlight Guides [HIDE]" hidden="1">
            <a:extLst>
              <a:ext uri="{FF2B5EF4-FFF2-40B4-BE49-F238E27FC236}">
                <a16:creationId xmlns:a16="http://schemas.microsoft.com/office/drawing/2014/main" id="{72B0EE86-3B76-F5F4-A785-A6024FC93C9F}"/>
              </a:ext>
            </a:extLst>
          </p:cNvPr>
          <p:cNvGrpSpPr/>
          <p:nvPr/>
        </p:nvGrpSpPr>
        <p:grpSpPr>
          <a:xfrm>
            <a:off x="315052" y="801905"/>
            <a:ext cx="3679200" cy="4824000"/>
            <a:chOff x="5409094" y="711200"/>
            <a:chExt cx="3679200" cy="4824000"/>
          </a:xfrm>
          <a:scene3d>
            <a:camera prst="perspectiveHeroicExtremeRightFacing" fov="2700000">
              <a:rot lat="600000" lon="18600000" rev="144000"/>
            </a:camera>
            <a:lightRig rig="threePt" dir="t"/>
          </a:scene3d>
        </p:grpSpPr>
        <p:sp>
          <p:nvSpPr>
            <p:cNvPr id="9" name="Highlight BG">
              <a:extLst>
                <a:ext uri="{FF2B5EF4-FFF2-40B4-BE49-F238E27FC236}">
                  <a16:creationId xmlns:a16="http://schemas.microsoft.com/office/drawing/2014/main" id="{A820B2B2-97CF-12F5-BC53-41BD52CE9558}"/>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0" name="Straight Connector 9">
              <a:extLst>
                <a:ext uri="{FF2B5EF4-FFF2-40B4-BE49-F238E27FC236}">
                  <a16:creationId xmlns:a16="http://schemas.microsoft.com/office/drawing/2014/main" id="{151D8052-5BED-3BCE-7CDF-C9BA6BAD7EC3}"/>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D9D9F1F-FC2B-8199-4639-7407B7ECB2B1}"/>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1258AB2-FBCB-C037-EE92-10C4D435FB41}"/>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57C32BE-D060-4CB7-63F5-5B229163674B}"/>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C728D64C-880C-C26D-E4C9-7C6B005333B2}"/>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8BFDECA-565D-7649-166D-53B7210EE654}"/>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1DD2BF50-C074-AF84-C881-631F38C614A9}"/>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D975F79-751F-3FFB-86CA-4FD0061E75B6}"/>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2BE55A5-EB8F-4CB9-0063-5FBAFFA27927}"/>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04190C20-BAE0-C574-1CEE-C9CFCDB6B2B0}"/>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919A5531-CF89-40D2-90CF-D0B1BBC37715}"/>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BFEE9AAF-19D2-C1D1-0B68-78C2849C48C8}"/>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16336D1-4761-DA6D-7A70-91170A80E4E0}"/>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10E73EF-DDD6-87B6-9933-677FCA850356}"/>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690B6F5A-1B70-1B2B-0E7F-0D5CEBF9AB56}"/>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C745CDAF-14D3-5F9D-660F-347F4F7FC67F}"/>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B57673ED-15E0-AC9D-358B-7808B0F2CB9E}"/>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B3093FF6-CCE5-2487-392F-62CEA76AFEA2}"/>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E55B836-6DCC-6287-2BD9-C352A273E849}"/>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2F3B16E1-63F4-14A8-7B9B-CB5804C0C928}"/>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258A2B0-A8A3-AE29-B61D-A1D1A4B7AE3E}"/>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2BB3987A-B38D-B430-E6B5-4362EE6D51C0}"/>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4B31D429-933D-4BF9-6A3B-AB3F3A3DACE4}"/>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34C749E6-95A4-F158-1FDF-ABB87950657E}"/>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47B3674-215A-B80E-54D1-4D12FBF22788}"/>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6B0AA24F-38F0-4135-7F9A-9842EF78D35A}"/>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B27DE702-CF87-F5CC-7A9A-DD3D2E7FBE8E}"/>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FC1F19A7-55E3-0CB4-E445-64CD575ECE10}"/>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F2C202DF-6BB1-3ABC-7B59-8178777F07CD}"/>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1D6F2A48-2271-CD7F-59BD-8CF84CA4ED98}"/>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A4C5A10A-2163-7173-11B0-3E3625A1EDE2}"/>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7703C011-94E1-AB0C-41D8-75ED998F740D}"/>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21B77E04-4570-B9DC-FD30-7E1A96B7CDE6}"/>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E91184A1-4628-4A85-2F3E-94BD5749A5E2}"/>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F1EEEA44-9197-20BC-C31C-EA9D30722DFC}"/>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6C1C821D-63A6-E9C4-2F92-8C2A79BEA518}"/>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4F281C4C-2F06-DD71-6A1C-F549287ADE9C}"/>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DD562A5E-CB37-C3F1-DA14-C28DF0801B00}"/>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28EF501-9C8A-C59E-9C0B-0E50B196BD30}"/>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7DC0F530-497F-86EF-EDB4-32686A4612A2}"/>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54" name="Picture Placeholder 53">
            <a:extLst>
              <a:ext uri="{FF2B5EF4-FFF2-40B4-BE49-F238E27FC236}">
                <a16:creationId xmlns:a16="http://schemas.microsoft.com/office/drawing/2014/main" id="{EA68435F-9108-DBE8-05D9-40452ACC43B8}"/>
              </a:ext>
            </a:extLst>
          </p:cNvPr>
          <p:cNvPicPr>
            <a:picLocks noGrp="1" noChangeAspect="1"/>
          </p:cNvPicPr>
          <p:nvPr>
            <p:ph type="pic" sz="quarter" idx="11"/>
          </p:nvPr>
        </p:nvPicPr>
        <p:blipFill>
          <a:blip r:embed="rId3"/>
          <a:srcRect l="39" r="39"/>
          <a:stretch/>
        </p:blipFill>
        <p:spPr/>
      </p:pic>
      <p:sp>
        <p:nvSpPr>
          <p:cNvPr id="71" name="!!Highlight">
            <a:extLst>
              <a:ext uri="{FF2B5EF4-FFF2-40B4-BE49-F238E27FC236}">
                <a16:creationId xmlns:a16="http://schemas.microsoft.com/office/drawing/2014/main" id="{8C75FA05-5491-0DCF-6F55-C5406257FDA5}"/>
              </a:ext>
            </a:extLst>
          </p:cNvPr>
          <p:cNvSpPr/>
          <p:nvPr/>
        </p:nvSpPr>
        <p:spPr>
          <a:xfrm>
            <a:off x="875900" y="1064890"/>
            <a:ext cx="2271574" cy="784144"/>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2794685"/>
              <a:gd name="connsiteX1" fmla="*/ 2281815 w 2340025"/>
              <a:gd name="connsiteY1" fmla="*/ 0 h 2794685"/>
              <a:gd name="connsiteX2" fmla="*/ 2340025 w 2340025"/>
              <a:gd name="connsiteY2" fmla="*/ 1803606 h 2794685"/>
              <a:gd name="connsiteX3" fmla="*/ 131416 w 2340025"/>
              <a:gd name="connsiteY3" fmla="*/ 2794685 h 2794685"/>
              <a:gd name="connsiteX4" fmla="*/ 0 w 2340025"/>
              <a:gd name="connsiteY4" fmla="*/ 272305 h 2794685"/>
              <a:gd name="connsiteX0" fmla="*/ 0 w 2300241"/>
              <a:gd name="connsiteY0" fmla="*/ 1197979 h 2794685"/>
              <a:gd name="connsiteX1" fmla="*/ 2242031 w 2300241"/>
              <a:gd name="connsiteY1" fmla="*/ 0 h 2794685"/>
              <a:gd name="connsiteX2" fmla="*/ 2300241 w 2300241"/>
              <a:gd name="connsiteY2" fmla="*/ 1803606 h 2794685"/>
              <a:gd name="connsiteX3" fmla="*/ 91632 w 2300241"/>
              <a:gd name="connsiteY3" fmla="*/ 2794685 h 2794685"/>
              <a:gd name="connsiteX4" fmla="*/ 0 w 2300241"/>
              <a:gd name="connsiteY4" fmla="*/ 1197979 h 2794685"/>
              <a:gd name="connsiteX0" fmla="*/ 0 w 2300241"/>
              <a:gd name="connsiteY0" fmla="*/ 399497 h 1996203"/>
              <a:gd name="connsiteX1" fmla="*/ 2239544 w 2300241"/>
              <a:gd name="connsiteY1" fmla="*/ 0 h 1996203"/>
              <a:gd name="connsiteX2" fmla="*/ 2300241 w 2300241"/>
              <a:gd name="connsiteY2" fmla="*/ 1005124 h 1996203"/>
              <a:gd name="connsiteX3" fmla="*/ 91632 w 2300241"/>
              <a:gd name="connsiteY3" fmla="*/ 1996203 h 1996203"/>
              <a:gd name="connsiteX4" fmla="*/ 0 w 2300241"/>
              <a:gd name="connsiteY4" fmla="*/ 399497 h 1996203"/>
              <a:gd name="connsiteX0" fmla="*/ 0 w 2280349"/>
              <a:gd name="connsiteY0" fmla="*/ 399497 h 1996203"/>
              <a:gd name="connsiteX1" fmla="*/ 2239544 w 2280349"/>
              <a:gd name="connsiteY1" fmla="*/ 0 h 1996203"/>
              <a:gd name="connsiteX2" fmla="*/ 2280349 w 2280349"/>
              <a:gd name="connsiteY2" fmla="*/ 1306616 h 1996203"/>
              <a:gd name="connsiteX3" fmla="*/ 91632 w 2280349"/>
              <a:gd name="connsiteY3" fmla="*/ 1996203 h 1996203"/>
              <a:gd name="connsiteX4" fmla="*/ 0 w 2280349"/>
              <a:gd name="connsiteY4" fmla="*/ 399497 h 1996203"/>
              <a:gd name="connsiteX0" fmla="*/ 0 w 2280349"/>
              <a:gd name="connsiteY0" fmla="*/ 408919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08919 h 2005625"/>
              <a:gd name="connsiteX0" fmla="*/ 0 w 2280349"/>
              <a:gd name="connsiteY0" fmla="*/ 426585 h 2023291"/>
              <a:gd name="connsiteX1" fmla="*/ 2241617 w 2280349"/>
              <a:gd name="connsiteY1" fmla="*/ 0 h 2023291"/>
              <a:gd name="connsiteX2" fmla="*/ 2280349 w 2280349"/>
              <a:gd name="connsiteY2" fmla="*/ 1333704 h 2023291"/>
              <a:gd name="connsiteX3" fmla="*/ 91632 w 2280349"/>
              <a:gd name="connsiteY3" fmla="*/ 2023291 h 2023291"/>
              <a:gd name="connsiteX4" fmla="*/ 0 w 2280349"/>
              <a:gd name="connsiteY4" fmla="*/ 426585 h 2023291"/>
              <a:gd name="connsiteX0" fmla="*/ 0 w 2280349"/>
              <a:gd name="connsiteY0" fmla="*/ 426585 h 1333704"/>
              <a:gd name="connsiteX1" fmla="*/ 2241617 w 2280349"/>
              <a:gd name="connsiteY1" fmla="*/ 0 h 1333704"/>
              <a:gd name="connsiteX2" fmla="*/ 2280349 w 2280349"/>
              <a:gd name="connsiteY2" fmla="*/ 1333704 h 1333704"/>
              <a:gd name="connsiteX3" fmla="*/ 31542 w 2280349"/>
              <a:gd name="connsiteY3" fmla="*/ 984949 h 1333704"/>
              <a:gd name="connsiteX4" fmla="*/ 0 w 2280349"/>
              <a:gd name="connsiteY4" fmla="*/ 426585 h 1333704"/>
              <a:gd name="connsiteX0" fmla="*/ 0 w 2255484"/>
              <a:gd name="connsiteY0" fmla="*/ 426585 h 984949"/>
              <a:gd name="connsiteX1" fmla="*/ 2241617 w 2255484"/>
              <a:gd name="connsiteY1" fmla="*/ 0 h 984949"/>
              <a:gd name="connsiteX2" fmla="*/ 2255484 w 2255484"/>
              <a:gd name="connsiteY2" fmla="*/ 468092 h 984949"/>
              <a:gd name="connsiteX3" fmla="*/ 31542 w 2255484"/>
              <a:gd name="connsiteY3" fmla="*/ 984949 h 984949"/>
              <a:gd name="connsiteX4" fmla="*/ 0 w 2255484"/>
              <a:gd name="connsiteY4" fmla="*/ 426585 h 984949"/>
              <a:gd name="connsiteX0" fmla="*/ 0 w 2322619"/>
              <a:gd name="connsiteY0" fmla="*/ 362989 h 984949"/>
              <a:gd name="connsiteX1" fmla="*/ 2308752 w 2322619"/>
              <a:gd name="connsiteY1" fmla="*/ 0 h 984949"/>
              <a:gd name="connsiteX2" fmla="*/ 2322619 w 2322619"/>
              <a:gd name="connsiteY2" fmla="*/ 468092 h 984949"/>
              <a:gd name="connsiteX3" fmla="*/ 98677 w 2322619"/>
              <a:gd name="connsiteY3" fmla="*/ 984949 h 984949"/>
              <a:gd name="connsiteX4" fmla="*/ 0 w 2322619"/>
              <a:gd name="connsiteY4" fmla="*/ 362989 h 984949"/>
              <a:gd name="connsiteX0" fmla="*/ 0 w 2322619"/>
              <a:gd name="connsiteY0" fmla="*/ 362989 h 889555"/>
              <a:gd name="connsiteX1" fmla="*/ 2308752 w 2322619"/>
              <a:gd name="connsiteY1" fmla="*/ 0 h 889555"/>
              <a:gd name="connsiteX2" fmla="*/ 2322619 w 2322619"/>
              <a:gd name="connsiteY2" fmla="*/ 468092 h 889555"/>
              <a:gd name="connsiteX3" fmla="*/ 29677 w 2322619"/>
              <a:gd name="connsiteY3" fmla="*/ 889555 h 889555"/>
              <a:gd name="connsiteX4" fmla="*/ 0 w 2322619"/>
              <a:gd name="connsiteY4" fmla="*/ 362989 h 889555"/>
              <a:gd name="connsiteX0" fmla="*/ 0 w 2308752"/>
              <a:gd name="connsiteY0" fmla="*/ 362989 h 889555"/>
              <a:gd name="connsiteX1" fmla="*/ 2308752 w 2308752"/>
              <a:gd name="connsiteY1" fmla="*/ 0 h 889555"/>
              <a:gd name="connsiteX2" fmla="*/ 2289051 w 2308752"/>
              <a:gd name="connsiteY2" fmla="*/ 551120 h 889555"/>
              <a:gd name="connsiteX3" fmla="*/ 29677 w 2308752"/>
              <a:gd name="connsiteY3" fmla="*/ 889555 h 889555"/>
              <a:gd name="connsiteX4" fmla="*/ 0 w 2308752"/>
              <a:gd name="connsiteY4" fmla="*/ 362989 h 889555"/>
              <a:gd name="connsiteX0" fmla="*/ 0 w 2289051"/>
              <a:gd name="connsiteY0" fmla="*/ 248163 h 774729"/>
              <a:gd name="connsiteX1" fmla="*/ 2278914 w 2289051"/>
              <a:gd name="connsiteY1" fmla="*/ 0 h 774729"/>
              <a:gd name="connsiteX2" fmla="*/ 2289051 w 2289051"/>
              <a:gd name="connsiteY2" fmla="*/ 436294 h 774729"/>
              <a:gd name="connsiteX3" fmla="*/ 29677 w 2289051"/>
              <a:gd name="connsiteY3" fmla="*/ 774729 h 774729"/>
              <a:gd name="connsiteX4" fmla="*/ 0 w 2289051"/>
              <a:gd name="connsiteY4" fmla="*/ 248163 h 774729"/>
              <a:gd name="connsiteX0" fmla="*/ 0 w 2301483"/>
              <a:gd name="connsiteY0" fmla="*/ 80341 h 774729"/>
              <a:gd name="connsiteX1" fmla="*/ 2291346 w 2301483"/>
              <a:gd name="connsiteY1" fmla="*/ 0 h 774729"/>
              <a:gd name="connsiteX2" fmla="*/ 2301483 w 2301483"/>
              <a:gd name="connsiteY2" fmla="*/ 436294 h 774729"/>
              <a:gd name="connsiteX3" fmla="*/ 42109 w 2301483"/>
              <a:gd name="connsiteY3" fmla="*/ 774729 h 774729"/>
              <a:gd name="connsiteX4" fmla="*/ 0 w 2301483"/>
              <a:gd name="connsiteY4" fmla="*/ 80341 h 774729"/>
              <a:gd name="connsiteX0" fmla="*/ 0 w 2301483"/>
              <a:gd name="connsiteY0" fmla="*/ 227554 h 921942"/>
              <a:gd name="connsiteX1" fmla="*/ 2275806 w 2301483"/>
              <a:gd name="connsiteY1" fmla="*/ 0 h 921942"/>
              <a:gd name="connsiteX2" fmla="*/ 2301483 w 2301483"/>
              <a:gd name="connsiteY2" fmla="*/ 583507 h 921942"/>
              <a:gd name="connsiteX3" fmla="*/ 42109 w 2301483"/>
              <a:gd name="connsiteY3" fmla="*/ 921942 h 921942"/>
              <a:gd name="connsiteX4" fmla="*/ 0 w 2301483"/>
              <a:gd name="connsiteY4" fmla="*/ 227554 h 921942"/>
              <a:gd name="connsiteX0" fmla="*/ 0 w 2298375"/>
              <a:gd name="connsiteY0" fmla="*/ 227554 h 921942"/>
              <a:gd name="connsiteX1" fmla="*/ 2275806 w 2298375"/>
              <a:gd name="connsiteY1" fmla="*/ 0 h 921942"/>
              <a:gd name="connsiteX2" fmla="*/ 2298375 w 2298375"/>
              <a:gd name="connsiteY2" fmla="*/ 465737 h 921942"/>
              <a:gd name="connsiteX3" fmla="*/ 42109 w 2298375"/>
              <a:gd name="connsiteY3" fmla="*/ 921942 h 921942"/>
              <a:gd name="connsiteX4" fmla="*/ 0 w 2298375"/>
              <a:gd name="connsiteY4" fmla="*/ 227554 h 921942"/>
              <a:gd name="connsiteX0" fmla="*/ 0 w 2298375"/>
              <a:gd name="connsiteY0" fmla="*/ 227554 h 771785"/>
              <a:gd name="connsiteX1" fmla="*/ 2275806 w 2298375"/>
              <a:gd name="connsiteY1" fmla="*/ 0 h 771785"/>
              <a:gd name="connsiteX2" fmla="*/ 2298375 w 2298375"/>
              <a:gd name="connsiteY2" fmla="*/ 465737 h 771785"/>
              <a:gd name="connsiteX3" fmla="*/ 29676 w 2298375"/>
              <a:gd name="connsiteY3" fmla="*/ 771785 h 771785"/>
              <a:gd name="connsiteX4" fmla="*/ 0 w 2298375"/>
              <a:gd name="connsiteY4" fmla="*/ 227554 h 771785"/>
              <a:gd name="connsiteX0" fmla="*/ 0 w 2298375"/>
              <a:gd name="connsiteY0" fmla="*/ 182926 h 727157"/>
              <a:gd name="connsiteX1" fmla="*/ 2285229 w 2298375"/>
              <a:gd name="connsiteY1" fmla="*/ 0 h 727157"/>
              <a:gd name="connsiteX2" fmla="*/ 2298375 w 2298375"/>
              <a:gd name="connsiteY2" fmla="*/ 421109 h 727157"/>
              <a:gd name="connsiteX3" fmla="*/ 29676 w 2298375"/>
              <a:gd name="connsiteY3" fmla="*/ 727157 h 727157"/>
              <a:gd name="connsiteX4" fmla="*/ 0 w 2298375"/>
              <a:gd name="connsiteY4" fmla="*/ 182926 h 727157"/>
              <a:gd name="connsiteX0" fmla="*/ 0 w 2298375"/>
              <a:gd name="connsiteY0" fmla="*/ 156150 h 727157"/>
              <a:gd name="connsiteX1" fmla="*/ 2285229 w 2298375"/>
              <a:gd name="connsiteY1" fmla="*/ 0 h 727157"/>
              <a:gd name="connsiteX2" fmla="*/ 2298375 w 2298375"/>
              <a:gd name="connsiteY2" fmla="*/ 421109 h 727157"/>
              <a:gd name="connsiteX3" fmla="*/ 29676 w 2298375"/>
              <a:gd name="connsiteY3" fmla="*/ 727157 h 727157"/>
              <a:gd name="connsiteX4" fmla="*/ 0 w 2298375"/>
              <a:gd name="connsiteY4" fmla="*/ 156150 h 727157"/>
              <a:gd name="connsiteX0" fmla="*/ 0 w 2298375"/>
              <a:gd name="connsiteY0" fmla="*/ 156150 h 727157"/>
              <a:gd name="connsiteX1" fmla="*/ 2285229 w 2298375"/>
              <a:gd name="connsiteY1" fmla="*/ 0 h 727157"/>
              <a:gd name="connsiteX2" fmla="*/ 2298375 w 2298375"/>
              <a:gd name="connsiteY2" fmla="*/ 474663 h 727157"/>
              <a:gd name="connsiteX3" fmla="*/ 29676 w 2298375"/>
              <a:gd name="connsiteY3" fmla="*/ 727157 h 727157"/>
              <a:gd name="connsiteX4" fmla="*/ 0 w 2298375"/>
              <a:gd name="connsiteY4" fmla="*/ 156150 h 727157"/>
              <a:gd name="connsiteX0" fmla="*/ 0 w 2327968"/>
              <a:gd name="connsiteY0" fmla="*/ 156150 h 727157"/>
              <a:gd name="connsiteX1" fmla="*/ 2314822 w 2327968"/>
              <a:gd name="connsiteY1" fmla="*/ 0 h 727157"/>
              <a:gd name="connsiteX2" fmla="*/ 2327968 w 2327968"/>
              <a:gd name="connsiteY2" fmla="*/ 474663 h 727157"/>
              <a:gd name="connsiteX3" fmla="*/ 59269 w 2327968"/>
              <a:gd name="connsiteY3" fmla="*/ 727157 h 727157"/>
              <a:gd name="connsiteX4" fmla="*/ 0 w 2327968"/>
              <a:gd name="connsiteY4" fmla="*/ 156150 h 727157"/>
              <a:gd name="connsiteX0" fmla="*/ 0 w 2327968"/>
              <a:gd name="connsiteY0" fmla="*/ 156150 h 727157"/>
              <a:gd name="connsiteX1" fmla="*/ 2314822 w 2327968"/>
              <a:gd name="connsiteY1" fmla="*/ 0 h 727157"/>
              <a:gd name="connsiteX2" fmla="*/ 2327968 w 2327968"/>
              <a:gd name="connsiteY2" fmla="*/ 474663 h 727157"/>
              <a:gd name="connsiteX3" fmla="*/ 29676 w 2327968"/>
              <a:gd name="connsiteY3" fmla="*/ 727157 h 727157"/>
              <a:gd name="connsiteX4" fmla="*/ 0 w 2327968"/>
              <a:gd name="connsiteY4" fmla="*/ 156150 h 727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7968" h="727157">
                <a:moveTo>
                  <a:pt x="0" y="156150"/>
                </a:moveTo>
                <a:lnTo>
                  <a:pt x="2314822" y="0"/>
                </a:lnTo>
                <a:lnTo>
                  <a:pt x="2327968" y="474663"/>
                </a:lnTo>
                <a:lnTo>
                  <a:pt x="29676" y="727157"/>
                </a:lnTo>
                <a:lnTo>
                  <a:pt x="0" y="156150"/>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3" name="Graphic 2">
            <a:extLst>
              <a:ext uri="{FF2B5EF4-FFF2-40B4-BE49-F238E27FC236}">
                <a16:creationId xmlns:a16="http://schemas.microsoft.com/office/drawing/2014/main" id="{9FA409FC-773B-B03D-E7AA-1ACCACD544E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707903" y="1296232"/>
            <a:ext cx="358890" cy="443667"/>
          </a:xfrm>
          <a:prstGeom prst="rect">
            <a:avLst/>
          </a:prstGeom>
        </p:spPr>
      </p:pic>
    </p:spTree>
    <p:extLst>
      <p:ext uri="{BB962C8B-B14F-4D97-AF65-F5344CB8AC3E}">
        <p14:creationId xmlns:p14="http://schemas.microsoft.com/office/powerpoint/2010/main" val="432384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0361C-FCCB-BE5A-FF98-AFE17CF33E73}"/>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6C46F44E-06D6-F683-3B43-6811F9163A0A}"/>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6</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.1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Clinical Trials </a:t>
            </a:r>
            <a:r>
              <a:rPr kumimoji="0" lang="en-US" sz="1800" b="1" i="0" u="none" strike="noStrike" kern="1200" cap="none" spc="0" normalizeH="0" baseline="0" noProof="0" err="1">
                <a:ln>
                  <a:noFill/>
                </a:ln>
                <a:solidFill>
                  <a:schemeClr val="bg1"/>
                </a:solidFill>
                <a:effectLst/>
                <a:uLnTx/>
                <a:uFillTx/>
                <a:latin typeface="Arial" panose="020B0604020202020204" pitchFamily="34" charset="0"/>
                <a:ea typeface="Times New Roman" panose="02020603050405020304" pitchFamily="18" charset="0"/>
                <a:cs typeface="+mn-cs"/>
              </a:rPr>
              <a:t>Experience</a:t>
            </a:r>
            <a:r>
              <a:rPr kumimoji="0" lang="en-US" sz="1800" b="1" i="0" u="none" strike="noStrike" kern="1200" cap="none" spc="0" normalizeH="0" baseline="30000" noProof="0" err="1">
                <a:ln>
                  <a:noFill/>
                </a:ln>
                <a:solidFill>
                  <a:schemeClr val="bg1"/>
                </a:solidFill>
                <a:effectLst/>
                <a:uLnTx/>
                <a:uFillTx/>
                <a:latin typeface="Arial" panose="020B0604020202020204" pitchFamily="34" charset="0"/>
                <a:ea typeface="Times New Roman" panose="02020603050405020304" pitchFamily="18" charset="0"/>
                <a:cs typeface="+mn-cs"/>
              </a:rPr>
              <a:t>a</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14" name="Rectangle: Top Corners Rounded 13">
            <a:extLst>
              <a:ext uri="{FF2B5EF4-FFF2-40B4-BE49-F238E27FC236}">
                <a16:creationId xmlns:a16="http://schemas.microsoft.com/office/drawing/2014/main" id="{99A37D05-BC5C-ACD2-ACC8-C1B16FDE711C}"/>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10A31637-5510-E4A9-642A-B1FBBD66B450}"/>
              </a:ext>
            </a:extLst>
          </p:cNvPr>
          <p:cNvSpPr>
            <a:spLocks noGrp="1"/>
          </p:cNvSpPr>
          <p:nvPr>
            <p:ph type="title"/>
          </p:nvPr>
        </p:nvSpPr>
        <p:spPr>
          <a:xfrm>
            <a:off x="3352097" y="177891"/>
            <a:ext cx="8640000" cy="533205"/>
          </a:xfrm>
        </p:spPr>
        <p:txBody>
          <a:bodyPr/>
          <a:lstStyle/>
          <a:p>
            <a:r>
              <a:rPr lang="en-US" noProof="0"/>
              <a:t>6. Adverse Reactions</a:t>
            </a:r>
          </a:p>
        </p:txBody>
      </p:sp>
      <p:sp>
        <p:nvSpPr>
          <p:cNvPr id="5" name="Text Placeholder 4">
            <a:extLst>
              <a:ext uri="{FF2B5EF4-FFF2-40B4-BE49-F238E27FC236}">
                <a16:creationId xmlns:a16="http://schemas.microsoft.com/office/drawing/2014/main" id="{8CA633C8-165B-3B98-C753-B73B42E1FBB3}"/>
              </a:ext>
            </a:extLst>
          </p:cNvPr>
          <p:cNvSpPr>
            <a:spLocks noGrp="1"/>
          </p:cNvSpPr>
          <p:nvPr>
            <p:ph type="body" sz="quarter" idx="12"/>
          </p:nvPr>
        </p:nvSpPr>
        <p:spPr>
          <a:xfrm>
            <a:off x="1562100" y="5933183"/>
            <a:ext cx="7562850" cy="576000"/>
          </a:xfrm>
        </p:spPr>
        <p:txBody>
          <a:bodyPr/>
          <a:lstStyle/>
          <a:p>
            <a:r>
              <a:rPr lang="en-US" sz="800" baseline="30000" noProof="0" err="1"/>
              <a:t>a</a:t>
            </a:r>
            <a:r>
              <a:rPr lang="en-US" sz="800" noProof="0" err="1"/>
              <a:t>Because</a:t>
            </a:r>
            <a:r>
              <a:rPr lang="en-US" sz="800" noProof="0"/>
              <a:t> clinical trials are conducted under widely varying conditions, adverse reaction rates observed in the clinical trials of a drug cannot be directly compared to rates in the clinical trials of another drug and may not reflect the rates observed in practice; </a:t>
            </a:r>
            <a:r>
              <a:rPr lang="en-US" sz="800" baseline="30000" noProof="0" err="1"/>
              <a:t>b</a:t>
            </a:r>
            <a:r>
              <a:rPr lang="en-US" sz="800" noProof="0" err="1"/>
              <a:t>Frequencies</a:t>
            </a:r>
            <a:r>
              <a:rPr lang="en-US" sz="800" noProof="0"/>
              <a:t> of adverse reactions are based on all AEs attributed to study drug (or to the procedure for ISRs) by the investigator; </a:t>
            </a:r>
            <a:r>
              <a:rPr lang="en-US" sz="800" baseline="30000" noProof="0" err="1"/>
              <a:t>c</a:t>
            </a:r>
            <a:r>
              <a:rPr lang="en-US" sz="800" noProof="0" err="1"/>
              <a:t>Participants</a:t>
            </a:r>
            <a:r>
              <a:rPr lang="en-US" sz="800" noProof="0"/>
              <a:t> received placebo SC injections (polyethylene glycol 400); </a:t>
            </a:r>
          </a:p>
          <a:p>
            <a:r>
              <a:rPr lang="en-US" sz="800" noProof="0"/>
              <a:t>ISR, injection-site reaction</a:t>
            </a:r>
          </a:p>
        </p:txBody>
      </p:sp>
      <p:graphicFrame>
        <p:nvGraphicFramePr>
          <p:cNvPr id="6" name="Content Placeholder 16">
            <a:extLst>
              <a:ext uri="{FF2B5EF4-FFF2-40B4-BE49-F238E27FC236}">
                <a16:creationId xmlns:a16="http://schemas.microsoft.com/office/drawing/2014/main" id="{59C555B7-EA99-5975-B7D2-5B0F92CAF92F}"/>
              </a:ext>
            </a:extLst>
          </p:cNvPr>
          <p:cNvGraphicFramePr>
            <a:graphicFrameLocks/>
          </p:cNvGraphicFramePr>
          <p:nvPr>
            <p:extLst>
              <p:ext uri="{D42A27DB-BD31-4B8C-83A1-F6EECF244321}">
                <p14:modId xmlns:p14="http://schemas.microsoft.com/office/powerpoint/2010/main" val="3716217413"/>
              </p:ext>
            </p:extLst>
          </p:nvPr>
        </p:nvGraphicFramePr>
        <p:xfrm>
          <a:off x="3395663" y="3367924"/>
          <a:ext cx="8611914" cy="2343600"/>
        </p:xfrm>
        <a:graphic>
          <a:graphicData uri="http://schemas.openxmlformats.org/drawingml/2006/table">
            <a:tbl>
              <a:tblPr firstRow="1" firstCol="1" bandRow="1">
                <a:tableStyleId>{21E4AEA4-8DFA-4A89-87EB-49C32662AFE0}</a:tableStyleId>
              </a:tblPr>
              <a:tblGrid>
                <a:gridCol w="2279624">
                  <a:extLst>
                    <a:ext uri="{9D8B030D-6E8A-4147-A177-3AD203B41FA5}">
                      <a16:colId xmlns:a16="http://schemas.microsoft.com/office/drawing/2014/main" val="2025871499"/>
                    </a:ext>
                  </a:extLst>
                </a:gridCol>
                <a:gridCol w="1773041">
                  <a:extLst>
                    <a:ext uri="{9D8B030D-6E8A-4147-A177-3AD203B41FA5}">
                      <a16:colId xmlns:a16="http://schemas.microsoft.com/office/drawing/2014/main" val="2073621720"/>
                    </a:ext>
                  </a:extLst>
                </a:gridCol>
                <a:gridCol w="1418433">
                  <a:extLst>
                    <a:ext uri="{9D8B030D-6E8A-4147-A177-3AD203B41FA5}">
                      <a16:colId xmlns:a16="http://schemas.microsoft.com/office/drawing/2014/main" val="1717746812"/>
                    </a:ext>
                  </a:extLst>
                </a:gridCol>
                <a:gridCol w="1773041">
                  <a:extLst>
                    <a:ext uri="{9D8B030D-6E8A-4147-A177-3AD203B41FA5}">
                      <a16:colId xmlns:a16="http://schemas.microsoft.com/office/drawing/2014/main" val="1201807131"/>
                    </a:ext>
                  </a:extLst>
                </a:gridCol>
                <a:gridCol w="1367775">
                  <a:extLst>
                    <a:ext uri="{9D8B030D-6E8A-4147-A177-3AD203B41FA5}">
                      <a16:colId xmlns:a16="http://schemas.microsoft.com/office/drawing/2014/main" val="3218968776"/>
                    </a:ext>
                  </a:extLst>
                </a:gridCol>
              </a:tblGrid>
              <a:tr h="234708">
                <a:tc>
                  <a:txBody>
                    <a:bodyPr/>
                    <a:lstStyle/>
                    <a:p>
                      <a:pPr marL="0" marR="0" algn="ctr">
                        <a:spcBef>
                          <a:spcPts val="200"/>
                        </a:spcBef>
                        <a:spcAft>
                          <a:spcPts val="200"/>
                        </a:spcAft>
                      </a:pPr>
                      <a:endParaRPr lang="en-US" sz="1200" noProof="0">
                        <a:solidFill>
                          <a:schemeClr val="bg1"/>
                        </a:solidFill>
                        <a:effectLst/>
                        <a:latin typeface="+mn-lt"/>
                        <a:ea typeface="Times New Roman" panose="02020603050405020304" pitchFamily="18" charset="0"/>
                      </a:endParaRPr>
                    </a:p>
                  </a:txBody>
                  <a:tcPr marT="28800" marB="28800" anchor="ctr">
                    <a:lnB w="12700" cap="flat" cmpd="sng" algn="ctr">
                      <a:solidFill>
                        <a:schemeClr val="bg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200"/>
                        </a:spcBef>
                        <a:spcAft>
                          <a:spcPts val="200"/>
                        </a:spcAft>
                        <a:buClrTx/>
                        <a:buSzTx/>
                        <a:buFontTx/>
                        <a:buNone/>
                        <a:tabLst/>
                        <a:defRPr/>
                      </a:pPr>
                      <a:r>
                        <a:rPr lang="en-US" sz="1200" b="1" noProof="0">
                          <a:solidFill>
                            <a:schemeClr val="bg1"/>
                          </a:solidFill>
                        </a:rPr>
                        <a:t>PURPOSE 1</a:t>
                      </a:r>
                    </a:p>
                  </a:txBody>
                  <a:tcPr marT="28800" marB="28800" anchor="ctr">
                    <a:lnB w="12700" cap="flat" cmpd="sng" algn="ctr">
                      <a:solidFill>
                        <a:schemeClr val="bg1"/>
                      </a:solidFill>
                      <a:prstDash val="solid"/>
                      <a:round/>
                      <a:headEnd type="none" w="med" len="med"/>
                      <a:tailEnd type="none" w="med" len="med"/>
                    </a:lnB>
                  </a:tcPr>
                </a:tc>
                <a:tc hMerge="1">
                  <a:txBody>
                    <a:bodyPr/>
                    <a:lstStyle/>
                    <a:p>
                      <a:pPr marL="0" marR="0" algn="ctr">
                        <a:spcBef>
                          <a:spcPts val="200"/>
                        </a:spcBef>
                        <a:spcAft>
                          <a:spcPts val="200"/>
                        </a:spcAft>
                      </a:pPr>
                      <a:endParaRPr lang="en-US" sz="1200">
                        <a:solidFill>
                          <a:schemeClr val="bg1"/>
                        </a:solidFill>
                        <a:effectLst/>
                        <a:latin typeface="+mn-lt"/>
                        <a:ea typeface="Times New Roman" panose="02020603050405020304" pitchFamily="18" charset="0"/>
                      </a:endParaRPr>
                    </a:p>
                  </a:txBody>
                  <a:tcPr marT="28800" marB="28800"/>
                </a:tc>
                <a:tc gridSpan="2">
                  <a:txBody>
                    <a:bodyPr/>
                    <a:lstStyle/>
                    <a:p>
                      <a:pPr marL="0" marR="0" lvl="0" indent="0" algn="ctr" defTabSz="914400" rtl="0" eaLnBrk="1" fontAlgn="auto" latinLnBrk="0" hangingPunct="1">
                        <a:lnSpc>
                          <a:spcPct val="100000"/>
                        </a:lnSpc>
                        <a:spcBef>
                          <a:spcPts val="200"/>
                        </a:spcBef>
                        <a:spcAft>
                          <a:spcPts val="200"/>
                        </a:spcAft>
                        <a:buClrTx/>
                        <a:buSzTx/>
                        <a:buFontTx/>
                        <a:buNone/>
                        <a:tabLst/>
                        <a:defRPr/>
                      </a:pPr>
                      <a:r>
                        <a:rPr lang="en-US" sz="1200" b="1" noProof="0">
                          <a:solidFill>
                            <a:schemeClr val="bg1"/>
                          </a:solidFill>
                        </a:rPr>
                        <a:t>PURPOSE 2</a:t>
                      </a:r>
                    </a:p>
                  </a:txBody>
                  <a:tcPr marT="28800" marB="28800" anchor="ctr">
                    <a:lnB w="12700" cap="flat" cmpd="sng" algn="ctr">
                      <a:solidFill>
                        <a:schemeClr val="bg1"/>
                      </a:solidFill>
                      <a:prstDash val="solid"/>
                      <a:round/>
                      <a:headEnd type="none" w="med" len="med"/>
                      <a:tailEnd type="none" w="med" len="med"/>
                    </a:lnB>
                  </a:tcPr>
                </a:tc>
                <a:tc hMerge="1">
                  <a:txBody>
                    <a:bodyPr/>
                    <a:lstStyle/>
                    <a:p>
                      <a:pPr marL="0" marR="0" algn="ctr">
                        <a:spcBef>
                          <a:spcPts val="200"/>
                        </a:spcBef>
                        <a:spcAft>
                          <a:spcPts val="200"/>
                        </a:spcAft>
                      </a:pPr>
                      <a:endParaRPr lang="en-US" sz="1200">
                        <a:solidFill>
                          <a:schemeClr val="tx1"/>
                        </a:solidFill>
                        <a:effectLst/>
                        <a:latin typeface="+mn-lt"/>
                        <a:ea typeface="Times New Roman" panose="02020603050405020304" pitchFamily="18" charset="0"/>
                      </a:endParaRPr>
                    </a:p>
                  </a:txBody>
                  <a:tcPr marT="28800" marB="28800"/>
                </a:tc>
                <a:extLst>
                  <a:ext uri="{0D108BD9-81ED-4DB2-BD59-A6C34878D82A}">
                    <a16:rowId xmlns:a16="http://schemas.microsoft.com/office/drawing/2014/main" val="1882904077"/>
                  </a:ext>
                </a:extLst>
              </a:tr>
              <a:tr h="446226">
                <a:tc>
                  <a:txBody>
                    <a:bodyPr/>
                    <a:lstStyle/>
                    <a:p>
                      <a:r>
                        <a:rPr lang="en-US" sz="1200" b="1" noProof="0"/>
                        <a:t>Adverse Reaction</a:t>
                      </a:r>
                    </a:p>
                  </a:txBody>
                  <a:tcPr anchor="ctr">
                    <a:lnT w="12700" cap="flat" cmpd="sng" algn="ctr">
                      <a:solidFill>
                        <a:schemeClr val="bg1"/>
                      </a:solidFill>
                      <a:prstDash val="solid"/>
                      <a:round/>
                      <a:headEnd type="none" w="med" len="med"/>
                      <a:tailEnd type="none" w="med" len="med"/>
                    </a:lnT>
                  </a:tcPr>
                </a:tc>
                <a:tc>
                  <a:txBody>
                    <a:bodyPr/>
                    <a:lstStyle/>
                    <a:p>
                      <a:pPr algn="ctr"/>
                      <a:r>
                        <a:rPr lang="en-US" sz="1200" b="1" noProof="0">
                          <a:solidFill>
                            <a:schemeClr val="tx1"/>
                          </a:solidFill>
                        </a:rPr>
                        <a:t>YEZTUGO</a:t>
                      </a:r>
                    </a:p>
                    <a:p>
                      <a:pPr algn="ctr"/>
                      <a:r>
                        <a:rPr lang="en-US" sz="1200" b="1" noProof="0">
                          <a:solidFill>
                            <a:schemeClr val="tx1"/>
                          </a:solidFill>
                        </a:rPr>
                        <a:t>N=2140</a:t>
                      </a:r>
                    </a:p>
                  </a:txBody>
                  <a:tcPr anchor="ctr">
                    <a:lnT w="12700" cap="flat" cmpd="sng" algn="ctr">
                      <a:solidFill>
                        <a:schemeClr val="bg1"/>
                      </a:solidFill>
                      <a:prstDash val="solid"/>
                      <a:round/>
                      <a:headEnd type="none" w="med" len="med"/>
                      <a:tailEnd type="none" w="med" len="med"/>
                    </a:lnT>
                  </a:tcPr>
                </a:tc>
                <a:tc>
                  <a:txBody>
                    <a:bodyPr/>
                    <a:lstStyle/>
                    <a:p>
                      <a:pPr algn="ctr"/>
                      <a:r>
                        <a:rPr lang="en-US" sz="1200" b="1" noProof="0" err="1">
                          <a:solidFill>
                            <a:schemeClr val="tx1"/>
                          </a:solidFill>
                        </a:rPr>
                        <a:t>TRUVADA</a:t>
                      </a:r>
                      <a:r>
                        <a:rPr lang="en-US" sz="1200" b="1" baseline="30000" noProof="0" err="1">
                          <a:solidFill>
                            <a:schemeClr val="tx1"/>
                          </a:solidFill>
                        </a:rPr>
                        <a:t>c</a:t>
                      </a:r>
                      <a:endParaRPr lang="en-US" sz="1200" b="1" noProof="0">
                        <a:solidFill>
                          <a:schemeClr val="tx1"/>
                        </a:solidFill>
                      </a:endParaRPr>
                    </a:p>
                    <a:p>
                      <a:pPr algn="ctr"/>
                      <a:r>
                        <a:rPr lang="en-US" sz="1200" b="1" noProof="0">
                          <a:solidFill>
                            <a:schemeClr val="tx1"/>
                          </a:solidFill>
                        </a:rPr>
                        <a:t>N=1070</a:t>
                      </a:r>
                    </a:p>
                  </a:txBody>
                  <a:tcPr anchor="ctr">
                    <a:lnT w="12700" cap="flat" cmpd="sng" algn="ctr">
                      <a:solidFill>
                        <a:schemeClr val="bg1"/>
                      </a:solidFill>
                      <a:prstDash val="solid"/>
                      <a:round/>
                      <a:headEnd type="none" w="med" len="med"/>
                      <a:tailEnd type="none" w="med" len="med"/>
                    </a:lnT>
                  </a:tcPr>
                </a:tc>
                <a:tc>
                  <a:txBody>
                    <a:bodyPr/>
                    <a:lstStyle/>
                    <a:p>
                      <a:pPr algn="ctr"/>
                      <a:r>
                        <a:rPr lang="en-US" sz="1200" b="1" noProof="0">
                          <a:solidFill>
                            <a:schemeClr val="tx1"/>
                          </a:solidFill>
                        </a:rPr>
                        <a:t>YEZTUGO</a:t>
                      </a:r>
                    </a:p>
                    <a:p>
                      <a:pPr algn="ctr"/>
                      <a:r>
                        <a:rPr lang="en-US" sz="1200" b="1" noProof="0">
                          <a:solidFill>
                            <a:schemeClr val="tx1"/>
                          </a:solidFill>
                        </a:rPr>
                        <a:t>N=2183</a:t>
                      </a:r>
                    </a:p>
                  </a:txBody>
                  <a:tcPr anchor="ctr">
                    <a:lnT w="12700" cap="flat" cmpd="sng" algn="ctr">
                      <a:solidFill>
                        <a:schemeClr val="bg1"/>
                      </a:solidFill>
                      <a:prstDash val="solid"/>
                      <a:round/>
                      <a:headEnd type="none" w="med" len="med"/>
                      <a:tailEnd type="none" w="med" len="med"/>
                    </a:lnT>
                  </a:tcPr>
                </a:tc>
                <a:tc>
                  <a:txBody>
                    <a:bodyPr/>
                    <a:lstStyle/>
                    <a:p>
                      <a:pPr algn="ctr"/>
                      <a:r>
                        <a:rPr lang="en-US" sz="1200" b="1" noProof="0" err="1">
                          <a:solidFill>
                            <a:schemeClr val="tx1"/>
                          </a:solidFill>
                        </a:rPr>
                        <a:t>TRUVADA</a:t>
                      </a:r>
                      <a:r>
                        <a:rPr lang="en-US" sz="1200" b="1" baseline="30000" noProof="0" err="1">
                          <a:solidFill>
                            <a:schemeClr val="tx1"/>
                          </a:solidFill>
                        </a:rPr>
                        <a:t>c</a:t>
                      </a:r>
                      <a:endParaRPr lang="en-US" sz="1200" b="1" noProof="0">
                        <a:solidFill>
                          <a:schemeClr val="tx1"/>
                        </a:solidFill>
                      </a:endParaRPr>
                    </a:p>
                    <a:p>
                      <a:pPr algn="ctr"/>
                      <a:r>
                        <a:rPr lang="en-US" sz="1200" b="1" noProof="0">
                          <a:solidFill>
                            <a:schemeClr val="tx1"/>
                          </a:solidFill>
                        </a:rPr>
                        <a:t>N=1088</a:t>
                      </a:r>
                    </a:p>
                  </a:txBody>
                  <a:tcPr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801978436"/>
                  </a:ext>
                </a:extLst>
              </a:tr>
              <a:tr h="267736">
                <a:tc>
                  <a:txBody>
                    <a:bodyPr/>
                    <a:lstStyle/>
                    <a:p>
                      <a:r>
                        <a:rPr lang="en-US" sz="1200" b="1" noProof="0">
                          <a:solidFill>
                            <a:schemeClr val="bg1"/>
                          </a:solidFill>
                        </a:rPr>
                        <a:t>ISRs</a:t>
                      </a:r>
                      <a:endParaRPr lang="en-US" sz="1200" b="1" baseline="30000" noProof="0">
                        <a:solidFill>
                          <a:schemeClr val="bg1"/>
                        </a:solidFill>
                      </a:endParaRPr>
                    </a:p>
                  </a:txBody>
                  <a:tcPr anchor="ctr"/>
                </a:tc>
                <a:tc>
                  <a:txBody>
                    <a:bodyPr/>
                    <a:lstStyle/>
                    <a:p>
                      <a:pPr algn="ctr"/>
                      <a:r>
                        <a:rPr lang="en-US" sz="1200" noProof="0"/>
                        <a:t>69%</a:t>
                      </a:r>
                    </a:p>
                  </a:txBody>
                  <a:tcPr anchor="ctr"/>
                </a:tc>
                <a:tc>
                  <a:txBody>
                    <a:bodyPr/>
                    <a:lstStyle/>
                    <a:p>
                      <a:pPr algn="ctr"/>
                      <a:r>
                        <a:rPr lang="en-US" sz="1200" noProof="0"/>
                        <a:t>34%</a:t>
                      </a:r>
                    </a:p>
                  </a:txBody>
                  <a:tcPr anchor="ctr"/>
                </a:tc>
                <a:tc>
                  <a:txBody>
                    <a:bodyPr/>
                    <a:lstStyle/>
                    <a:p>
                      <a:pPr algn="ctr"/>
                      <a:r>
                        <a:rPr lang="en-US" sz="1200" noProof="0"/>
                        <a:t>83%</a:t>
                      </a:r>
                    </a:p>
                  </a:txBody>
                  <a:tcPr anchor="ctr"/>
                </a:tc>
                <a:tc>
                  <a:txBody>
                    <a:bodyPr/>
                    <a:lstStyle/>
                    <a:p>
                      <a:pPr algn="ctr"/>
                      <a:r>
                        <a:rPr lang="en-US" sz="1200" noProof="0"/>
                        <a:t>69%</a:t>
                      </a:r>
                    </a:p>
                  </a:txBody>
                  <a:tcPr anchor="ctr"/>
                </a:tc>
                <a:extLst>
                  <a:ext uri="{0D108BD9-81ED-4DB2-BD59-A6C34878D82A}">
                    <a16:rowId xmlns:a16="http://schemas.microsoft.com/office/drawing/2014/main" val="1362375479"/>
                  </a:ext>
                </a:extLst>
              </a:tr>
              <a:tr h="267736">
                <a:tc>
                  <a:txBody>
                    <a:bodyPr/>
                    <a:lstStyle/>
                    <a:p>
                      <a:r>
                        <a:rPr lang="en-US" sz="1200" b="1" baseline="0" noProof="0">
                          <a:solidFill>
                            <a:schemeClr val="bg1"/>
                          </a:solidFill>
                        </a:rPr>
                        <a:t>Headache</a:t>
                      </a:r>
                    </a:p>
                  </a:txBody>
                  <a:tcPr anchor="ctr"/>
                </a:tc>
                <a:tc>
                  <a:txBody>
                    <a:bodyPr/>
                    <a:lstStyle/>
                    <a:p>
                      <a:pPr algn="ctr"/>
                      <a:r>
                        <a:rPr lang="en-US" sz="1200" baseline="0" noProof="0"/>
                        <a:t>7%</a:t>
                      </a:r>
                    </a:p>
                  </a:txBody>
                  <a:tcPr anchor="ctr"/>
                </a:tc>
                <a:tc>
                  <a:txBody>
                    <a:bodyPr/>
                    <a:lstStyle/>
                    <a:p>
                      <a:pPr algn="ctr"/>
                      <a:r>
                        <a:rPr lang="en-US" sz="1200" baseline="0" noProof="0"/>
                        <a:t>8%</a:t>
                      </a:r>
                    </a:p>
                  </a:txBody>
                  <a:tcPr anchor="ctr"/>
                </a:tc>
                <a:tc>
                  <a:txBody>
                    <a:bodyPr/>
                    <a:lstStyle/>
                    <a:p>
                      <a:pPr algn="ctr"/>
                      <a:r>
                        <a:rPr lang="en-US" sz="1200" baseline="0" noProof="0"/>
                        <a:t>2%</a:t>
                      </a:r>
                    </a:p>
                  </a:txBody>
                  <a:tcPr anchor="ctr"/>
                </a:tc>
                <a:tc>
                  <a:txBody>
                    <a:bodyPr/>
                    <a:lstStyle/>
                    <a:p>
                      <a:pPr algn="ctr"/>
                      <a:r>
                        <a:rPr lang="en-US" sz="1200" baseline="0" noProof="0"/>
                        <a:t>2%</a:t>
                      </a:r>
                    </a:p>
                  </a:txBody>
                  <a:tcPr anchor="ctr"/>
                </a:tc>
                <a:extLst>
                  <a:ext uri="{0D108BD9-81ED-4DB2-BD59-A6C34878D82A}">
                    <a16:rowId xmlns:a16="http://schemas.microsoft.com/office/drawing/2014/main" val="1989800993"/>
                  </a:ext>
                </a:extLst>
              </a:tr>
              <a:tr h="267736">
                <a:tc>
                  <a:txBody>
                    <a:bodyPr/>
                    <a:lstStyle/>
                    <a:p>
                      <a:r>
                        <a:rPr lang="en-US" sz="1200" b="1" baseline="0" noProof="0">
                          <a:solidFill>
                            <a:schemeClr val="bg1"/>
                          </a:solidFill>
                        </a:rPr>
                        <a:t>Nausea</a:t>
                      </a:r>
                    </a:p>
                  </a:txBody>
                  <a:tcPr anchor="ctr"/>
                </a:tc>
                <a:tc>
                  <a:txBody>
                    <a:bodyPr/>
                    <a:lstStyle/>
                    <a:p>
                      <a:pPr algn="ctr"/>
                      <a:r>
                        <a:rPr lang="en-US" sz="1200" baseline="0" noProof="0"/>
                        <a:t>5%</a:t>
                      </a:r>
                    </a:p>
                  </a:txBody>
                  <a:tcPr anchor="ctr"/>
                </a:tc>
                <a:tc>
                  <a:txBody>
                    <a:bodyPr/>
                    <a:lstStyle/>
                    <a:p>
                      <a:pPr algn="ctr"/>
                      <a:r>
                        <a:rPr lang="en-US" sz="1200" baseline="0" noProof="0"/>
                        <a:t>11%</a:t>
                      </a:r>
                    </a:p>
                  </a:txBody>
                  <a:tcPr anchor="ctr"/>
                </a:tc>
                <a:tc>
                  <a:txBody>
                    <a:bodyPr/>
                    <a:lstStyle/>
                    <a:p>
                      <a:pPr algn="ctr"/>
                      <a:r>
                        <a:rPr lang="en-US" sz="1200" baseline="0" noProof="0"/>
                        <a:t>2%</a:t>
                      </a:r>
                    </a:p>
                  </a:txBody>
                  <a:tcPr anchor="ctr"/>
                </a:tc>
                <a:tc>
                  <a:txBody>
                    <a:bodyPr/>
                    <a:lstStyle/>
                    <a:p>
                      <a:pPr algn="ctr"/>
                      <a:r>
                        <a:rPr lang="en-US" sz="1200" baseline="0" noProof="0"/>
                        <a:t>4%</a:t>
                      </a:r>
                    </a:p>
                  </a:txBody>
                  <a:tcPr anchor="ctr"/>
                </a:tc>
                <a:extLst>
                  <a:ext uri="{0D108BD9-81ED-4DB2-BD59-A6C34878D82A}">
                    <a16:rowId xmlns:a16="http://schemas.microsoft.com/office/drawing/2014/main" val="1922443150"/>
                  </a:ext>
                </a:extLst>
              </a:tr>
              <a:tr h="267736">
                <a:tc>
                  <a:txBody>
                    <a:bodyPr/>
                    <a:lstStyle/>
                    <a:p>
                      <a:r>
                        <a:rPr lang="en-US" sz="1200" b="1" baseline="0" noProof="0">
                          <a:solidFill>
                            <a:schemeClr val="bg1"/>
                          </a:solidFill>
                        </a:rPr>
                        <a:t>Dizziness</a:t>
                      </a:r>
                    </a:p>
                  </a:txBody>
                  <a:tcPr anchor="ctr"/>
                </a:tc>
                <a:tc>
                  <a:txBody>
                    <a:bodyPr/>
                    <a:lstStyle/>
                    <a:p>
                      <a:pPr algn="ctr"/>
                      <a:r>
                        <a:rPr lang="en-US" sz="1200" baseline="0" noProof="0"/>
                        <a:t>4%</a:t>
                      </a:r>
                    </a:p>
                  </a:txBody>
                  <a:tcPr anchor="ctr"/>
                </a:tc>
                <a:tc>
                  <a:txBody>
                    <a:bodyPr/>
                    <a:lstStyle/>
                    <a:p>
                      <a:pPr algn="ctr"/>
                      <a:r>
                        <a:rPr lang="en-US" sz="1200" baseline="0" noProof="0"/>
                        <a:t>6%</a:t>
                      </a:r>
                    </a:p>
                  </a:txBody>
                  <a:tcPr anchor="ctr"/>
                </a:tc>
                <a:tc>
                  <a:txBody>
                    <a:bodyPr/>
                    <a:lstStyle/>
                    <a:p>
                      <a:pPr algn="ctr"/>
                      <a:r>
                        <a:rPr lang="en-US" sz="1200" baseline="0" noProof="0"/>
                        <a:t>&lt;1%</a:t>
                      </a:r>
                    </a:p>
                  </a:txBody>
                  <a:tcPr anchor="ctr"/>
                </a:tc>
                <a:tc>
                  <a:txBody>
                    <a:bodyPr/>
                    <a:lstStyle/>
                    <a:p>
                      <a:pPr algn="ctr"/>
                      <a:r>
                        <a:rPr lang="en-US" sz="1200" baseline="0" noProof="0"/>
                        <a:t>1%</a:t>
                      </a:r>
                    </a:p>
                  </a:txBody>
                  <a:tcPr anchor="ctr"/>
                </a:tc>
                <a:extLst>
                  <a:ext uri="{0D108BD9-81ED-4DB2-BD59-A6C34878D82A}">
                    <a16:rowId xmlns:a16="http://schemas.microsoft.com/office/drawing/2014/main" val="4014107550"/>
                  </a:ext>
                </a:extLst>
              </a:tr>
              <a:tr h="267736">
                <a:tc>
                  <a:txBody>
                    <a:bodyPr/>
                    <a:lstStyle/>
                    <a:p>
                      <a:r>
                        <a:rPr lang="en-US" sz="1200" b="1" baseline="0" noProof="0">
                          <a:solidFill>
                            <a:schemeClr val="bg1"/>
                          </a:solidFill>
                        </a:rPr>
                        <a:t>Vomiting</a:t>
                      </a:r>
                    </a:p>
                  </a:txBody>
                  <a:tcPr anchor="ctr"/>
                </a:tc>
                <a:tc>
                  <a:txBody>
                    <a:bodyPr/>
                    <a:lstStyle/>
                    <a:p>
                      <a:pPr algn="ctr"/>
                      <a:r>
                        <a:rPr lang="en-US" sz="1200" baseline="0" noProof="0"/>
                        <a:t>4%</a:t>
                      </a:r>
                    </a:p>
                  </a:txBody>
                  <a:tcPr anchor="ctr"/>
                </a:tc>
                <a:tc>
                  <a:txBody>
                    <a:bodyPr/>
                    <a:lstStyle/>
                    <a:p>
                      <a:pPr algn="ctr"/>
                      <a:r>
                        <a:rPr lang="en-US" sz="1200" baseline="0" noProof="0"/>
                        <a:t>7%</a:t>
                      </a:r>
                    </a:p>
                  </a:txBody>
                  <a:tcPr anchor="ctr"/>
                </a:tc>
                <a:tc>
                  <a:txBody>
                    <a:bodyPr/>
                    <a:lstStyle/>
                    <a:p>
                      <a:pPr algn="ctr"/>
                      <a:r>
                        <a:rPr lang="en-US" sz="1200" baseline="0" noProof="0"/>
                        <a:t>&lt;1%</a:t>
                      </a:r>
                    </a:p>
                  </a:txBody>
                  <a:tcPr anchor="ctr"/>
                </a:tc>
                <a:tc>
                  <a:txBody>
                    <a:bodyPr/>
                    <a:lstStyle/>
                    <a:p>
                      <a:pPr algn="ctr"/>
                      <a:r>
                        <a:rPr lang="en-US" sz="1200" baseline="0" noProof="0"/>
                        <a:t>1%</a:t>
                      </a:r>
                    </a:p>
                  </a:txBody>
                  <a:tcPr anchor="ctr"/>
                </a:tc>
                <a:extLst>
                  <a:ext uri="{0D108BD9-81ED-4DB2-BD59-A6C34878D82A}">
                    <a16:rowId xmlns:a16="http://schemas.microsoft.com/office/drawing/2014/main" val="1379469384"/>
                  </a:ext>
                </a:extLst>
              </a:tr>
              <a:tr h="267736">
                <a:tc>
                  <a:txBody>
                    <a:bodyPr/>
                    <a:lstStyle/>
                    <a:p>
                      <a:r>
                        <a:rPr lang="en-US" sz="1200" b="1" baseline="0" noProof="0">
                          <a:solidFill>
                            <a:schemeClr val="bg1"/>
                          </a:solidFill>
                        </a:rPr>
                        <a:t>Diarrhea</a:t>
                      </a:r>
                    </a:p>
                  </a:txBody>
                  <a:tcPr anchor="ctr"/>
                </a:tc>
                <a:tc>
                  <a:txBody>
                    <a:bodyPr/>
                    <a:lstStyle/>
                    <a:p>
                      <a:pPr algn="ctr"/>
                      <a:r>
                        <a:rPr lang="en-US" sz="1200" baseline="0" noProof="0"/>
                        <a:t>4%</a:t>
                      </a:r>
                    </a:p>
                  </a:txBody>
                  <a:tcPr anchor="ctr"/>
                </a:tc>
                <a:tc>
                  <a:txBody>
                    <a:bodyPr/>
                    <a:lstStyle/>
                    <a:p>
                      <a:pPr algn="ctr"/>
                      <a:r>
                        <a:rPr lang="en-US" sz="1200" baseline="0" noProof="0"/>
                        <a:t>4%</a:t>
                      </a:r>
                    </a:p>
                  </a:txBody>
                  <a:tcPr anchor="ctr"/>
                </a:tc>
                <a:tc>
                  <a:txBody>
                    <a:bodyPr/>
                    <a:lstStyle/>
                    <a:p>
                      <a:pPr algn="ctr"/>
                      <a:r>
                        <a:rPr lang="en-US" sz="1200" baseline="0" noProof="0"/>
                        <a:t>2%</a:t>
                      </a:r>
                    </a:p>
                  </a:txBody>
                  <a:tcPr anchor="ctr"/>
                </a:tc>
                <a:tc>
                  <a:txBody>
                    <a:bodyPr/>
                    <a:lstStyle/>
                    <a:p>
                      <a:pPr algn="ctr"/>
                      <a:r>
                        <a:rPr lang="en-US" sz="1200" baseline="0" noProof="0"/>
                        <a:t>2%</a:t>
                      </a:r>
                    </a:p>
                  </a:txBody>
                  <a:tcPr anchor="ctr"/>
                </a:tc>
                <a:extLst>
                  <a:ext uri="{0D108BD9-81ED-4DB2-BD59-A6C34878D82A}">
                    <a16:rowId xmlns:a16="http://schemas.microsoft.com/office/drawing/2014/main" val="4090339510"/>
                  </a:ext>
                </a:extLst>
              </a:tr>
            </a:tbl>
          </a:graphicData>
        </a:graphic>
      </p:graphicFrame>
      <p:sp>
        <p:nvSpPr>
          <p:cNvPr id="7" name="TextBox 6">
            <a:extLst>
              <a:ext uri="{FF2B5EF4-FFF2-40B4-BE49-F238E27FC236}">
                <a16:creationId xmlns:a16="http://schemas.microsoft.com/office/drawing/2014/main" id="{B0DC856D-258E-F27A-61CF-1EBFF5B986E4}"/>
              </a:ext>
            </a:extLst>
          </p:cNvPr>
          <p:cNvSpPr txBox="1"/>
          <p:nvPr/>
        </p:nvSpPr>
        <p:spPr>
          <a:xfrm>
            <a:off x="3324224" y="2760393"/>
            <a:ext cx="8667873" cy="5355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a:ea typeface="+mn-ea"/>
                <a:cs typeface="+mn-cs"/>
              </a:rPr>
              <a:t>Table 6. Adverse Reactions (All Grades) Reported in ≥2%</a:t>
            </a:r>
            <a:r>
              <a:rPr lang="en-US" sz="1600" b="1" baseline="30000" noProof="0">
                <a:solidFill>
                  <a:prstClr val="black"/>
                </a:solidFill>
                <a:latin typeface="Arial"/>
              </a:rPr>
              <a:t>b</a:t>
            </a:r>
            <a:r>
              <a:rPr kumimoji="0" lang="en-US" sz="1600" b="1" i="0" u="none" strike="noStrike" kern="1200" cap="none" spc="0" normalizeH="0" baseline="0" noProof="0">
                <a:ln>
                  <a:noFill/>
                </a:ln>
                <a:solidFill>
                  <a:prstClr val="black"/>
                </a:solidFill>
                <a:effectLst/>
                <a:uLnTx/>
                <a:uFillTx/>
                <a:latin typeface="Arial"/>
                <a:ea typeface="+mn-ea"/>
                <a:cs typeface="+mn-cs"/>
              </a:rPr>
              <a:t> of Participants Receiving YEZTUGO in PURPOSE 1 and PURPOSE 2</a:t>
            </a:r>
          </a:p>
        </p:txBody>
      </p:sp>
      <p:grpSp>
        <p:nvGrpSpPr>
          <p:cNvPr id="11" name="Highlight Guides [HIDE]" hidden="1">
            <a:extLst>
              <a:ext uri="{FF2B5EF4-FFF2-40B4-BE49-F238E27FC236}">
                <a16:creationId xmlns:a16="http://schemas.microsoft.com/office/drawing/2014/main" id="{94601157-C053-4ECA-B865-368A93EFEA5E}"/>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5" name="Highlight BG">
              <a:extLst>
                <a:ext uri="{FF2B5EF4-FFF2-40B4-BE49-F238E27FC236}">
                  <a16:creationId xmlns:a16="http://schemas.microsoft.com/office/drawing/2014/main" id="{E6C23576-B53B-8079-1A8A-9197F3C6A5AF}"/>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6" name="Straight Connector 15">
              <a:extLst>
                <a:ext uri="{FF2B5EF4-FFF2-40B4-BE49-F238E27FC236}">
                  <a16:creationId xmlns:a16="http://schemas.microsoft.com/office/drawing/2014/main" id="{939F1207-B8ED-B9E1-0F50-BCA0576D58FA}"/>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7987111-B037-69F8-37A2-5E1034194F2B}"/>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58068B89-D2A7-2F9B-EE9C-4685581013E8}"/>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1EF48615-17B6-70B2-C717-483A30E92400}"/>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11FE138-BD3F-2C3F-7DF5-5C99AB44689B}"/>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8B6A799-03FA-4451-01A7-7ADD47D698B6}"/>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41043E1-CD1D-4302-2793-1CF16F91888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58373D7-967E-4C64-396B-0AB912A291DF}"/>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702FF56F-6312-FBAD-C7F6-7B562E2DEF15}"/>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D11C4FFB-0EDC-53CE-7E14-52D20A910E9A}"/>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18F98663-D1C2-76AE-52A6-5AC4E7E9131D}"/>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7A37EE07-6B84-616D-6B51-3F0AA8AAB1C6}"/>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201E4291-197C-8B15-E7FE-21A0B2348ECF}"/>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9BFCA3A-4E47-44A5-EC08-2F31AF540B0E}"/>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276A37ED-9DF8-0906-FAE3-FA7C7A67BA16}"/>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C57ED3B3-B5CE-6CE7-A519-0BF6A7E273E6}"/>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07547CBA-657C-A2C9-7604-1E13F0897BCB}"/>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442DED1A-0B97-6E73-DD09-EB9E44F8C323}"/>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47F5F620-CBCC-122A-7B41-D2B2F4B2A6AD}"/>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59A5ECF9-627E-3F75-AA4C-C57856514BF6}"/>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59FB17B8-D725-4D8A-170E-C7999DDFA00E}"/>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C19766E-EA2F-D5E7-0A7A-FFFDC0D1DEEF}"/>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1799224E-D4F7-7ED6-5A44-6FB38EDDF705}"/>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C3A5F3CC-253D-B92D-948F-0E3FA8960BA8}"/>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B13D3FBE-DD63-96A6-BE83-876267215832}"/>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E1A2B7C5-C6C5-280C-88F6-B971F2388AE4}"/>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A78E38D3-C10A-98E7-06E2-7ACA5318416D}"/>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C2BB02CF-E750-FE45-8A2E-6F21760C68DF}"/>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47896568-D039-5A56-38EF-7B9A0BF43652}"/>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16A431AD-58D9-B94D-94EF-7BE6BEC96E32}"/>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CE58937A-DA3E-EBE0-C038-8B9C2741CE78}"/>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004492D9-E8BA-5C4C-5F61-690966136A77}"/>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376C953-339A-EBD3-E8DD-4573395768E1}"/>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0072600F-0A41-0FBE-4AFC-C3A631F020BA}"/>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FA6D0140-C986-4039-E9A8-688B5978C5A8}"/>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5BF8B98A-C18E-C466-18BA-7A0CABCEF126}"/>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49A13BB3-D202-70A1-3D55-2B240ACF0F82}"/>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D46112D3-9812-5DD5-40CB-CC7EFD7AA179}"/>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45BC1632-2616-7A07-AD9D-D15A5D43E58F}"/>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5028EE0C-CC6D-1EAA-60D8-A634EECB3E38}"/>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57" name="Graphic 56">
            <a:extLst>
              <a:ext uri="{FF2B5EF4-FFF2-40B4-BE49-F238E27FC236}">
                <a16:creationId xmlns:a16="http://schemas.microsoft.com/office/drawing/2014/main" id="{60191595-FC54-75CF-FCA0-F29BF61C4F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714500" y="1291687"/>
            <a:ext cx="341681" cy="436404"/>
          </a:xfrm>
          <a:prstGeom prst="rect">
            <a:avLst/>
          </a:prstGeom>
        </p:spPr>
      </p:pic>
      <p:pic>
        <p:nvPicPr>
          <p:cNvPr id="58" name="Picture Placeholder 57">
            <a:extLst>
              <a:ext uri="{FF2B5EF4-FFF2-40B4-BE49-F238E27FC236}">
                <a16:creationId xmlns:a16="http://schemas.microsoft.com/office/drawing/2014/main" id="{F94E0CED-861C-17F9-2E6C-26D9C36B3681}"/>
              </a:ext>
            </a:extLst>
          </p:cNvPr>
          <p:cNvPicPr>
            <a:picLocks noGrp="1" noChangeAspect="1"/>
          </p:cNvPicPr>
          <p:nvPr>
            <p:ph type="pic" sz="quarter" idx="11"/>
          </p:nvPr>
        </p:nvPicPr>
        <p:blipFill>
          <a:blip r:embed="rId4"/>
          <a:srcRect l="205" r="205"/>
          <a:stretch/>
        </p:blipFill>
        <p:spPr/>
      </p:pic>
      <p:sp>
        <p:nvSpPr>
          <p:cNvPr id="61" name="!!Highlight">
            <a:extLst>
              <a:ext uri="{FF2B5EF4-FFF2-40B4-BE49-F238E27FC236}">
                <a16:creationId xmlns:a16="http://schemas.microsoft.com/office/drawing/2014/main" id="{5CF20A0E-DA80-BF91-8DC3-A014A77488E1}"/>
              </a:ext>
            </a:extLst>
          </p:cNvPr>
          <p:cNvSpPr/>
          <p:nvPr/>
        </p:nvSpPr>
        <p:spPr>
          <a:xfrm>
            <a:off x="801757" y="1011606"/>
            <a:ext cx="2388271" cy="2055262"/>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2794685"/>
              <a:gd name="connsiteX1" fmla="*/ 2281815 w 2340025"/>
              <a:gd name="connsiteY1" fmla="*/ 0 h 2794685"/>
              <a:gd name="connsiteX2" fmla="*/ 2340025 w 2340025"/>
              <a:gd name="connsiteY2" fmla="*/ 1803606 h 2794685"/>
              <a:gd name="connsiteX3" fmla="*/ 131416 w 2340025"/>
              <a:gd name="connsiteY3" fmla="*/ 2794685 h 2794685"/>
              <a:gd name="connsiteX4" fmla="*/ 0 w 2340025"/>
              <a:gd name="connsiteY4" fmla="*/ 272305 h 2794685"/>
              <a:gd name="connsiteX0" fmla="*/ 0 w 2300241"/>
              <a:gd name="connsiteY0" fmla="*/ 1197979 h 2794685"/>
              <a:gd name="connsiteX1" fmla="*/ 2242031 w 2300241"/>
              <a:gd name="connsiteY1" fmla="*/ 0 h 2794685"/>
              <a:gd name="connsiteX2" fmla="*/ 2300241 w 2300241"/>
              <a:gd name="connsiteY2" fmla="*/ 1803606 h 2794685"/>
              <a:gd name="connsiteX3" fmla="*/ 91632 w 2300241"/>
              <a:gd name="connsiteY3" fmla="*/ 2794685 h 2794685"/>
              <a:gd name="connsiteX4" fmla="*/ 0 w 2300241"/>
              <a:gd name="connsiteY4" fmla="*/ 1197979 h 2794685"/>
              <a:gd name="connsiteX0" fmla="*/ 0 w 2300241"/>
              <a:gd name="connsiteY0" fmla="*/ 399497 h 1996203"/>
              <a:gd name="connsiteX1" fmla="*/ 2239544 w 2300241"/>
              <a:gd name="connsiteY1" fmla="*/ 0 h 1996203"/>
              <a:gd name="connsiteX2" fmla="*/ 2300241 w 2300241"/>
              <a:gd name="connsiteY2" fmla="*/ 1005124 h 1996203"/>
              <a:gd name="connsiteX3" fmla="*/ 91632 w 2300241"/>
              <a:gd name="connsiteY3" fmla="*/ 1996203 h 1996203"/>
              <a:gd name="connsiteX4" fmla="*/ 0 w 2300241"/>
              <a:gd name="connsiteY4" fmla="*/ 399497 h 1996203"/>
              <a:gd name="connsiteX0" fmla="*/ 0 w 2280349"/>
              <a:gd name="connsiteY0" fmla="*/ 399497 h 1996203"/>
              <a:gd name="connsiteX1" fmla="*/ 2239544 w 2280349"/>
              <a:gd name="connsiteY1" fmla="*/ 0 h 1996203"/>
              <a:gd name="connsiteX2" fmla="*/ 2280349 w 2280349"/>
              <a:gd name="connsiteY2" fmla="*/ 1306616 h 1996203"/>
              <a:gd name="connsiteX3" fmla="*/ 91632 w 2280349"/>
              <a:gd name="connsiteY3" fmla="*/ 1996203 h 1996203"/>
              <a:gd name="connsiteX4" fmla="*/ 0 w 2280349"/>
              <a:gd name="connsiteY4" fmla="*/ 399497 h 1996203"/>
              <a:gd name="connsiteX0" fmla="*/ 0 w 2280349"/>
              <a:gd name="connsiteY0" fmla="*/ 408919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08919 h 2005625"/>
              <a:gd name="connsiteX0" fmla="*/ 0 w 2298998"/>
              <a:gd name="connsiteY0" fmla="*/ 0 h 2133739"/>
              <a:gd name="connsiteX1" fmla="*/ 2258193 w 2298998"/>
              <a:gd name="connsiteY1" fmla="*/ 128114 h 2133739"/>
              <a:gd name="connsiteX2" fmla="*/ 2298998 w 2298998"/>
              <a:gd name="connsiteY2" fmla="*/ 1444152 h 2133739"/>
              <a:gd name="connsiteX3" fmla="*/ 110281 w 2298998"/>
              <a:gd name="connsiteY3" fmla="*/ 2133739 h 2133739"/>
              <a:gd name="connsiteX4" fmla="*/ 0 w 2298998"/>
              <a:gd name="connsiteY4" fmla="*/ 0 h 2133739"/>
              <a:gd name="connsiteX0" fmla="*/ 0 w 2298998"/>
              <a:gd name="connsiteY0" fmla="*/ 302926 h 2436665"/>
              <a:gd name="connsiteX1" fmla="*/ 2267518 w 2298998"/>
              <a:gd name="connsiteY1" fmla="*/ 0 h 2436665"/>
              <a:gd name="connsiteX2" fmla="*/ 2298998 w 2298998"/>
              <a:gd name="connsiteY2" fmla="*/ 1747078 h 2436665"/>
              <a:gd name="connsiteX3" fmla="*/ 110281 w 2298998"/>
              <a:gd name="connsiteY3" fmla="*/ 2436665 h 2436665"/>
              <a:gd name="connsiteX4" fmla="*/ 0 w 2298998"/>
              <a:gd name="connsiteY4" fmla="*/ 302926 h 2436665"/>
              <a:gd name="connsiteX0" fmla="*/ 0 w 2295268"/>
              <a:gd name="connsiteY0" fmla="*/ 318825 h 2436665"/>
              <a:gd name="connsiteX1" fmla="*/ 2263788 w 2295268"/>
              <a:gd name="connsiteY1" fmla="*/ 0 h 2436665"/>
              <a:gd name="connsiteX2" fmla="*/ 2295268 w 2295268"/>
              <a:gd name="connsiteY2" fmla="*/ 1747078 h 2436665"/>
              <a:gd name="connsiteX3" fmla="*/ 106551 w 2295268"/>
              <a:gd name="connsiteY3" fmla="*/ 2436665 h 2436665"/>
              <a:gd name="connsiteX4" fmla="*/ 0 w 2295268"/>
              <a:gd name="connsiteY4" fmla="*/ 318825 h 2436665"/>
              <a:gd name="connsiteX0" fmla="*/ 0 w 2298998"/>
              <a:gd name="connsiteY0" fmla="*/ 318825 h 2436665"/>
              <a:gd name="connsiteX1" fmla="*/ 2263788 w 2298998"/>
              <a:gd name="connsiteY1" fmla="*/ 0 h 2436665"/>
              <a:gd name="connsiteX2" fmla="*/ 2298998 w 2298998"/>
              <a:gd name="connsiteY2" fmla="*/ 1135850 h 2436665"/>
              <a:gd name="connsiteX3" fmla="*/ 106551 w 2298998"/>
              <a:gd name="connsiteY3" fmla="*/ 2436665 h 2436665"/>
              <a:gd name="connsiteX4" fmla="*/ 0 w 2298998"/>
              <a:gd name="connsiteY4" fmla="*/ 318825 h 2436665"/>
              <a:gd name="connsiteX0" fmla="*/ 0 w 2298998"/>
              <a:gd name="connsiteY0" fmla="*/ 318825 h 1696479"/>
              <a:gd name="connsiteX1" fmla="*/ 2263788 w 2298998"/>
              <a:gd name="connsiteY1" fmla="*/ 0 h 1696479"/>
              <a:gd name="connsiteX2" fmla="*/ 2298998 w 2298998"/>
              <a:gd name="connsiteY2" fmla="*/ 1135850 h 1696479"/>
              <a:gd name="connsiteX3" fmla="*/ 84172 w 2298998"/>
              <a:gd name="connsiteY3" fmla="*/ 1696479 h 1696479"/>
              <a:gd name="connsiteX4" fmla="*/ 0 w 2298998"/>
              <a:gd name="connsiteY4" fmla="*/ 318825 h 1696479"/>
              <a:gd name="connsiteX0" fmla="*/ 0 w 2298998"/>
              <a:gd name="connsiteY0" fmla="*/ 617177 h 1994831"/>
              <a:gd name="connsiteX1" fmla="*/ 2195409 w 2298998"/>
              <a:gd name="connsiteY1" fmla="*/ 0 h 1994831"/>
              <a:gd name="connsiteX2" fmla="*/ 2298998 w 2298998"/>
              <a:gd name="connsiteY2" fmla="*/ 1434202 h 1994831"/>
              <a:gd name="connsiteX3" fmla="*/ 84172 w 2298998"/>
              <a:gd name="connsiteY3" fmla="*/ 1994831 h 1994831"/>
              <a:gd name="connsiteX4" fmla="*/ 0 w 2298998"/>
              <a:gd name="connsiteY4" fmla="*/ 617177 h 1994831"/>
              <a:gd name="connsiteX0" fmla="*/ 0 w 2228548"/>
              <a:gd name="connsiteY0" fmla="*/ 617177 h 1994831"/>
              <a:gd name="connsiteX1" fmla="*/ 2195409 w 2228548"/>
              <a:gd name="connsiteY1" fmla="*/ 0 h 1994831"/>
              <a:gd name="connsiteX2" fmla="*/ 2228548 w 2228548"/>
              <a:gd name="connsiteY2" fmla="*/ 1051449 h 1994831"/>
              <a:gd name="connsiteX3" fmla="*/ 84172 w 2228548"/>
              <a:gd name="connsiteY3" fmla="*/ 1994831 h 1994831"/>
              <a:gd name="connsiteX4" fmla="*/ 0 w 2228548"/>
              <a:gd name="connsiteY4" fmla="*/ 617177 h 1994831"/>
              <a:gd name="connsiteX0" fmla="*/ 0 w 2228548"/>
              <a:gd name="connsiteY0" fmla="*/ 617177 h 1869209"/>
              <a:gd name="connsiteX1" fmla="*/ 2195409 w 2228548"/>
              <a:gd name="connsiteY1" fmla="*/ 0 h 1869209"/>
              <a:gd name="connsiteX2" fmla="*/ 2228548 w 2228548"/>
              <a:gd name="connsiteY2" fmla="*/ 1051449 h 1869209"/>
              <a:gd name="connsiteX3" fmla="*/ 75884 w 2228548"/>
              <a:gd name="connsiteY3" fmla="*/ 1869209 h 1869209"/>
              <a:gd name="connsiteX4" fmla="*/ 0 w 2228548"/>
              <a:gd name="connsiteY4" fmla="*/ 617177 h 1869209"/>
              <a:gd name="connsiteX0" fmla="*/ 0 w 2293314"/>
              <a:gd name="connsiteY0" fmla="*/ 151984 h 1404016"/>
              <a:gd name="connsiteX1" fmla="*/ 2293314 w 2293314"/>
              <a:gd name="connsiteY1" fmla="*/ 0 h 1404016"/>
              <a:gd name="connsiteX2" fmla="*/ 2228548 w 2293314"/>
              <a:gd name="connsiteY2" fmla="*/ 586256 h 1404016"/>
              <a:gd name="connsiteX3" fmla="*/ 75884 w 2293314"/>
              <a:gd name="connsiteY3" fmla="*/ 1404016 h 1404016"/>
              <a:gd name="connsiteX4" fmla="*/ 0 w 2293314"/>
              <a:gd name="connsiteY4" fmla="*/ 151984 h 1404016"/>
              <a:gd name="connsiteX0" fmla="*/ 0 w 2334224"/>
              <a:gd name="connsiteY0" fmla="*/ 151984 h 1404016"/>
              <a:gd name="connsiteX1" fmla="*/ 2293314 w 2334224"/>
              <a:gd name="connsiteY1" fmla="*/ 0 h 1404016"/>
              <a:gd name="connsiteX2" fmla="*/ 2334224 w 2334224"/>
              <a:gd name="connsiteY2" fmla="*/ 1306127 h 1404016"/>
              <a:gd name="connsiteX3" fmla="*/ 75884 w 2334224"/>
              <a:gd name="connsiteY3" fmla="*/ 1404016 h 1404016"/>
              <a:gd name="connsiteX4" fmla="*/ 0 w 2334224"/>
              <a:gd name="connsiteY4" fmla="*/ 151984 h 1404016"/>
              <a:gd name="connsiteX0" fmla="*/ 0 w 2334224"/>
              <a:gd name="connsiteY0" fmla="*/ 151984 h 1735245"/>
              <a:gd name="connsiteX1" fmla="*/ 2293314 w 2334224"/>
              <a:gd name="connsiteY1" fmla="*/ 0 h 1735245"/>
              <a:gd name="connsiteX2" fmla="*/ 2334224 w 2334224"/>
              <a:gd name="connsiteY2" fmla="*/ 1306127 h 1735245"/>
              <a:gd name="connsiteX3" fmla="*/ 92979 w 2334224"/>
              <a:gd name="connsiteY3" fmla="*/ 1735245 h 1735245"/>
              <a:gd name="connsiteX4" fmla="*/ 0 w 2334224"/>
              <a:gd name="connsiteY4" fmla="*/ 151984 h 1735245"/>
              <a:gd name="connsiteX0" fmla="*/ 0 w 2334224"/>
              <a:gd name="connsiteY0" fmla="*/ 151984 h 1730433"/>
              <a:gd name="connsiteX1" fmla="*/ 2293314 w 2334224"/>
              <a:gd name="connsiteY1" fmla="*/ 0 h 1730433"/>
              <a:gd name="connsiteX2" fmla="*/ 2334224 w 2334224"/>
              <a:gd name="connsiteY2" fmla="*/ 1306127 h 1730433"/>
              <a:gd name="connsiteX3" fmla="*/ 100438 w 2334224"/>
              <a:gd name="connsiteY3" fmla="*/ 1730433 h 1730433"/>
              <a:gd name="connsiteX4" fmla="*/ 0 w 2334224"/>
              <a:gd name="connsiteY4" fmla="*/ 151984 h 1730433"/>
              <a:gd name="connsiteX0" fmla="*/ 0 w 2337954"/>
              <a:gd name="connsiteY0" fmla="*/ 137549 h 1730433"/>
              <a:gd name="connsiteX1" fmla="*/ 2297044 w 2337954"/>
              <a:gd name="connsiteY1" fmla="*/ 0 h 1730433"/>
              <a:gd name="connsiteX2" fmla="*/ 2337954 w 2337954"/>
              <a:gd name="connsiteY2" fmla="*/ 1306127 h 1730433"/>
              <a:gd name="connsiteX3" fmla="*/ 104168 w 2337954"/>
              <a:gd name="connsiteY3" fmla="*/ 1730433 h 1730433"/>
              <a:gd name="connsiteX4" fmla="*/ 0 w 2337954"/>
              <a:gd name="connsiteY4" fmla="*/ 137549 h 173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954" h="1730433">
                <a:moveTo>
                  <a:pt x="0" y="137549"/>
                </a:moveTo>
                <a:lnTo>
                  <a:pt x="2297044" y="0"/>
                </a:lnTo>
                <a:lnTo>
                  <a:pt x="2337954" y="1306127"/>
                </a:lnTo>
                <a:lnTo>
                  <a:pt x="104168" y="1730433"/>
                </a:lnTo>
                <a:lnTo>
                  <a:pt x="0" y="137549"/>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3" name="Group 2">
            <a:extLst>
              <a:ext uri="{FF2B5EF4-FFF2-40B4-BE49-F238E27FC236}">
                <a16:creationId xmlns:a16="http://schemas.microsoft.com/office/drawing/2014/main" id="{99F43882-70A1-C53A-58EF-73CD4D0D8AD6}"/>
              </a:ext>
            </a:extLst>
          </p:cNvPr>
          <p:cNvGrpSpPr/>
          <p:nvPr/>
        </p:nvGrpSpPr>
        <p:grpSpPr>
          <a:xfrm>
            <a:off x="3403328" y="1844573"/>
            <a:ext cx="8604249" cy="851646"/>
            <a:chOff x="3403328" y="3258876"/>
            <a:chExt cx="8604249" cy="851646"/>
          </a:xfrm>
        </p:grpSpPr>
        <p:sp>
          <p:nvSpPr>
            <p:cNvPr id="9" name="TextBox 8">
              <a:extLst>
                <a:ext uri="{FF2B5EF4-FFF2-40B4-BE49-F238E27FC236}">
                  <a16:creationId xmlns:a16="http://schemas.microsoft.com/office/drawing/2014/main" id="{0A77F011-1E87-9AA5-8450-EBCD6C961184}"/>
                </a:ext>
              </a:extLst>
            </p:cNvPr>
            <p:cNvSpPr txBox="1"/>
            <p:nvPr/>
          </p:nvSpPr>
          <p:spPr>
            <a:xfrm>
              <a:off x="3403328" y="3258876"/>
              <a:ext cx="8604249" cy="851646"/>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The most common adverse reactions (all Grades) reported in ≥5% of participants receiving YEZTUGO in either PURPOSE 1 or PURPOSE 2 were </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ISRs</a:t>
              </a:r>
              <a:r>
                <a:rPr kumimoji="0" lang="en-US" sz="160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headache and nausea</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t>
              </a:r>
            </a:p>
          </p:txBody>
        </p:sp>
        <p:sp>
          <p:nvSpPr>
            <p:cNvPr id="10" name="Oval 9">
              <a:extLst>
                <a:ext uri="{FF2B5EF4-FFF2-40B4-BE49-F238E27FC236}">
                  <a16:creationId xmlns:a16="http://schemas.microsoft.com/office/drawing/2014/main" id="{06DE2AFA-C490-46DE-160E-D2EDE7AF356C}"/>
                </a:ext>
              </a:extLst>
            </p:cNvPr>
            <p:cNvSpPr/>
            <p:nvPr/>
          </p:nvSpPr>
          <p:spPr>
            <a:xfrm>
              <a:off x="3455099" y="3337953"/>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pic>
        <p:nvPicPr>
          <p:cNvPr id="77" name="Graphic 76">
            <a:extLst>
              <a:ext uri="{FF2B5EF4-FFF2-40B4-BE49-F238E27FC236}">
                <a16:creationId xmlns:a16="http://schemas.microsoft.com/office/drawing/2014/main" id="{2E77913E-71B2-455F-8E7B-7CF6DB24E7F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34932" y="2051786"/>
            <a:ext cx="358890" cy="443667"/>
          </a:xfrm>
          <a:prstGeom prst="rect">
            <a:avLst/>
          </a:prstGeom>
        </p:spPr>
      </p:pic>
    </p:spTree>
    <p:extLst>
      <p:ext uri="{BB962C8B-B14F-4D97-AF65-F5344CB8AC3E}">
        <p14:creationId xmlns:p14="http://schemas.microsoft.com/office/powerpoint/2010/main" val="15891749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A9A65-BB9D-C7BA-42C5-8AE45B2A1A8A}"/>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D1AC523C-CBBD-1869-FF5E-6C223920FE6A}"/>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6</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.1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Clinical Trials </a:t>
            </a:r>
            <a:r>
              <a:rPr kumimoji="0" lang="en-US" sz="1800" b="1" i="0" u="none" strike="noStrike" kern="1200" cap="none" spc="0" normalizeH="0" baseline="0" noProof="0" err="1">
                <a:ln>
                  <a:noFill/>
                </a:ln>
                <a:solidFill>
                  <a:schemeClr val="bg1"/>
                </a:solidFill>
                <a:effectLst/>
                <a:uLnTx/>
                <a:uFillTx/>
                <a:latin typeface="Arial" panose="020B0604020202020204" pitchFamily="34" charset="0"/>
                <a:ea typeface="Times New Roman" panose="02020603050405020304" pitchFamily="18" charset="0"/>
                <a:cs typeface="+mn-cs"/>
              </a:rPr>
              <a:t>Experience</a:t>
            </a:r>
            <a:r>
              <a:rPr kumimoji="0" lang="en-US" sz="1800" b="1" i="0" u="none" strike="noStrike" kern="1200" cap="none" spc="0" normalizeH="0" baseline="30000" noProof="0" err="1">
                <a:ln>
                  <a:noFill/>
                </a:ln>
                <a:solidFill>
                  <a:schemeClr val="bg1"/>
                </a:solidFill>
                <a:effectLst/>
                <a:uLnTx/>
                <a:uFillTx/>
                <a:latin typeface="Arial" panose="020B0604020202020204" pitchFamily="34" charset="0"/>
                <a:ea typeface="Times New Roman" panose="02020603050405020304" pitchFamily="18" charset="0"/>
                <a:cs typeface="+mn-cs"/>
              </a:rPr>
              <a:t>a</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 (continued)</a:t>
            </a:r>
            <a:endParaRPr kumimoji="0" lang="en-US" sz="1800" b="0"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14" name="Rectangle: Top Corners Rounded 13">
            <a:extLst>
              <a:ext uri="{FF2B5EF4-FFF2-40B4-BE49-F238E27FC236}">
                <a16:creationId xmlns:a16="http://schemas.microsoft.com/office/drawing/2014/main" id="{ABB875EE-E327-DA48-F926-878BDFDFFDE0}"/>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3802DAB1-C2A0-04F0-2E7F-371CC4CA78B0}"/>
              </a:ext>
            </a:extLst>
          </p:cNvPr>
          <p:cNvSpPr>
            <a:spLocks noGrp="1"/>
          </p:cNvSpPr>
          <p:nvPr>
            <p:ph type="title"/>
          </p:nvPr>
        </p:nvSpPr>
        <p:spPr>
          <a:xfrm>
            <a:off x="3352097" y="177891"/>
            <a:ext cx="8640000" cy="533205"/>
          </a:xfrm>
        </p:spPr>
        <p:txBody>
          <a:bodyPr/>
          <a:lstStyle/>
          <a:p>
            <a:r>
              <a:rPr lang="en-US" noProof="0"/>
              <a:t>6. Adverse Reactions</a:t>
            </a:r>
          </a:p>
        </p:txBody>
      </p:sp>
      <p:sp>
        <p:nvSpPr>
          <p:cNvPr id="5" name="Text Placeholder 4">
            <a:extLst>
              <a:ext uri="{FF2B5EF4-FFF2-40B4-BE49-F238E27FC236}">
                <a16:creationId xmlns:a16="http://schemas.microsoft.com/office/drawing/2014/main" id="{20080C50-AC47-581E-DD41-5C6D6219E017}"/>
              </a:ext>
            </a:extLst>
          </p:cNvPr>
          <p:cNvSpPr>
            <a:spLocks noGrp="1"/>
          </p:cNvSpPr>
          <p:nvPr>
            <p:ph type="body" sz="quarter" idx="12"/>
          </p:nvPr>
        </p:nvSpPr>
        <p:spPr>
          <a:xfrm>
            <a:off x="1562100" y="5933183"/>
            <a:ext cx="7562850" cy="576000"/>
          </a:xfrm>
        </p:spPr>
        <p:txBody>
          <a:bodyPr/>
          <a:lstStyle/>
          <a:p>
            <a:r>
              <a:rPr lang="en-US" sz="800" baseline="30000" noProof="0" err="1"/>
              <a:t>a</a:t>
            </a:r>
            <a:r>
              <a:rPr lang="en-US" sz="800" noProof="0" err="1"/>
              <a:t>Because</a:t>
            </a:r>
            <a:r>
              <a:rPr lang="en-US" sz="800" noProof="0"/>
              <a:t> clinical trials are conducted under widely varying conditions, adverse reaction rates observed in the clinical trials of a drug cannot be directly compared to rates in the clinical trials of another drug and may not reflect the rates observed in practice; </a:t>
            </a:r>
            <a:r>
              <a:rPr lang="en-US" sz="800" baseline="30000" noProof="0" err="1"/>
              <a:t>b</a:t>
            </a:r>
            <a:r>
              <a:rPr lang="en-US" sz="800" noProof="0" err="1"/>
              <a:t>Frequencies</a:t>
            </a:r>
            <a:r>
              <a:rPr lang="en-US" sz="800" noProof="0"/>
              <a:t> are based on all ISRs attributed to study drug (or to the procedure) by the investigator; </a:t>
            </a:r>
            <a:r>
              <a:rPr lang="en-US" sz="800" baseline="30000" noProof="0" err="1"/>
              <a:t>c</a:t>
            </a:r>
            <a:r>
              <a:rPr lang="en-US" sz="800" noProof="0" err="1"/>
              <a:t>Participants</a:t>
            </a:r>
            <a:r>
              <a:rPr lang="en-US" sz="800" noProof="0"/>
              <a:t> received placebo SC injections (polyethylene glycol 400)</a:t>
            </a:r>
          </a:p>
          <a:p>
            <a:r>
              <a:rPr lang="en-US" sz="800" noProof="0"/>
              <a:t>ISR, injection-site reaction</a:t>
            </a:r>
          </a:p>
        </p:txBody>
      </p:sp>
      <p:graphicFrame>
        <p:nvGraphicFramePr>
          <p:cNvPr id="6" name="Content Placeholder 16">
            <a:extLst>
              <a:ext uri="{FF2B5EF4-FFF2-40B4-BE49-F238E27FC236}">
                <a16:creationId xmlns:a16="http://schemas.microsoft.com/office/drawing/2014/main" id="{4C57C3E0-02DB-0921-AEC7-25124C453D85}"/>
              </a:ext>
            </a:extLst>
          </p:cNvPr>
          <p:cNvGraphicFramePr>
            <a:graphicFrameLocks/>
          </p:cNvGraphicFramePr>
          <p:nvPr>
            <p:extLst>
              <p:ext uri="{D42A27DB-BD31-4B8C-83A1-F6EECF244321}">
                <p14:modId xmlns:p14="http://schemas.microsoft.com/office/powerpoint/2010/main" val="737001703"/>
              </p:ext>
            </p:extLst>
          </p:nvPr>
        </p:nvGraphicFramePr>
        <p:xfrm>
          <a:off x="3395663" y="2342815"/>
          <a:ext cx="6120000" cy="3389353"/>
        </p:xfrm>
        <a:graphic>
          <a:graphicData uri="http://schemas.openxmlformats.org/drawingml/2006/table">
            <a:tbl>
              <a:tblPr firstRow="1" firstCol="1" bandRow="1">
                <a:tableStyleId>{21E4AEA4-8DFA-4A89-87EB-49C32662AFE0}</a:tableStyleId>
              </a:tblPr>
              <a:tblGrid>
                <a:gridCol w="1620000">
                  <a:extLst>
                    <a:ext uri="{9D8B030D-6E8A-4147-A177-3AD203B41FA5}">
                      <a16:colId xmlns:a16="http://schemas.microsoft.com/office/drawing/2014/main" val="2025871499"/>
                    </a:ext>
                  </a:extLst>
                </a:gridCol>
                <a:gridCol w="1260000">
                  <a:extLst>
                    <a:ext uri="{9D8B030D-6E8A-4147-A177-3AD203B41FA5}">
                      <a16:colId xmlns:a16="http://schemas.microsoft.com/office/drawing/2014/main" val="2073621720"/>
                    </a:ext>
                  </a:extLst>
                </a:gridCol>
                <a:gridCol w="1008000">
                  <a:extLst>
                    <a:ext uri="{9D8B030D-6E8A-4147-A177-3AD203B41FA5}">
                      <a16:colId xmlns:a16="http://schemas.microsoft.com/office/drawing/2014/main" val="1717746812"/>
                    </a:ext>
                  </a:extLst>
                </a:gridCol>
                <a:gridCol w="1260000">
                  <a:extLst>
                    <a:ext uri="{9D8B030D-6E8A-4147-A177-3AD203B41FA5}">
                      <a16:colId xmlns:a16="http://schemas.microsoft.com/office/drawing/2014/main" val="1201807131"/>
                    </a:ext>
                  </a:extLst>
                </a:gridCol>
                <a:gridCol w="972000">
                  <a:extLst>
                    <a:ext uri="{9D8B030D-6E8A-4147-A177-3AD203B41FA5}">
                      <a16:colId xmlns:a16="http://schemas.microsoft.com/office/drawing/2014/main" val="3218968776"/>
                    </a:ext>
                  </a:extLst>
                </a:gridCol>
              </a:tblGrid>
              <a:tr h="258313">
                <a:tc>
                  <a:txBody>
                    <a:bodyPr/>
                    <a:lstStyle/>
                    <a:p>
                      <a:pPr marL="0" marR="0" algn="ctr">
                        <a:lnSpc>
                          <a:spcPct val="90000"/>
                        </a:lnSpc>
                        <a:spcBef>
                          <a:spcPts val="200"/>
                        </a:spcBef>
                        <a:spcAft>
                          <a:spcPts val="200"/>
                        </a:spcAft>
                      </a:pPr>
                      <a:endParaRPr lang="en-US" sz="1200" noProof="0">
                        <a:solidFill>
                          <a:schemeClr val="bg1"/>
                        </a:solidFill>
                        <a:effectLst/>
                        <a:latin typeface="+mn-lt"/>
                        <a:ea typeface="Times New Roman" panose="02020603050405020304" pitchFamily="18" charset="0"/>
                      </a:endParaRPr>
                    </a:p>
                  </a:txBody>
                  <a:tcPr marT="28800" marB="28800" anchor="ctr">
                    <a:lnB w="12700" cap="flat" cmpd="sng" algn="ctr">
                      <a:solidFill>
                        <a:schemeClr val="bg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90000"/>
                        </a:lnSpc>
                        <a:spcBef>
                          <a:spcPts val="200"/>
                        </a:spcBef>
                        <a:spcAft>
                          <a:spcPts val="200"/>
                        </a:spcAft>
                        <a:buClrTx/>
                        <a:buSzTx/>
                        <a:buFontTx/>
                        <a:buNone/>
                        <a:tabLst/>
                        <a:defRPr/>
                      </a:pPr>
                      <a:r>
                        <a:rPr lang="en-US" sz="1200" b="1" noProof="0">
                          <a:solidFill>
                            <a:schemeClr val="bg1"/>
                          </a:solidFill>
                        </a:rPr>
                        <a:t>PURPOSE 1</a:t>
                      </a:r>
                    </a:p>
                  </a:txBody>
                  <a:tcPr marT="28800" marB="28800" anchor="ctr">
                    <a:lnB w="12700" cap="flat" cmpd="sng" algn="ctr">
                      <a:solidFill>
                        <a:schemeClr val="bg1"/>
                      </a:solidFill>
                      <a:prstDash val="solid"/>
                      <a:round/>
                      <a:headEnd type="none" w="med" len="med"/>
                      <a:tailEnd type="none" w="med" len="med"/>
                    </a:lnB>
                  </a:tcPr>
                </a:tc>
                <a:tc hMerge="1">
                  <a:txBody>
                    <a:bodyPr/>
                    <a:lstStyle/>
                    <a:p>
                      <a:pPr marL="0" marR="0" algn="ctr">
                        <a:spcBef>
                          <a:spcPts val="200"/>
                        </a:spcBef>
                        <a:spcAft>
                          <a:spcPts val="200"/>
                        </a:spcAft>
                      </a:pPr>
                      <a:endParaRPr lang="en-US" sz="1200">
                        <a:solidFill>
                          <a:schemeClr val="bg1"/>
                        </a:solidFill>
                        <a:effectLst/>
                        <a:latin typeface="+mn-lt"/>
                        <a:ea typeface="Times New Roman" panose="02020603050405020304" pitchFamily="18" charset="0"/>
                      </a:endParaRPr>
                    </a:p>
                  </a:txBody>
                  <a:tcPr marT="28800" marB="28800"/>
                </a:tc>
                <a:tc gridSpan="2">
                  <a:txBody>
                    <a:bodyPr/>
                    <a:lstStyle/>
                    <a:p>
                      <a:pPr marL="0" marR="0" lvl="0" indent="0" algn="ctr" defTabSz="914400" rtl="0" eaLnBrk="1" fontAlgn="auto" latinLnBrk="0" hangingPunct="1">
                        <a:lnSpc>
                          <a:spcPct val="90000"/>
                        </a:lnSpc>
                        <a:spcBef>
                          <a:spcPts val="200"/>
                        </a:spcBef>
                        <a:spcAft>
                          <a:spcPts val="200"/>
                        </a:spcAft>
                        <a:buClrTx/>
                        <a:buSzTx/>
                        <a:buFontTx/>
                        <a:buNone/>
                        <a:tabLst/>
                        <a:defRPr/>
                      </a:pPr>
                      <a:r>
                        <a:rPr lang="en-US" sz="1200" b="1" noProof="0">
                          <a:solidFill>
                            <a:schemeClr val="bg1"/>
                          </a:solidFill>
                        </a:rPr>
                        <a:t>PURPOSE 2</a:t>
                      </a:r>
                    </a:p>
                  </a:txBody>
                  <a:tcPr marT="28800" marB="28800" anchor="ctr">
                    <a:lnB w="12700" cap="flat" cmpd="sng" algn="ctr">
                      <a:solidFill>
                        <a:schemeClr val="bg1"/>
                      </a:solidFill>
                      <a:prstDash val="solid"/>
                      <a:round/>
                      <a:headEnd type="none" w="med" len="med"/>
                      <a:tailEnd type="none" w="med" len="med"/>
                    </a:lnB>
                  </a:tcPr>
                </a:tc>
                <a:tc hMerge="1">
                  <a:txBody>
                    <a:bodyPr/>
                    <a:lstStyle/>
                    <a:p>
                      <a:pPr marL="0" marR="0" algn="ctr">
                        <a:spcBef>
                          <a:spcPts val="200"/>
                        </a:spcBef>
                        <a:spcAft>
                          <a:spcPts val="200"/>
                        </a:spcAft>
                      </a:pPr>
                      <a:endParaRPr lang="en-US" sz="1200">
                        <a:solidFill>
                          <a:schemeClr val="tx1"/>
                        </a:solidFill>
                        <a:effectLst/>
                        <a:latin typeface="+mn-lt"/>
                        <a:ea typeface="Times New Roman" panose="02020603050405020304" pitchFamily="18" charset="0"/>
                      </a:endParaRPr>
                    </a:p>
                  </a:txBody>
                  <a:tcPr marT="28800" marB="28800"/>
                </a:tc>
                <a:extLst>
                  <a:ext uri="{0D108BD9-81ED-4DB2-BD59-A6C34878D82A}">
                    <a16:rowId xmlns:a16="http://schemas.microsoft.com/office/drawing/2014/main" val="1882904077"/>
                  </a:ext>
                </a:extLst>
              </a:tr>
              <a:tr h="680353">
                <a:tc>
                  <a:txBody>
                    <a:bodyPr/>
                    <a:lstStyle/>
                    <a:p>
                      <a:pPr>
                        <a:lnSpc>
                          <a:spcPct val="90000"/>
                        </a:lnSpc>
                      </a:pPr>
                      <a:r>
                        <a:rPr lang="en-US" sz="1200" b="1" noProof="0"/>
                        <a:t>ISRs</a:t>
                      </a:r>
                    </a:p>
                  </a:txBody>
                  <a:tcPr anchor="ctr">
                    <a:lnT w="12700" cap="flat" cmpd="sng" algn="ctr">
                      <a:solidFill>
                        <a:schemeClr val="bg1"/>
                      </a:solidFill>
                      <a:prstDash val="solid"/>
                      <a:round/>
                      <a:headEnd type="none" w="med" len="med"/>
                      <a:tailEnd type="none" w="med" len="med"/>
                    </a:lnT>
                  </a:tcPr>
                </a:tc>
                <a:tc>
                  <a:txBody>
                    <a:bodyPr/>
                    <a:lstStyle/>
                    <a:p>
                      <a:pPr algn="ctr">
                        <a:lnSpc>
                          <a:spcPct val="90000"/>
                        </a:lnSpc>
                      </a:pPr>
                      <a:r>
                        <a:rPr lang="en-US" sz="1200" b="1" noProof="0">
                          <a:solidFill>
                            <a:schemeClr val="tx1"/>
                          </a:solidFill>
                        </a:rPr>
                        <a:t>YEZTUGO</a:t>
                      </a:r>
                    </a:p>
                    <a:p>
                      <a:pPr algn="ctr">
                        <a:lnSpc>
                          <a:spcPct val="90000"/>
                        </a:lnSpc>
                      </a:pPr>
                      <a:r>
                        <a:rPr lang="en-US" sz="1200" b="1" noProof="0">
                          <a:solidFill>
                            <a:schemeClr val="tx1"/>
                          </a:solidFill>
                        </a:rPr>
                        <a:t>N=2140</a:t>
                      </a:r>
                    </a:p>
                  </a:txBody>
                  <a:tcPr anchor="ctr">
                    <a:lnT w="12700" cap="flat" cmpd="sng" algn="ctr">
                      <a:solidFill>
                        <a:schemeClr val="bg1"/>
                      </a:solidFill>
                      <a:prstDash val="solid"/>
                      <a:round/>
                      <a:headEnd type="none" w="med" len="med"/>
                      <a:tailEnd type="none" w="med" len="med"/>
                    </a:lnT>
                  </a:tcPr>
                </a:tc>
                <a:tc>
                  <a:txBody>
                    <a:bodyPr/>
                    <a:lstStyle/>
                    <a:p>
                      <a:pPr algn="ctr">
                        <a:lnSpc>
                          <a:spcPct val="90000"/>
                        </a:lnSpc>
                      </a:pPr>
                      <a:r>
                        <a:rPr lang="en-US" sz="1200" b="1" noProof="0">
                          <a:solidFill>
                            <a:schemeClr val="tx1"/>
                          </a:solidFill>
                        </a:rPr>
                        <a:t>DESCOVY or </a:t>
                      </a:r>
                      <a:r>
                        <a:rPr lang="en-US" sz="1200" b="1" noProof="0" err="1">
                          <a:solidFill>
                            <a:schemeClr val="tx1"/>
                          </a:solidFill>
                        </a:rPr>
                        <a:t>TRUVADA</a:t>
                      </a:r>
                      <a:r>
                        <a:rPr lang="en-US" sz="1200" b="1" baseline="30000" noProof="0" err="1">
                          <a:solidFill>
                            <a:schemeClr val="tx1"/>
                          </a:solidFill>
                        </a:rPr>
                        <a:t>c</a:t>
                      </a:r>
                      <a:endParaRPr lang="en-US" sz="1200" b="1" noProof="0">
                        <a:solidFill>
                          <a:schemeClr val="tx1"/>
                        </a:solidFill>
                      </a:endParaRPr>
                    </a:p>
                    <a:p>
                      <a:pPr algn="ctr">
                        <a:lnSpc>
                          <a:spcPct val="90000"/>
                        </a:lnSpc>
                      </a:pPr>
                      <a:r>
                        <a:rPr lang="en-US" sz="1200" b="1" noProof="0">
                          <a:solidFill>
                            <a:schemeClr val="tx1"/>
                          </a:solidFill>
                        </a:rPr>
                        <a:t>N=3205</a:t>
                      </a:r>
                    </a:p>
                  </a:txBody>
                  <a:tcPr anchor="ctr">
                    <a:lnT w="12700" cap="flat" cmpd="sng" algn="ctr">
                      <a:solidFill>
                        <a:schemeClr val="bg1"/>
                      </a:solidFill>
                      <a:prstDash val="solid"/>
                      <a:round/>
                      <a:headEnd type="none" w="med" len="med"/>
                      <a:tailEnd type="none" w="med" len="med"/>
                    </a:lnT>
                  </a:tcPr>
                </a:tc>
                <a:tc>
                  <a:txBody>
                    <a:bodyPr/>
                    <a:lstStyle/>
                    <a:p>
                      <a:pPr algn="ctr">
                        <a:lnSpc>
                          <a:spcPct val="90000"/>
                        </a:lnSpc>
                      </a:pPr>
                      <a:r>
                        <a:rPr lang="en-US" sz="1200" b="1" noProof="0">
                          <a:solidFill>
                            <a:schemeClr val="tx1"/>
                          </a:solidFill>
                        </a:rPr>
                        <a:t>YEZTUGO</a:t>
                      </a:r>
                    </a:p>
                    <a:p>
                      <a:pPr algn="ctr">
                        <a:lnSpc>
                          <a:spcPct val="90000"/>
                        </a:lnSpc>
                      </a:pPr>
                      <a:r>
                        <a:rPr lang="en-US" sz="1200" b="1" noProof="0">
                          <a:solidFill>
                            <a:schemeClr val="tx1"/>
                          </a:solidFill>
                        </a:rPr>
                        <a:t>N=2183</a:t>
                      </a:r>
                    </a:p>
                  </a:txBody>
                  <a:tcPr anchor="ctr">
                    <a:lnT w="12700" cap="flat" cmpd="sng" algn="ctr">
                      <a:solidFill>
                        <a:schemeClr val="bg1"/>
                      </a:solidFill>
                      <a:prstDash val="solid"/>
                      <a:round/>
                      <a:headEnd type="none" w="med" len="med"/>
                      <a:tailEnd type="none" w="med" len="med"/>
                    </a:lnT>
                  </a:tcPr>
                </a:tc>
                <a:tc>
                  <a:txBody>
                    <a:bodyPr/>
                    <a:lstStyle/>
                    <a:p>
                      <a:pPr algn="ctr">
                        <a:lnSpc>
                          <a:spcPct val="90000"/>
                        </a:lnSpc>
                      </a:pPr>
                      <a:r>
                        <a:rPr lang="en-US" sz="1200" b="1" noProof="0" err="1">
                          <a:solidFill>
                            <a:schemeClr val="tx1"/>
                          </a:solidFill>
                        </a:rPr>
                        <a:t>TRUVADA</a:t>
                      </a:r>
                      <a:r>
                        <a:rPr lang="en-US" sz="1200" b="1" baseline="30000" noProof="0" err="1">
                          <a:solidFill>
                            <a:schemeClr val="tx1"/>
                          </a:solidFill>
                        </a:rPr>
                        <a:t>c</a:t>
                      </a:r>
                      <a:endParaRPr lang="en-US" sz="1200" b="1" noProof="0">
                        <a:solidFill>
                          <a:schemeClr val="tx1"/>
                        </a:solidFill>
                      </a:endParaRPr>
                    </a:p>
                    <a:p>
                      <a:pPr algn="ctr">
                        <a:lnSpc>
                          <a:spcPct val="90000"/>
                        </a:lnSpc>
                      </a:pPr>
                      <a:r>
                        <a:rPr lang="en-US" sz="1200" b="1" noProof="0">
                          <a:solidFill>
                            <a:schemeClr val="tx1"/>
                          </a:solidFill>
                        </a:rPr>
                        <a:t>N=1088</a:t>
                      </a:r>
                    </a:p>
                  </a:txBody>
                  <a:tcPr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801978436"/>
                  </a:ext>
                </a:extLst>
              </a:tr>
              <a:tr h="297654">
                <a:tc>
                  <a:txBody>
                    <a:bodyPr/>
                    <a:lstStyle/>
                    <a:p>
                      <a:pPr>
                        <a:lnSpc>
                          <a:spcPct val="90000"/>
                        </a:lnSpc>
                      </a:pPr>
                      <a:r>
                        <a:rPr lang="en-US" sz="1200" b="1" baseline="0" noProof="0">
                          <a:solidFill>
                            <a:schemeClr val="bg1"/>
                          </a:solidFill>
                        </a:rPr>
                        <a:t>Nodule</a:t>
                      </a:r>
                    </a:p>
                  </a:txBody>
                  <a:tcPr anchor="ctr"/>
                </a:tc>
                <a:tc>
                  <a:txBody>
                    <a:bodyPr/>
                    <a:lstStyle/>
                    <a:p>
                      <a:pPr algn="ctr">
                        <a:lnSpc>
                          <a:spcPct val="90000"/>
                        </a:lnSpc>
                      </a:pPr>
                      <a:r>
                        <a:rPr lang="en-US" sz="1200" noProof="0"/>
                        <a:t>64%</a:t>
                      </a:r>
                    </a:p>
                  </a:txBody>
                  <a:tcPr anchor="ctr"/>
                </a:tc>
                <a:tc>
                  <a:txBody>
                    <a:bodyPr/>
                    <a:lstStyle/>
                    <a:p>
                      <a:pPr algn="ctr">
                        <a:lnSpc>
                          <a:spcPct val="90000"/>
                        </a:lnSpc>
                      </a:pPr>
                      <a:r>
                        <a:rPr lang="en-US" sz="1200" noProof="0"/>
                        <a:t>17%</a:t>
                      </a:r>
                    </a:p>
                  </a:txBody>
                  <a:tcPr anchor="ctr"/>
                </a:tc>
                <a:tc>
                  <a:txBody>
                    <a:bodyPr/>
                    <a:lstStyle/>
                    <a:p>
                      <a:pPr algn="ctr">
                        <a:lnSpc>
                          <a:spcPct val="90000"/>
                        </a:lnSpc>
                      </a:pPr>
                      <a:r>
                        <a:rPr lang="en-US" sz="1200" noProof="0"/>
                        <a:t>63%</a:t>
                      </a:r>
                    </a:p>
                  </a:txBody>
                  <a:tcPr anchor="ctr"/>
                </a:tc>
                <a:tc>
                  <a:txBody>
                    <a:bodyPr/>
                    <a:lstStyle/>
                    <a:p>
                      <a:pPr algn="ctr">
                        <a:lnSpc>
                          <a:spcPct val="90000"/>
                        </a:lnSpc>
                      </a:pPr>
                      <a:r>
                        <a:rPr lang="en-US" sz="1200" noProof="0"/>
                        <a:t>39%</a:t>
                      </a:r>
                    </a:p>
                  </a:txBody>
                  <a:tcPr anchor="ctr"/>
                </a:tc>
                <a:extLst>
                  <a:ext uri="{0D108BD9-81ED-4DB2-BD59-A6C34878D82A}">
                    <a16:rowId xmlns:a16="http://schemas.microsoft.com/office/drawing/2014/main" val="1362375479"/>
                  </a:ext>
                </a:extLst>
              </a:tr>
              <a:tr h="297654">
                <a:tc>
                  <a:txBody>
                    <a:bodyPr/>
                    <a:lstStyle/>
                    <a:p>
                      <a:pPr>
                        <a:lnSpc>
                          <a:spcPct val="90000"/>
                        </a:lnSpc>
                      </a:pPr>
                      <a:r>
                        <a:rPr lang="en-US" sz="1200" b="1" baseline="0" noProof="0">
                          <a:solidFill>
                            <a:schemeClr val="bg1"/>
                          </a:solidFill>
                        </a:rPr>
                        <a:t>Pain</a:t>
                      </a:r>
                    </a:p>
                  </a:txBody>
                  <a:tcPr anchor="ctr"/>
                </a:tc>
                <a:tc>
                  <a:txBody>
                    <a:bodyPr/>
                    <a:lstStyle/>
                    <a:p>
                      <a:pPr algn="ctr">
                        <a:lnSpc>
                          <a:spcPct val="90000"/>
                        </a:lnSpc>
                      </a:pPr>
                      <a:r>
                        <a:rPr lang="en-US" sz="1200" baseline="0" noProof="0"/>
                        <a:t>31%</a:t>
                      </a:r>
                    </a:p>
                  </a:txBody>
                  <a:tcPr anchor="ctr"/>
                </a:tc>
                <a:tc>
                  <a:txBody>
                    <a:bodyPr/>
                    <a:lstStyle/>
                    <a:p>
                      <a:pPr algn="ctr">
                        <a:lnSpc>
                          <a:spcPct val="90000"/>
                        </a:lnSpc>
                      </a:pPr>
                      <a:r>
                        <a:rPr lang="en-US" sz="1200" baseline="0" noProof="0"/>
                        <a:t>24%</a:t>
                      </a:r>
                    </a:p>
                  </a:txBody>
                  <a:tcPr anchor="ctr"/>
                </a:tc>
                <a:tc>
                  <a:txBody>
                    <a:bodyPr/>
                    <a:lstStyle/>
                    <a:p>
                      <a:pPr algn="ctr">
                        <a:lnSpc>
                          <a:spcPct val="90000"/>
                        </a:lnSpc>
                      </a:pPr>
                      <a:r>
                        <a:rPr lang="en-US" sz="1200" baseline="0" noProof="0"/>
                        <a:t>56%</a:t>
                      </a:r>
                    </a:p>
                  </a:txBody>
                  <a:tcPr anchor="ctr"/>
                </a:tc>
                <a:tc>
                  <a:txBody>
                    <a:bodyPr/>
                    <a:lstStyle/>
                    <a:p>
                      <a:pPr algn="ctr">
                        <a:lnSpc>
                          <a:spcPct val="90000"/>
                        </a:lnSpc>
                      </a:pPr>
                      <a:r>
                        <a:rPr lang="en-US" sz="1200" baseline="0" noProof="0"/>
                        <a:t>53%</a:t>
                      </a:r>
                    </a:p>
                  </a:txBody>
                  <a:tcPr anchor="ctr"/>
                </a:tc>
                <a:extLst>
                  <a:ext uri="{0D108BD9-81ED-4DB2-BD59-A6C34878D82A}">
                    <a16:rowId xmlns:a16="http://schemas.microsoft.com/office/drawing/2014/main" val="1989800993"/>
                  </a:ext>
                </a:extLst>
              </a:tr>
              <a:tr h="297654">
                <a:tc>
                  <a:txBody>
                    <a:bodyPr/>
                    <a:lstStyle/>
                    <a:p>
                      <a:pPr>
                        <a:lnSpc>
                          <a:spcPct val="90000"/>
                        </a:lnSpc>
                      </a:pPr>
                      <a:r>
                        <a:rPr lang="en-US" sz="1200" b="1" baseline="0" noProof="0">
                          <a:solidFill>
                            <a:schemeClr val="bg1"/>
                          </a:solidFill>
                        </a:rPr>
                        <a:t>Induration </a:t>
                      </a:r>
                    </a:p>
                  </a:txBody>
                  <a:tcPr anchor="ctr"/>
                </a:tc>
                <a:tc>
                  <a:txBody>
                    <a:bodyPr/>
                    <a:lstStyle/>
                    <a:p>
                      <a:pPr algn="ctr">
                        <a:lnSpc>
                          <a:spcPct val="90000"/>
                        </a:lnSpc>
                      </a:pPr>
                      <a:r>
                        <a:rPr lang="en-US" sz="1200" baseline="0" noProof="0"/>
                        <a:t>4%</a:t>
                      </a:r>
                    </a:p>
                  </a:txBody>
                  <a:tcPr anchor="ctr"/>
                </a:tc>
                <a:tc>
                  <a:txBody>
                    <a:bodyPr/>
                    <a:lstStyle/>
                    <a:p>
                      <a:pPr algn="ctr">
                        <a:lnSpc>
                          <a:spcPct val="90000"/>
                        </a:lnSpc>
                      </a:pPr>
                      <a:r>
                        <a:rPr lang="en-US" sz="1200" baseline="0" noProof="0"/>
                        <a:t>&lt;1%</a:t>
                      </a:r>
                    </a:p>
                  </a:txBody>
                  <a:tcPr anchor="ctr"/>
                </a:tc>
                <a:tc>
                  <a:txBody>
                    <a:bodyPr/>
                    <a:lstStyle/>
                    <a:p>
                      <a:pPr algn="ctr">
                        <a:lnSpc>
                          <a:spcPct val="90000"/>
                        </a:lnSpc>
                      </a:pPr>
                      <a:r>
                        <a:rPr lang="en-US" sz="1200" baseline="0" noProof="0"/>
                        <a:t>16%</a:t>
                      </a:r>
                    </a:p>
                  </a:txBody>
                  <a:tcPr anchor="ctr"/>
                </a:tc>
                <a:tc>
                  <a:txBody>
                    <a:bodyPr/>
                    <a:lstStyle/>
                    <a:p>
                      <a:pPr algn="ctr">
                        <a:lnSpc>
                          <a:spcPct val="90000"/>
                        </a:lnSpc>
                      </a:pPr>
                      <a:r>
                        <a:rPr lang="en-US" sz="1200" baseline="0" noProof="0"/>
                        <a:t>10%</a:t>
                      </a:r>
                    </a:p>
                  </a:txBody>
                  <a:tcPr anchor="ctr"/>
                </a:tc>
                <a:extLst>
                  <a:ext uri="{0D108BD9-81ED-4DB2-BD59-A6C34878D82A}">
                    <a16:rowId xmlns:a16="http://schemas.microsoft.com/office/drawing/2014/main" val="1922443150"/>
                  </a:ext>
                </a:extLst>
              </a:tr>
              <a:tr h="297654">
                <a:tc>
                  <a:txBody>
                    <a:bodyPr/>
                    <a:lstStyle/>
                    <a:p>
                      <a:pPr>
                        <a:lnSpc>
                          <a:spcPct val="90000"/>
                        </a:lnSpc>
                      </a:pPr>
                      <a:r>
                        <a:rPr lang="en-US" sz="1200" b="1" baseline="0" noProof="0">
                          <a:solidFill>
                            <a:schemeClr val="bg1"/>
                          </a:solidFill>
                        </a:rPr>
                        <a:t>Swelling</a:t>
                      </a:r>
                    </a:p>
                  </a:txBody>
                  <a:tcPr anchor="ctr"/>
                </a:tc>
                <a:tc>
                  <a:txBody>
                    <a:bodyPr/>
                    <a:lstStyle/>
                    <a:p>
                      <a:pPr algn="ctr">
                        <a:lnSpc>
                          <a:spcPct val="90000"/>
                        </a:lnSpc>
                      </a:pPr>
                      <a:r>
                        <a:rPr lang="en-US" sz="1200" baseline="0" noProof="0"/>
                        <a:t>4%</a:t>
                      </a:r>
                    </a:p>
                  </a:txBody>
                  <a:tcPr anchor="ctr"/>
                </a:tc>
                <a:tc>
                  <a:txBody>
                    <a:bodyPr/>
                    <a:lstStyle/>
                    <a:p>
                      <a:pPr algn="ctr">
                        <a:lnSpc>
                          <a:spcPct val="90000"/>
                        </a:lnSpc>
                      </a:pPr>
                      <a:r>
                        <a:rPr lang="en-US" sz="1200" baseline="0" noProof="0"/>
                        <a:t>5%</a:t>
                      </a:r>
                    </a:p>
                  </a:txBody>
                  <a:tcPr anchor="ctr"/>
                </a:tc>
                <a:tc>
                  <a:txBody>
                    <a:bodyPr/>
                    <a:lstStyle/>
                    <a:p>
                      <a:pPr algn="ctr">
                        <a:lnSpc>
                          <a:spcPct val="90000"/>
                        </a:lnSpc>
                      </a:pPr>
                      <a:r>
                        <a:rPr lang="en-US" sz="1200" baseline="0" noProof="0"/>
                        <a:t>7%</a:t>
                      </a:r>
                    </a:p>
                  </a:txBody>
                  <a:tcPr anchor="ctr"/>
                </a:tc>
                <a:tc>
                  <a:txBody>
                    <a:bodyPr/>
                    <a:lstStyle/>
                    <a:p>
                      <a:pPr algn="ctr">
                        <a:lnSpc>
                          <a:spcPct val="90000"/>
                        </a:lnSpc>
                      </a:pPr>
                      <a:r>
                        <a:rPr lang="en-US" sz="1200" baseline="0" noProof="0"/>
                        <a:t>10%</a:t>
                      </a:r>
                    </a:p>
                  </a:txBody>
                  <a:tcPr anchor="ctr"/>
                </a:tc>
                <a:extLst>
                  <a:ext uri="{0D108BD9-81ED-4DB2-BD59-A6C34878D82A}">
                    <a16:rowId xmlns:a16="http://schemas.microsoft.com/office/drawing/2014/main" val="4014107550"/>
                  </a:ext>
                </a:extLst>
              </a:tr>
              <a:tr h="297654">
                <a:tc>
                  <a:txBody>
                    <a:bodyPr/>
                    <a:lstStyle/>
                    <a:p>
                      <a:pPr>
                        <a:lnSpc>
                          <a:spcPct val="90000"/>
                        </a:lnSpc>
                      </a:pPr>
                      <a:r>
                        <a:rPr lang="en-US" sz="1200" b="1" baseline="0" noProof="0">
                          <a:solidFill>
                            <a:schemeClr val="bg1"/>
                          </a:solidFill>
                        </a:rPr>
                        <a:t>Pruritus</a:t>
                      </a:r>
                    </a:p>
                  </a:txBody>
                  <a:tcPr anchor="ctr"/>
                </a:tc>
                <a:tc>
                  <a:txBody>
                    <a:bodyPr/>
                    <a:lstStyle/>
                    <a:p>
                      <a:pPr algn="ctr">
                        <a:lnSpc>
                          <a:spcPct val="90000"/>
                        </a:lnSpc>
                      </a:pPr>
                      <a:r>
                        <a:rPr lang="en-US" sz="1200" baseline="0" noProof="0"/>
                        <a:t>2%</a:t>
                      </a:r>
                    </a:p>
                  </a:txBody>
                  <a:tcPr anchor="ctr"/>
                </a:tc>
                <a:tc>
                  <a:txBody>
                    <a:bodyPr/>
                    <a:lstStyle/>
                    <a:p>
                      <a:pPr algn="ctr">
                        <a:lnSpc>
                          <a:spcPct val="90000"/>
                        </a:lnSpc>
                      </a:pPr>
                      <a:r>
                        <a:rPr lang="en-US" sz="1200" baseline="0" noProof="0"/>
                        <a:t>1%</a:t>
                      </a:r>
                    </a:p>
                  </a:txBody>
                  <a:tcPr anchor="ctr"/>
                </a:tc>
                <a:tc>
                  <a:txBody>
                    <a:bodyPr/>
                    <a:lstStyle/>
                    <a:p>
                      <a:pPr algn="ctr">
                        <a:lnSpc>
                          <a:spcPct val="90000"/>
                        </a:lnSpc>
                      </a:pPr>
                      <a:r>
                        <a:rPr lang="en-US" sz="1200" baseline="0" noProof="0"/>
                        <a:t>3%</a:t>
                      </a:r>
                    </a:p>
                  </a:txBody>
                  <a:tcPr anchor="ctr"/>
                </a:tc>
                <a:tc>
                  <a:txBody>
                    <a:bodyPr/>
                    <a:lstStyle/>
                    <a:p>
                      <a:pPr algn="ctr">
                        <a:lnSpc>
                          <a:spcPct val="90000"/>
                        </a:lnSpc>
                      </a:pPr>
                      <a:r>
                        <a:rPr lang="en-US" sz="1200" baseline="0" noProof="0"/>
                        <a:t>3%</a:t>
                      </a:r>
                    </a:p>
                  </a:txBody>
                  <a:tcPr anchor="ctr"/>
                </a:tc>
                <a:extLst>
                  <a:ext uri="{0D108BD9-81ED-4DB2-BD59-A6C34878D82A}">
                    <a16:rowId xmlns:a16="http://schemas.microsoft.com/office/drawing/2014/main" val="1379469384"/>
                  </a:ext>
                </a:extLst>
              </a:tr>
              <a:tr h="297654">
                <a:tc>
                  <a:txBody>
                    <a:bodyPr/>
                    <a:lstStyle/>
                    <a:p>
                      <a:pPr>
                        <a:lnSpc>
                          <a:spcPct val="90000"/>
                        </a:lnSpc>
                      </a:pPr>
                      <a:r>
                        <a:rPr lang="en-US" sz="1200" b="1" baseline="0" noProof="0">
                          <a:solidFill>
                            <a:schemeClr val="bg1"/>
                          </a:solidFill>
                        </a:rPr>
                        <a:t>Erythema</a:t>
                      </a:r>
                    </a:p>
                  </a:txBody>
                  <a:tcPr anchor="ctr"/>
                </a:tc>
                <a:tc>
                  <a:txBody>
                    <a:bodyPr/>
                    <a:lstStyle/>
                    <a:p>
                      <a:pPr algn="ctr">
                        <a:lnSpc>
                          <a:spcPct val="90000"/>
                        </a:lnSpc>
                      </a:pPr>
                      <a:r>
                        <a:rPr lang="en-US" sz="1200" baseline="0" noProof="0"/>
                        <a:t>1%</a:t>
                      </a:r>
                    </a:p>
                  </a:txBody>
                  <a:tcPr anchor="ctr"/>
                </a:tc>
                <a:tc>
                  <a:txBody>
                    <a:bodyPr/>
                    <a:lstStyle/>
                    <a:p>
                      <a:pPr algn="ctr">
                        <a:lnSpc>
                          <a:spcPct val="90000"/>
                        </a:lnSpc>
                      </a:pPr>
                      <a:r>
                        <a:rPr lang="en-US" sz="1200" baseline="0" noProof="0"/>
                        <a:t>1%</a:t>
                      </a:r>
                    </a:p>
                  </a:txBody>
                  <a:tcPr anchor="ctr"/>
                </a:tc>
                <a:tc>
                  <a:txBody>
                    <a:bodyPr/>
                    <a:lstStyle/>
                    <a:p>
                      <a:pPr algn="ctr">
                        <a:lnSpc>
                          <a:spcPct val="90000"/>
                        </a:lnSpc>
                      </a:pPr>
                      <a:r>
                        <a:rPr lang="en-US" sz="1200" baseline="0" noProof="0"/>
                        <a:t>17%</a:t>
                      </a:r>
                    </a:p>
                  </a:txBody>
                  <a:tcPr anchor="ctr"/>
                </a:tc>
                <a:tc>
                  <a:txBody>
                    <a:bodyPr/>
                    <a:lstStyle/>
                    <a:p>
                      <a:pPr algn="ctr">
                        <a:lnSpc>
                          <a:spcPct val="90000"/>
                        </a:lnSpc>
                      </a:pPr>
                      <a:r>
                        <a:rPr lang="en-US" sz="1200" baseline="0" noProof="0"/>
                        <a:t>19%</a:t>
                      </a:r>
                    </a:p>
                  </a:txBody>
                  <a:tcPr anchor="ctr"/>
                </a:tc>
                <a:extLst>
                  <a:ext uri="{0D108BD9-81ED-4DB2-BD59-A6C34878D82A}">
                    <a16:rowId xmlns:a16="http://schemas.microsoft.com/office/drawing/2014/main" val="4090339510"/>
                  </a:ext>
                </a:extLst>
              </a:tr>
              <a:tr h="297654">
                <a:tc>
                  <a:txBody>
                    <a:bodyPr/>
                    <a:lstStyle/>
                    <a:p>
                      <a:pPr>
                        <a:lnSpc>
                          <a:spcPct val="90000"/>
                        </a:lnSpc>
                      </a:pPr>
                      <a:r>
                        <a:rPr lang="en-US" sz="1200" b="1" baseline="0" noProof="0">
                          <a:solidFill>
                            <a:schemeClr val="bg1"/>
                          </a:solidFill>
                        </a:rPr>
                        <a:t>Bruising</a:t>
                      </a:r>
                    </a:p>
                  </a:txBody>
                  <a:tcPr anchor="ctr"/>
                </a:tc>
                <a:tc>
                  <a:txBody>
                    <a:bodyPr/>
                    <a:lstStyle/>
                    <a:p>
                      <a:pPr algn="ctr">
                        <a:lnSpc>
                          <a:spcPct val="90000"/>
                        </a:lnSpc>
                      </a:pPr>
                      <a:r>
                        <a:rPr lang="en-US" sz="1200" baseline="0" noProof="0"/>
                        <a:t>&lt;1%</a:t>
                      </a:r>
                    </a:p>
                  </a:txBody>
                  <a:tcPr anchor="ctr"/>
                </a:tc>
                <a:tc>
                  <a:txBody>
                    <a:bodyPr/>
                    <a:lstStyle/>
                    <a:p>
                      <a:pPr algn="ctr">
                        <a:lnSpc>
                          <a:spcPct val="90000"/>
                        </a:lnSpc>
                      </a:pPr>
                      <a:r>
                        <a:rPr lang="en-US" sz="1200" baseline="0" noProof="0"/>
                        <a:t>&lt;1%</a:t>
                      </a:r>
                    </a:p>
                  </a:txBody>
                  <a:tcPr anchor="ctr"/>
                </a:tc>
                <a:tc>
                  <a:txBody>
                    <a:bodyPr/>
                    <a:lstStyle/>
                    <a:p>
                      <a:pPr algn="ctr">
                        <a:lnSpc>
                          <a:spcPct val="90000"/>
                        </a:lnSpc>
                      </a:pPr>
                      <a:r>
                        <a:rPr lang="en-US" sz="1200" baseline="0" noProof="0"/>
                        <a:t>3%</a:t>
                      </a:r>
                    </a:p>
                  </a:txBody>
                  <a:tcPr anchor="ctr"/>
                </a:tc>
                <a:tc>
                  <a:txBody>
                    <a:bodyPr/>
                    <a:lstStyle/>
                    <a:p>
                      <a:pPr algn="ctr">
                        <a:lnSpc>
                          <a:spcPct val="90000"/>
                        </a:lnSpc>
                      </a:pPr>
                      <a:r>
                        <a:rPr lang="en-US" sz="1200" baseline="0" noProof="0"/>
                        <a:t>4%</a:t>
                      </a:r>
                    </a:p>
                  </a:txBody>
                  <a:tcPr anchor="ctr"/>
                </a:tc>
                <a:extLst>
                  <a:ext uri="{0D108BD9-81ED-4DB2-BD59-A6C34878D82A}">
                    <a16:rowId xmlns:a16="http://schemas.microsoft.com/office/drawing/2014/main" val="80865160"/>
                  </a:ext>
                </a:extLst>
              </a:tr>
              <a:tr h="297654">
                <a:tc>
                  <a:txBody>
                    <a:bodyPr/>
                    <a:lstStyle/>
                    <a:p>
                      <a:pPr>
                        <a:lnSpc>
                          <a:spcPct val="90000"/>
                        </a:lnSpc>
                      </a:pPr>
                      <a:r>
                        <a:rPr lang="en-US" sz="1200" b="1" baseline="0" noProof="0">
                          <a:solidFill>
                            <a:schemeClr val="bg1"/>
                          </a:solidFill>
                        </a:rPr>
                        <a:t>Warmth</a:t>
                      </a:r>
                    </a:p>
                  </a:txBody>
                  <a:tcPr anchor="ctr"/>
                </a:tc>
                <a:tc>
                  <a:txBody>
                    <a:bodyPr/>
                    <a:lstStyle/>
                    <a:p>
                      <a:pPr algn="ctr">
                        <a:lnSpc>
                          <a:spcPct val="90000"/>
                        </a:lnSpc>
                      </a:pPr>
                      <a:r>
                        <a:rPr lang="en-US" sz="1200" baseline="0" noProof="0"/>
                        <a:t>&lt;1%</a:t>
                      </a:r>
                    </a:p>
                  </a:txBody>
                  <a:tcPr anchor="ctr"/>
                </a:tc>
                <a:tc>
                  <a:txBody>
                    <a:bodyPr/>
                    <a:lstStyle/>
                    <a:p>
                      <a:pPr algn="ctr">
                        <a:lnSpc>
                          <a:spcPct val="90000"/>
                        </a:lnSpc>
                      </a:pPr>
                      <a:r>
                        <a:rPr lang="en-US" sz="1200" baseline="0" noProof="0"/>
                        <a:t>&lt;1%</a:t>
                      </a:r>
                    </a:p>
                  </a:txBody>
                  <a:tcPr anchor="ctr"/>
                </a:tc>
                <a:tc>
                  <a:txBody>
                    <a:bodyPr/>
                    <a:lstStyle/>
                    <a:p>
                      <a:pPr algn="ctr">
                        <a:lnSpc>
                          <a:spcPct val="90000"/>
                        </a:lnSpc>
                      </a:pPr>
                      <a:r>
                        <a:rPr lang="en-US" sz="1200" baseline="0" noProof="0"/>
                        <a:t>2%</a:t>
                      </a:r>
                    </a:p>
                  </a:txBody>
                  <a:tcPr anchor="ctr"/>
                </a:tc>
                <a:tc>
                  <a:txBody>
                    <a:bodyPr/>
                    <a:lstStyle/>
                    <a:p>
                      <a:pPr algn="ctr">
                        <a:lnSpc>
                          <a:spcPct val="90000"/>
                        </a:lnSpc>
                      </a:pPr>
                      <a:r>
                        <a:rPr lang="en-US" sz="1200" baseline="0" noProof="0"/>
                        <a:t>2%</a:t>
                      </a:r>
                    </a:p>
                  </a:txBody>
                  <a:tcPr anchor="ctr"/>
                </a:tc>
                <a:extLst>
                  <a:ext uri="{0D108BD9-81ED-4DB2-BD59-A6C34878D82A}">
                    <a16:rowId xmlns:a16="http://schemas.microsoft.com/office/drawing/2014/main" val="461495967"/>
                  </a:ext>
                </a:extLst>
              </a:tr>
            </a:tbl>
          </a:graphicData>
        </a:graphic>
      </p:graphicFrame>
      <p:sp>
        <p:nvSpPr>
          <p:cNvPr id="7" name="TextBox 6">
            <a:extLst>
              <a:ext uri="{FF2B5EF4-FFF2-40B4-BE49-F238E27FC236}">
                <a16:creationId xmlns:a16="http://schemas.microsoft.com/office/drawing/2014/main" id="{AB5E4230-D30D-D969-B65F-DF388FF01630}"/>
              </a:ext>
            </a:extLst>
          </p:cNvPr>
          <p:cNvSpPr txBox="1"/>
          <p:nvPr/>
        </p:nvSpPr>
        <p:spPr>
          <a:xfrm>
            <a:off x="3324225" y="1807285"/>
            <a:ext cx="6191438" cy="5355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a:ea typeface="+mn-ea"/>
                <a:cs typeface="+mn-cs"/>
              </a:rPr>
              <a:t>Table 7. ISRs (All Grades) Reported in ≥2%</a:t>
            </a:r>
            <a:r>
              <a:rPr lang="en-US" sz="1600" b="1" baseline="30000" noProof="0">
                <a:solidFill>
                  <a:prstClr val="black"/>
                </a:solidFill>
                <a:latin typeface="Arial"/>
              </a:rPr>
              <a:t>b</a:t>
            </a:r>
            <a:r>
              <a:rPr kumimoji="0" lang="en-US" sz="1600" b="1" i="0" u="none" strike="noStrike" kern="1200" cap="none" spc="0" normalizeH="0" baseline="0" noProof="0">
                <a:ln>
                  <a:noFill/>
                </a:ln>
                <a:solidFill>
                  <a:prstClr val="black"/>
                </a:solidFill>
                <a:effectLst/>
                <a:uLnTx/>
                <a:uFillTx/>
                <a:latin typeface="Arial"/>
                <a:ea typeface="+mn-ea"/>
                <a:cs typeface="+mn-cs"/>
              </a:rPr>
              <a:t> of Participants Receiving YEZTUGO in PURPOSE 1 or PURPOSE 2</a:t>
            </a:r>
          </a:p>
        </p:txBody>
      </p:sp>
      <p:grpSp>
        <p:nvGrpSpPr>
          <p:cNvPr id="11" name="Highlight Guides [HIDE]" hidden="1">
            <a:extLst>
              <a:ext uri="{FF2B5EF4-FFF2-40B4-BE49-F238E27FC236}">
                <a16:creationId xmlns:a16="http://schemas.microsoft.com/office/drawing/2014/main" id="{9C88DA63-B565-D16F-1A1D-A94E3673FACE}"/>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5" name="Highlight BG">
              <a:extLst>
                <a:ext uri="{FF2B5EF4-FFF2-40B4-BE49-F238E27FC236}">
                  <a16:creationId xmlns:a16="http://schemas.microsoft.com/office/drawing/2014/main" id="{64A15AC2-2BAA-BF60-8290-FD464FB0F529}"/>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6" name="Straight Connector 15">
              <a:extLst>
                <a:ext uri="{FF2B5EF4-FFF2-40B4-BE49-F238E27FC236}">
                  <a16:creationId xmlns:a16="http://schemas.microsoft.com/office/drawing/2014/main" id="{6BACE36B-7AC5-95B2-6F90-DDEF6F2F3DCB}"/>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92D9BA60-EB9D-3F60-A1A9-A3D86CDD170F}"/>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7B5B577-5243-98E9-07D5-6E40F089E2B6}"/>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7989BF6-7976-6B46-1B45-D37C93EF8246}"/>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A38F848-DF4A-AAF7-A65C-A0D1BF5EDC36}"/>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9CC668-E469-D851-6E7C-52B2F4EA0976}"/>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4E0CD6B3-A003-A9C7-6749-3C0571558A5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75CADF09-0636-0ACD-72BD-913868F98455}"/>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B5CD71E1-F9A5-1B77-9577-D1C7141326EE}"/>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323FA25-36FB-3120-1255-11461FDA47BF}"/>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A452401-BF4B-EE8A-9338-F972BA5CB12F}"/>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476327EE-70EA-F75A-09A1-9F026D33663C}"/>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9504C59-8D0B-F372-C780-EAA6B16E85C8}"/>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01172021-022A-1E7C-8256-A95E254A4FC9}"/>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1D2C72C9-0C0B-85E8-C02D-30FB12236AB9}"/>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10D43BAB-8741-8B90-533F-CBDA130D67E1}"/>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96F7B462-E46C-D6DC-2AFE-E201361B7E70}"/>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28F34D8A-55FB-9C28-9525-4DF90121D54C}"/>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4E49FB2A-F168-ABD6-CA62-CAA60B656A15}"/>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AECFB91F-7590-6599-7DDB-C6F5B37F13CD}"/>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1C00A4F-2046-AE63-5533-4801F7DB2801}"/>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A792BBA-321E-713F-C159-DA3720FFDEB5}"/>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18837AFB-5C83-7B77-0687-0072E4FA3B1A}"/>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75AAF353-08A2-FA24-F6EE-7D6DC0204786}"/>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7FE2B0D-B0E1-25A3-17F9-7C1E754673AB}"/>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CD4463C4-F864-310B-553A-972CE81EC05A}"/>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0BFF0A9-9FA5-3102-5BE7-FC83399075C0}"/>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21ED053-3194-497F-9341-CBC0E197221F}"/>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6344948D-B940-7207-F867-164FD2988B79}"/>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2FE44E55-EC25-F0EB-07EF-37B456D26627}"/>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F1DB9A3-75A1-AB8B-4120-1D27966C8022}"/>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463F8B70-F5B6-E50C-C898-D70E1A731165}"/>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D89EFC62-644D-9AD8-E646-DCC2B0ED4F89}"/>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9E47473A-B52C-EF8B-1F80-0D15838C023D}"/>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F539227F-0A34-CC01-EFAE-955110733EF2}"/>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B7725224-DBF8-9782-228E-8EF4D3EFEB66}"/>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8A4859CB-FC27-BEBB-3262-36010C1D484F}"/>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63DBA6A2-00C1-96CC-7216-F9440F087CFF}"/>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6126B10-A409-64C8-3F34-19E19D78E362}"/>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78B47F93-7F1B-BC9E-4503-18E34F5564DB}"/>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57" name="Graphic 56">
            <a:extLst>
              <a:ext uri="{FF2B5EF4-FFF2-40B4-BE49-F238E27FC236}">
                <a16:creationId xmlns:a16="http://schemas.microsoft.com/office/drawing/2014/main" id="{321335F6-B40E-AAF0-93F5-223CB169D7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714500" y="1291687"/>
            <a:ext cx="341681" cy="436404"/>
          </a:xfrm>
          <a:prstGeom prst="rect">
            <a:avLst/>
          </a:prstGeom>
        </p:spPr>
      </p:pic>
      <p:pic>
        <p:nvPicPr>
          <p:cNvPr id="10" name="Picture Placeholder 9">
            <a:extLst>
              <a:ext uri="{FF2B5EF4-FFF2-40B4-BE49-F238E27FC236}">
                <a16:creationId xmlns:a16="http://schemas.microsoft.com/office/drawing/2014/main" id="{35BB2D06-B1AB-34AB-8596-FCB0BAE44F7A}"/>
              </a:ext>
            </a:extLst>
          </p:cNvPr>
          <p:cNvPicPr>
            <a:picLocks noGrp="1" noChangeAspect="1"/>
          </p:cNvPicPr>
          <p:nvPr>
            <p:ph type="pic" sz="quarter" idx="11"/>
          </p:nvPr>
        </p:nvPicPr>
        <p:blipFill>
          <a:blip r:embed="rId4"/>
          <a:srcRect l="170" r="170"/>
          <a:stretch/>
        </p:blipFill>
        <p:spPr/>
      </p:pic>
      <p:sp>
        <p:nvSpPr>
          <p:cNvPr id="61" name="!!Highlight">
            <a:extLst>
              <a:ext uri="{FF2B5EF4-FFF2-40B4-BE49-F238E27FC236}">
                <a16:creationId xmlns:a16="http://schemas.microsoft.com/office/drawing/2014/main" id="{F74F39F5-A803-D8FF-318B-3CDA1C7888A3}"/>
              </a:ext>
            </a:extLst>
          </p:cNvPr>
          <p:cNvSpPr/>
          <p:nvPr/>
        </p:nvSpPr>
        <p:spPr>
          <a:xfrm>
            <a:off x="954158" y="3065297"/>
            <a:ext cx="2302546" cy="2683911"/>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2794685"/>
              <a:gd name="connsiteX1" fmla="*/ 2281815 w 2340025"/>
              <a:gd name="connsiteY1" fmla="*/ 0 h 2794685"/>
              <a:gd name="connsiteX2" fmla="*/ 2340025 w 2340025"/>
              <a:gd name="connsiteY2" fmla="*/ 1803606 h 2794685"/>
              <a:gd name="connsiteX3" fmla="*/ 131416 w 2340025"/>
              <a:gd name="connsiteY3" fmla="*/ 2794685 h 2794685"/>
              <a:gd name="connsiteX4" fmla="*/ 0 w 2340025"/>
              <a:gd name="connsiteY4" fmla="*/ 272305 h 2794685"/>
              <a:gd name="connsiteX0" fmla="*/ 0 w 2300241"/>
              <a:gd name="connsiteY0" fmla="*/ 1197979 h 2794685"/>
              <a:gd name="connsiteX1" fmla="*/ 2242031 w 2300241"/>
              <a:gd name="connsiteY1" fmla="*/ 0 h 2794685"/>
              <a:gd name="connsiteX2" fmla="*/ 2300241 w 2300241"/>
              <a:gd name="connsiteY2" fmla="*/ 1803606 h 2794685"/>
              <a:gd name="connsiteX3" fmla="*/ 91632 w 2300241"/>
              <a:gd name="connsiteY3" fmla="*/ 2794685 h 2794685"/>
              <a:gd name="connsiteX4" fmla="*/ 0 w 2300241"/>
              <a:gd name="connsiteY4" fmla="*/ 1197979 h 2794685"/>
              <a:gd name="connsiteX0" fmla="*/ 0 w 2300241"/>
              <a:gd name="connsiteY0" fmla="*/ 399497 h 1996203"/>
              <a:gd name="connsiteX1" fmla="*/ 2239544 w 2300241"/>
              <a:gd name="connsiteY1" fmla="*/ 0 h 1996203"/>
              <a:gd name="connsiteX2" fmla="*/ 2300241 w 2300241"/>
              <a:gd name="connsiteY2" fmla="*/ 1005124 h 1996203"/>
              <a:gd name="connsiteX3" fmla="*/ 91632 w 2300241"/>
              <a:gd name="connsiteY3" fmla="*/ 1996203 h 1996203"/>
              <a:gd name="connsiteX4" fmla="*/ 0 w 2300241"/>
              <a:gd name="connsiteY4" fmla="*/ 399497 h 1996203"/>
              <a:gd name="connsiteX0" fmla="*/ 0 w 2280349"/>
              <a:gd name="connsiteY0" fmla="*/ 399497 h 1996203"/>
              <a:gd name="connsiteX1" fmla="*/ 2239544 w 2280349"/>
              <a:gd name="connsiteY1" fmla="*/ 0 h 1996203"/>
              <a:gd name="connsiteX2" fmla="*/ 2280349 w 2280349"/>
              <a:gd name="connsiteY2" fmla="*/ 1306616 h 1996203"/>
              <a:gd name="connsiteX3" fmla="*/ 91632 w 2280349"/>
              <a:gd name="connsiteY3" fmla="*/ 1996203 h 1996203"/>
              <a:gd name="connsiteX4" fmla="*/ 0 w 2280349"/>
              <a:gd name="connsiteY4" fmla="*/ 399497 h 1996203"/>
              <a:gd name="connsiteX0" fmla="*/ 0 w 2280349"/>
              <a:gd name="connsiteY0" fmla="*/ 408919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08919 h 2005625"/>
              <a:gd name="connsiteX0" fmla="*/ 0 w 2298998"/>
              <a:gd name="connsiteY0" fmla="*/ 0 h 2133739"/>
              <a:gd name="connsiteX1" fmla="*/ 2258193 w 2298998"/>
              <a:gd name="connsiteY1" fmla="*/ 128114 h 2133739"/>
              <a:gd name="connsiteX2" fmla="*/ 2298998 w 2298998"/>
              <a:gd name="connsiteY2" fmla="*/ 1444152 h 2133739"/>
              <a:gd name="connsiteX3" fmla="*/ 110281 w 2298998"/>
              <a:gd name="connsiteY3" fmla="*/ 2133739 h 2133739"/>
              <a:gd name="connsiteX4" fmla="*/ 0 w 2298998"/>
              <a:gd name="connsiteY4" fmla="*/ 0 h 2133739"/>
              <a:gd name="connsiteX0" fmla="*/ 0 w 2298998"/>
              <a:gd name="connsiteY0" fmla="*/ 302926 h 2436665"/>
              <a:gd name="connsiteX1" fmla="*/ 2267518 w 2298998"/>
              <a:gd name="connsiteY1" fmla="*/ 0 h 2436665"/>
              <a:gd name="connsiteX2" fmla="*/ 2298998 w 2298998"/>
              <a:gd name="connsiteY2" fmla="*/ 1747078 h 2436665"/>
              <a:gd name="connsiteX3" fmla="*/ 110281 w 2298998"/>
              <a:gd name="connsiteY3" fmla="*/ 2436665 h 2436665"/>
              <a:gd name="connsiteX4" fmla="*/ 0 w 2298998"/>
              <a:gd name="connsiteY4" fmla="*/ 302926 h 2436665"/>
              <a:gd name="connsiteX0" fmla="*/ 0 w 2295268"/>
              <a:gd name="connsiteY0" fmla="*/ 318825 h 2436665"/>
              <a:gd name="connsiteX1" fmla="*/ 2263788 w 2295268"/>
              <a:gd name="connsiteY1" fmla="*/ 0 h 2436665"/>
              <a:gd name="connsiteX2" fmla="*/ 2295268 w 2295268"/>
              <a:gd name="connsiteY2" fmla="*/ 1747078 h 2436665"/>
              <a:gd name="connsiteX3" fmla="*/ 106551 w 2295268"/>
              <a:gd name="connsiteY3" fmla="*/ 2436665 h 2436665"/>
              <a:gd name="connsiteX4" fmla="*/ 0 w 2295268"/>
              <a:gd name="connsiteY4" fmla="*/ 318825 h 2436665"/>
              <a:gd name="connsiteX0" fmla="*/ 0 w 2298998"/>
              <a:gd name="connsiteY0" fmla="*/ 318825 h 2436665"/>
              <a:gd name="connsiteX1" fmla="*/ 2263788 w 2298998"/>
              <a:gd name="connsiteY1" fmla="*/ 0 h 2436665"/>
              <a:gd name="connsiteX2" fmla="*/ 2298998 w 2298998"/>
              <a:gd name="connsiteY2" fmla="*/ 1135850 h 2436665"/>
              <a:gd name="connsiteX3" fmla="*/ 106551 w 2298998"/>
              <a:gd name="connsiteY3" fmla="*/ 2436665 h 2436665"/>
              <a:gd name="connsiteX4" fmla="*/ 0 w 2298998"/>
              <a:gd name="connsiteY4" fmla="*/ 318825 h 2436665"/>
              <a:gd name="connsiteX0" fmla="*/ 0 w 2298998"/>
              <a:gd name="connsiteY0" fmla="*/ 318825 h 1696479"/>
              <a:gd name="connsiteX1" fmla="*/ 2263788 w 2298998"/>
              <a:gd name="connsiteY1" fmla="*/ 0 h 1696479"/>
              <a:gd name="connsiteX2" fmla="*/ 2298998 w 2298998"/>
              <a:gd name="connsiteY2" fmla="*/ 1135850 h 1696479"/>
              <a:gd name="connsiteX3" fmla="*/ 84172 w 2298998"/>
              <a:gd name="connsiteY3" fmla="*/ 1696479 h 1696479"/>
              <a:gd name="connsiteX4" fmla="*/ 0 w 2298998"/>
              <a:gd name="connsiteY4" fmla="*/ 318825 h 1696479"/>
              <a:gd name="connsiteX0" fmla="*/ 0 w 2298998"/>
              <a:gd name="connsiteY0" fmla="*/ 617177 h 1994831"/>
              <a:gd name="connsiteX1" fmla="*/ 2195409 w 2298998"/>
              <a:gd name="connsiteY1" fmla="*/ 0 h 1994831"/>
              <a:gd name="connsiteX2" fmla="*/ 2298998 w 2298998"/>
              <a:gd name="connsiteY2" fmla="*/ 1434202 h 1994831"/>
              <a:gd name="connsiteX3" fmla="*/ 84172 w 2298998"/>
              <a:gd name="connsiteY3" fmla="*/ 1994831 h 1994831"/>
              <a:gd name="connsiteX4" fmla="*/ 0 w 2298998"/>
              <a:gd name="connsiteY4" fmla="*/ 617177 h 1994831"/>
              <a:gd name="connsiteX0" fmla="*/ 0 w 2228548"/>
              <a:gd name="connsiteY0" fmla="*/ 617177 h 1994831"/>
              <a:gd name="connsiteX1" fmla="*/ 2195409 w 2228548"/>
              <a:gd name="connsiteY1" fmla="*/ 0 h 1994831"/>
              <a:gd name="connsiteX2" fmla="*/ 2228548 w 2228548"/>
              <a:gd name="connsiteY2" fmla="*/ 1051449 h 1994831"/>
              <a:gd name="connsiteX3" fmla="*/ 84172 w 2228548"/>
              <a:gd name="connsiteY3" fmla="*/ 1994831 h 1994831"/>
              <a:gd name="connsiteX4" fmla="*/ 0 w 2228548"/>
              <a:gd name="connsiteY4" fmla="*/ 617177 h 1994831"/>
              <a:gd name="connsiteX0" fmla="*/ 0 w 2228548"/>
              <a:gd name="connsiteY0" fmla="*/ 617177 h 1869209"/>
              <a:gd name="connsiteX1" fmla="*/ 2195409 w 2228548"/>
              <a:gd name="connsiteY1" fmla="*/ 0 h 1869209"/>
              <a:gd name="connsiteX2" fmla="*/ 2228548 w 2228548"/>
              <a:gd name="connsiteY2" fmla="*/ 1051449 h 1869209"/>
              <a:gd name="connsiteX3" fmla="*/ 75884 w 2228548"/>
              <a:gd name="connsiteY3" fmla="*/ 1869209 h 1869209"/>
              <a:gd name="connsiteX4" fmla="*/ 0 w 2228548"/>
              <a:gd name="connsiteY4" fmla="*/ 617177 h 1869209"/>
              <a:gd name="connsiteX0" fmla="*/ 0 w 2293314"/>
              <a:gd name="connsiteY0" fmla="*/ 151984 h 1404016"/>
              <a:gd name="connsiteX1" fmla="*/ 2293314 w 2293314"/>
              <a:gd name="connsiteY1" fmla="*/ 0 h 1404016"/>
              <a:gd name="connsiteX2" fmla="*/ 2228548 w 2293314"/>
              <a:gd name="connsiteY2" fmla="*/ 586256 h 1404016"/>
              <a:gd name="connsiteX3" fmla="*/ 75884 w 2293314"/>
              <a:gd name="connsiteY3" fmla="*/ 1404016 h 1404016"/>
              <a:gd name="connsiteX4" fmla="*/ 0 w 2293314"/>
              <a:gd name="connsiteY4" fmla="*/ 151984 h 1404016"/>
              <a:gd name="connsiteX0" fmla="*/ 0 w 2334224"/>
              <a:gd name="connsiteY0" fmla="*/ 151984 h 1404016"/>
              <a:gd name="connsiteX1" fmla="*/ 2293314 w 2334224"/>
              <a:gd name="connsiteY1" fmla="*/ 0 h 1404016"/>
              <a:gd name="connsiteX2" fmla="*/ 2334224 w 2334224"/>
              <a:gd name="connsiteY2" fmla="*/ 1306127 h 1404016"/>
              <a:gd name="connsiteX3" fmla="*/ 75884 w 2334224"/>
              <a:gd name="connsiteY3" fmla="*/ 1404016 h 1404016"/>
              <a:gd name="connsiteX4" fmla="*/ 0 w 2334224"/>
              <a:gd name="connsiteY4" fmla="*/ 151984 h 1404016"/>
              <a:gd name="connsiteX0" fmla="*/ 0 w 2334224"/>
              <a:gd name="connsiteY0" fmla="*/ 151984 h 1735245"/>
              <a:gd name="connsiteX1" fmla="*/ 2293314 w 2334224"/>
              <a:gd name="connsiteY1" fmla="*/ 0 h 1735245"/>
              <a:gd name="connsiteX2" fmla="*/ 2334224 w 2334224"/>
              <a:gd name="connsiteY2" fmla="*/ 1306127 h 1735245"/>
              <a:gd name="connsiteX3" fmla="*/ 92979 w 2334224"/>
              <a:gd name="connsiteY3" fmla="*/ 1735245 h 1735245"/>
              <a:gd name="connsiteX4" fmla="*/ 0 w 2334224"/>
              <a:gd name="connsiteY4" fmla="*/ 151984 h 1735245"/>
              <a:gd name="connsiteX0" fmla="*/ 0 w 2334224"/>
              <a:gd name="connsiteY0" fmla="*/ 151984 h 1730433"/>
              <a:gd name="connsiteX1" fmla="*/ 2293314 w 2334224"/>
              <a:gd name="connsiteY1" fmla="*/ 0 h 1730433"/>
              <a:gd name="connsiteX2" fmla="*/ 2334224 w 2334224"/>
              <a:gd name="connsiteY2" fmla="*/ 1306127 h 1730433"/>
              <a:gd name="connsiteX3" fmla="*/ 100438 w 2334224"/>
              <a:gd name="connsiteY3" fmla="*/ 1730433 h 1730433"/>
              <a:gd name="connsiteX4" fmla="*/ 0 w 2334224"/>
              <a:gd name="connsiteY4" fmla="*/ 151984 h 1730433"/>
              <a:gd name="connsiteX0" fmla="*/ 0 w 2337954"/>
              <a:gd name="connsiteY0" fmla="*/ 137549 h 1730433"/>
              <a:gd name="connsiteX1" fmla="*/ 2297044 w 2337954"/>
              <a:gd name="connsiteY1" fmla="*/ 0 h 1730433"/>
              <a:gd name="connsiteX2" fmla="*/ 2337954 w 2337954"/>
              <a:gd name="connsiteY2" fmla="*/ 1306127 h 1730433"/>
              <a:gd name="connsiteX3" fmla="*/ 104168 w 2337954"/>
              <a:gd name="connsiteY3" fmla="*/ 1730433 h 1730433"/>
              <a:gd name="connsiteX4" fmla="*/ 0 w 2337954"/>
              <a:gd name="connsiteY4" fmla="*/ 137549 h 1730433"/>
              <a:gd name="connsiteX0" fmla="*/ 0 w 2403224"/>
              <a:gd name="connsiteY0" fmla="*/ 137549 h 3102517"/>
              <a:gd name="connsiteX1" fmla="*/ 2297044 w 2403224"/>
              <a:gd name="connsiteY1" fmla="*/ 0 h 3102517"/>
              <a:gd name="connsiteX2" fmla="*/ 2403224 w 2403224"/>
              <a:gd name="connsiteY2" fmla="*/ 3102517 h 3102517"/>
              <a:gd name="connsiteX3" fmla="*/ 104168 w 2403224"/>
              <a:gd name="connsiteY3" fmla="*/ 1730433 h 3102517"/>
              <a:gd name="connsiteX4" fmla="*/ 0 w 2403224"/>
              <a:gd name="connsiteY4" fmla="*/ 137549 h 3102517"/>
              <a:gd name="connsiteX0" fmla="*/ 0 w 2403224"/>
              <a:gd name="connsiteY0" fmla="*/ 137549 h 3903744"/>
              <a:gd name="connsiteX1" fmla="*/ 2297044 w 2403224"/>
              <a:gd name="connsiteY1" fmla="*/ 0 h 3903744"/>
              <a:gd name="connsiteX2" fmla="*/ 2403224 w 2403224"/>
              <a:gd name="connsiteY2" fmla="*/ 3102517 h 3903744"/>
              <a:gd name="connsiteX3" fmla="*/ 272006 w 2403224"/>
              <a:gd name="connsiteY3" fmla="*/ 3903744 h 3903744"/>
              <a:gd name="connsiteX4" fmla="*/ 0 w 2403224"/>
              <a:gd name="connsiteY4" fmla="*/ 137549 h 3903744"/>
              <a:gd name="connsiteX0" fmla="*/ 0 w 2254035"/>
              <a:gd name="connsiteY0" fmla="*/ 2190566 h 3903744"/>
              <a:gd name="connsiteX1" fmla="*/ 2147855 w 2254035"/>
              <a:gd name="connsiteY1" fmla="*/ 0 h 3903744"/>
              <a:gd name="connsiteX2" fmla="*/ 2254035 w 2254035"/>
              <a:gd name="connsiteY2" fmla="*/ 3102517 h 3903744"/>
              <a:gd name="connsiteX3" fmla="*/ 122817 w 2254035"/>
              <a:gd name="connsiteY3" fmla="*/ 3903744 h 3903744"/>
              <a:gd name="connsiteX4" fmla="*/ 0 w 2254035"/>
              <a:gd name="connsiteY4" fmla="*/ 2190566 h 3903744"/>
              <a:gd name="connsiteX0" fmla="*/ 0 w 2254035"/>
              <a:gd name="connsiteY0" fmla="*/ 546548 h 2259726"/>
              <a:gd name="connsiteX1" fmla="*/ 2203801 w 2254035"/>
              <a:gd name="connsiteY1" fmla="*/ 0 h 2259726"/>
              <a:gd name="connsiteX2" fmla="*/ 2254035 w 2254035"/>
              <a:gd name="connsiteY2" fmla="*/ 1458499 h 2259726"/>
              <a:gd name="connsiteX3" fmla="*/ 122817 w 2254035"/>
              <a:gd name="connsiteY3" fmla="*/ 2259726 h 2259726"/>
              <a:gd name="connsiteX4" fmla="*/ 0 w 2254035"/>
              <a:gd name="connsiteY4" fmla="*/ 546548 h 2259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035" h="2259726">
                <a:moveTo>
                  <a:pt x="0" y="546548"/>
                </a:moveTo>
                <a:lnTo>
                  <a:pt x="2203801" y="0"/>
                </a:lnTo>
                <a:lnTo>
                  <a:pt x="2254035" y="1458499"/>
                </a:lnTo>
                <a:lnTo>
                  <a:pt x="122817" y="2259726"/>
                </a:lnTo>
                <a:lnTo>
                  <a:pt x="0" y="546548"/>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74" name="Speech Bubble: Rectangle with Corners Rounded 73">
            <a:extLst>
              <a:ext uri="{FF2B5EF4-FFF2-40B4-BE49-F238E27FC236}">
                <a16:creationId xmlns:a16="http://schemas.microsoft.com/office/drawing/2014/main" id="{F8AD591B-97CD-177B-AFDC-1427B26BBD02}"/>
              </a:ext>
            </a:extLst>
          </p:cNvPr>
          <p:cNvSpPr/>
          <p:nvPr/>
        </p:nvSpPr>
        <p:spPr>
          <a:xfrm>
            <a:off x="9649860" y="2347707"/>
            <a:ext cx="2342237" cy="3313319"/>
          </a:xfrm>
          <a:prstGeom prst="wedgeRoundRectCallout">
            <a:avLst>
              <a:gd name="adj1" fmla="val -42776"/>
              <a:gd name="adj2" fmla="val -17424"/>
              <a:gd name="adj3" fmla="val 16667"/>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52000" rIns="0" rtlCol="0" anchor="ctr"/>
          <a:lstStyle/>
          <a:p>
            <a:pPr marL="304165" indent="-304165">
              <a:spcAft>
                <a:spcPts val="600"/>
              </a:spcAft>
              <a:buNone/>
            </a:pPr>
            <a:r>
              <a:rPr lang="en-US" sz="1400" b="1" noProof="0">
                <a:solidFill>
                  <a:schemeClr val="tx1"/>
                </a:solidFill>
              </a:rPr>
              <a:t>PURPOSE 1:</a:t>
            </a:r>
            <a:endParaRPr lang="en-US" sz="1400" b="1" noProof="0">
              <a:solidFill>
                <a:schemeClr val="tx1"/>
              </a:solidFill>
              <a:cs typeface="Arial"/>
            </a:endParaRPr>
          </a:p>
          <a:p>
            <a:pPr marL="144000" indent="-144000">
              <a:spcAft>
                <a:spcPts val="600"/>
              </a:spcAft>
              <a:buFont typeface="Arial" panose="020B0604020202020204" pitchFamily="34" charset="0"/>
              <a:buChar char="•"/>
            </a:pPr>
            <a:r>
              <a:rPr lang="en-US" sz="1200" noProof="0">
                <a:solidFill>
                  <a:schemeClr val="tx1"/>
                </a:solidFill>
              </a:rPr>
              <a:t>Grade 3 ISRs were reported in 4 (0.2%) participants</a:t>
            </a:r>
          </a:p>
          <a:p>
            <a:pPr marL="144000" indent="-144000">
              <a:spcAft>
                <a:spcPts val="1800"/>
              </a:spcAft>
              <a:buFont typeface="Arial" panose="020B0604020202020204" pitchFamily="34" charset="0"/>
              <a:buChar char="•"/>
            </a:pPr>
            <a:r>
              <a:rPr lang="en-US" sz="1200" noProof="0">
                <a:solidFill>
                  <a:schemeClr val="tx1"/>
                </a:solidFill>
              </a:rPr>
              <a:t>Included ulcer and nodule</a:t>
            </a:r>
            <a:endParaRPr lang="en-US" sz="1400" noProof="0">
              <a:solidFill>
                <a:schemeClr val="tx1"/>
              </a:solidFill>
            </a:endParaRPr>
          </a:p>
          <a:p>
            <a:pPr marL="304165" indent="-304165">
              <a:spcAft>
                <a:spcPts val="600"/>
              </a:spcAft>
              <a:buNone/>
            </a:pPr>
            <a:r>
              <a:rPr lang="en-US" sz="1400" b="1" noProof="0">
                <a:solidFill>
                  <a:schemeClr val="tx1"/>
                </a:solidFill>
              </a:rPr>
              <a:t>PURPOSE 2:</a:t>
            </a:r>
            <a:endParaRPr lang="en-US" sz="1400" b="1" noProof="0">
              <a:solidFill>
                <a:schemeClr val="tx1"/>
              </a:solidFill>
              <a:cs typeface="Arial"/>
            </a:endParaRPr>
          </a:p>
          <a:p>
            <a:pPr marL="144000" indent="-144000">
              <a:spcAft>
                <a:spcPts val="600"/>
              </a:spcAft>
              <a:buFont typeface="Arial" panose="020B0604020202020204" pitchFamily="34" charset="0"/>
              <a:buChar char="•"/>
            </a:pPr>
            <a:r>
              <a:rPr lang="en-US" sz="1200" noProof="0">
                <a:solidFill>
                  <a:schemeClr val="tx1"/>
                </a:solidFill>
              </a:rPr>
              <a:t>Grade 3 ISRs were reported in 14 (0.6%) participants</a:t>
            </a:r>
          </a:p>
          <a:p>
            <a:pPr marL="144000" indent="-144000">
              <a:spcAft>
                <a:spcPts val="600"/>
              </a:spcAft>
              <a:buFont typeface="Arial" panose="020B0604020202020204" pitchFamily="34" charset="0"/>
              <a:buChar char="•"/>
            </a:pPr>
            <a:r>
              <a:rPr lang="en-US" sz="1200" noProof="0">
                <a:solidFill>
                  <a:schemeClr val="tx1"/>
                </a:solidFill>
              </a:rPr>
              <a:t>Included ulcer, pain, erythema, edema and dermatitis</a:t>
            </a:r>
          </a:p>
        </p:txBody>
      </p:sp>
      <p:sp>
        <p:nvSpPr>
          <p:cNvPr id="75" name="Oval 74">
            <a:extLst>
              <a:ext uri="{FF2B5EF4-FFF2-40B4-BE49-F238E27FC236}">
                <a16:creationId xmlns:a16="http://schemas.microsoft.com/office/drawing/2014/main" id="{34D9D0D4-383A-9B60-9C1B-CA5F3AD8FFE3}"/>
              </a:ext>
            </a:extLst>
          </p:cNvPr>
          <p:cNvSpPr/>
          <p:nvPr/>
        </p:nvSpPr>
        <p:spPr>
          <a:xfrm>
            <a:off x="10474232" y="2063043"/>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80" name="Group 79">
            <a:extLst>
              <a:ext uri="{FF2B5EF4-FFF2-40B4-BE49-F238E27FC236}">
                <a16:creationId xmlns:a16="http://schemas.microsoft.com/office/drawing/2014/main" id="{0652499C-5606-DFC0-C76F-64969AEE11BA}"/>
              </a:ext>
            </a:extLst>
          </p:cNvPr>
          <p:cNvGrpSpPr/>
          <p:nvPr/>
        </p:nvGrpSpPr>
        <p:grpSpPr>
          <a:xfrm>
            <a:off x="10523323" y="2094438"/>
            <a:ext cx="547110" cy="547110"/>
            <a:chOff x="10523323" y="2094438"/>
            <a:chExt cx="547110" cy="547110"/>
          </a:xfrm>
        </p:grpSpPr>
        <p:pic>
          <p:nvPicPr>
            <p:cNvPr id="78" name="Graphic 77">
              <a:extLst>
                <a:ext uri="{FF2B5EF4-FFF2-40B4-BE49-F238E27FC236}">
                  <a16:creationId xmlns:a16="http://schemas.microsoft.com/office/drawing/2014/main" id="{92F370BA-48BD-D917-64A4-F40F6690A9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523323" y="2094438"/>
              <a:ext cx="547110" cy="547110"/>
            </a:xfrm>
            <a:prstGeom prst="rect">
              <a:avLst/>
            </a:prstGeom>
          </p:spPr>
        </p:pic>
        <p:sp>
          <p:nvSpPr>
            <p:cNvPr id="79" name="Oval 78">
              <a:extLst>
                <a:ext uri="{FF2B5EF4-FFF2-40B4-BE49-F238E27FC236}">
                  <a16:creationId xmlns:a16="http://schemas.microsoft.com/office/drawing/2014/main" id="{441A36A2-CB20-BA8B-4E5A-F7F20281F73C}"/>
                </a:ext>
              </a:extLst>
            </p:cNvPr>
            <p:cNvSpPr/>
            <p:nvPr/>
          </p:nvSpPr>
          <p:spPr>
            <a:xfrm>
              <a:off x="10613231" y="2181225"/>
              <a:ext cx="207801" cy="20780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3008211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08CBA-0610-8301-163A-32007F2CA92E}"/>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7B2ACC99-97C8-A3BD-C529-F444D62B48F2}"/>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7</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.1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Effect of Other Drugs on YEZTUGO</a:t>
            </a:r>
          </a:p>
        </p:txBody>
      </p:sp>
      <p:sp>
        <p:nvSpPr>
          <p:cNvPr id="13" name="TextBox 14">
            <a:extLst>
              <a:ext uri="{FF2B5EF4-FFF2-40B4-BE49-F238E27FC236}">
                <a16:creationId xmlns:a16="http://schemas.microsoft.com/office/drawing/2014/main" id="{BCFAD4CC-88FB-9D3A-49AD-1945D39D78AF}"/>
              </a:ext>
            </a:extLst>
          </p:cNvPr>
          <p:cNvSpPr txBox="1">
            <a:spLocks noChangeArrowheads="1"/>
          </p:cNvSpPr>
          <p:nvPr/>
        </p:nvSpPr>
        <p:spPr bwMode="auto">
          <a:xfrm>
            <a:off x="3324224" y="2716894"/>
            <a:ext cx="8683353" cy="3042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marL="540000">
              <a:spcAft>
                <a:spcPts val="1200"/>
              </a:spcAft>
              <a:buClr>
                <a:srgbClr val="7F7F7F"/>
              </a:buClr>
            </a:pPr>
            <a:r>
              <a:rPr lang="en-US" sz="1600" b="1" strike="noStrike" baseline="0" noProof="0">
                <a:solidFill>
                  <a:schemeClr val="tx2"/>
                </a:solidFill>
              </a:rPr>
              <a:t>Strong or Moderate CYP3A Inducers </a:t>
            </a:r>
          </a:p>
          <a:p>
            <a:pPr marL="0" lvl="1" indent="0">
              <a:spcAft>
                <a:spcPts val="600"/>
              </a:spcAft>
              <a:buClr>
                <a:srgbClr val="7F7F7F"/>
              </a:buClr>
            </a:pPr>
            <a:r>
              <a:rPr lang="en-US" sz="1600" noProof="0"/>
              <a:t>Drugs that are strong or moderate inducers of CYP3A may significantly decrease plasma concentrations of LEN, which may reduce the effectiveness of YEZTUGO. </a:t>
            </a:r>
            <a:r>
              <a:rPr lang="en-US" sz="1600" b="0" i="0" u="none" strike="noStrike" baseline="0" noProof="0"/>
              <a:t>Therefore, dosage modifications (supplemental doses) of YEZTUGO are recommended when initiating strong or moderate CYP3A inducers</a:t>
            </a:r>
            <a:r>
              <a:rPr lang="en-US" sz="1600" noProof="0"/>
              <a:t>. </a:t>
            </a:r>
          </a:p>
          <a:p>
            <a:pPr marL="0" lvl="1" indent="0">
              <a:spcAft>
                <a:spcPts val="600"/>
              </a:spcAft>
              <a:buClr>
                <a:srgbClr val="7F7F7F"/>
              </a:buClr>
            </a:pPr>
            <a:r>
              <a:rPr lang="en-US" sz="1400" noProof="0"/>
              <a:t>[see </a:t>
            </a:r>
            <a:r>
              <a:rPr lang="en-US" sz="1400" noProof="0">
                <a:solidFill>
                  <a:schemeClr val="tx2"/>
                </a:solidFill>
              </a:rPr>
              <a:t>Dosage and Administration (2.5) </a:t>
            </a:r>
            <a:r>
              <a:rPr lang="en-US" sz="1400" noProof="0"/>
              <a:t>and</a:t>
            </a:r>
            <a:r>
              <a:rPr lang="en-US" sz="1400" noProof="0">
                <a:solidFill>
                  <a:schemeClr val="tx2"/>
                </a:solidFill>
              </a:rPr>
              <a:t> Clinical Pharmacology (12.3)</a:t>
            </a:r>
            <a:r>
              <a:rPr lang="en-US" sz="1400" noProof="0"/>
              <a:t>]</a:t>
            </a:r>
            <a:endParaRPr lang="en-US" sz="1600" noProof="0"/>
          </a:p>
          <a:p>
            <a:pPr marL="540000">
              <a:spcAft>
                <a:spcPts val="1200"/>
              </a:spcAft>
              <a:buClr>
                <a:srgbClr val="7F7F7F"/>
              </a:buClr>
            </a:pPr>
            <a:endParaRPr lang="en-US" sz="800" b="1" noProof="0">
              <a:solidFill>
                <a:schemeClr val="tx2"/>
              </a:solidFill>
            </a:endParaRPr>
          </a:p>
          <a:p>
            <a:pPr marL="540000">
              <a:spcAft>
                <a:spcPts val="1200"/>
              </a:spcAft>
              <a:buClr>
                <a:srgbClr val="7F7F7F"/>
              </a:buClr>
            </a:pPr>
            <a:r>
              <a:rPr lang="en-US" sz="1600" b="1" noProof="0">
                <a:solidFill>
                  <a:schemeClr val="tx2"/>
                </a:solidFill>
              </a:rPr>
              <a:t>Combined P-</a:t>
            </a:r>
            <a:r>
              <a:rPr lang="en-US" sz="1600" b="1" noProof="0" err="1">
                <a:solidFill>
                  <a:schemeClr val="tx2"/>
                </a:solidFill>
              </a:rPr>
              <a:t>gp</a:t>
            </a:r>
            <a:r>
              <a:rPr lang="en-US" sz="1600" b="1" noProof="0">
                <a:solidFill>
                  <a:schemeClr val="tx2"/>
                </a:solidFill>
              </a:rPr>
              <a:t>, UGT1A1 and Strong CYP3A Inhibitors</a:t>
            </a:r>
          </a:p>
          <a:p>
            <a:pPr marL="0" lvl="1" indent="0">
              <a:spcAft>
                <a:spcPts val="600"/>
              </a:spcAft>
              <a:buClr>
                <a:srgbClr val="7F7F7F"/>
              </a:buClr>
            </a:pPr>
            <a:r>
              <a:rPr lang="en-US" sz="1600" noProof="0"/>
              <a:t>These drugs may significantly increase plasma concentrations of YEZTUGO. Concomitant administration </a:t>
            </a:r>
            <a:r>
              <a:rPr lang="en-US" sz="1600" b="1" noProof="0"/>
              <a:t>is not recommended</a:t>
            </a:r>
            <a:r>
              <a:rPr lang="en-US" sz="1600" noProof="0"/>
              <a:t>.</a:t>
            </a:r>
          </a:p>
        </p:txBody>
      </p:sp>
      <p:sp>
        <p:nvSpPr>
          <p:cNvPr id="14" name="Rectangle: Top Corners Rounded 13">
            <a:extLst>
              <a:ext uri="{FF2B5EF4-FFF2-40B4-BE49-F238E27FC236}">
                <a16:creationId xmlns:a16="http://schemas.microsoft.com/office/drawing/2014/main" id="{034D2BEE-E4E3-1385-1C1D-97F0A9706D37}"/>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CAF1EB0E-0933-9B98-08E5-7AF388716E43}"/>
              </a:ext>
            </a:extLst>
          </p:cNvPr>
          <p:cNvSpPr>
            <a:spLocks noGrp="1"/>
          </p:cNvSpPr>
          <p:nvPr>
            <p:ph type="title"/>
          </p:nvPr>
        </p:nvSpPr>
        <p:spPr>
          <a:xfrm>
            <a:off x="3352097" y="177891"/>
            <a:ext cx="8640000" cy="533205"/>
          </a:xfrm>
        </p:spPr>
        <p:txBody>
          <a:bodyPr/>
          <a:lstStyle/>
          <a:p>
            <a:r>
              <a:rPr lang="en-US" noProof="0"/>
              <a:t>7. Drug Interactions</a:t>
            </a:r>
          </a:p>
        </p:txBody>
      </p:sp>
      <p:sp>
        <p:nvSpPr>
          <p:cNvPr id="7" name="Text Placeholder 6">
            <a:extLst>
              <a:ext uri="{FF2B5EF4-FFF2-40B4-BE49-F238E27FC236}">
                <a16:creationId xmlns:a16="http://schemas.microsoft.com/office/drawing/2014/main" id="{17949F0F-0A40-3A9B-6D53-1C44C1EF691B}"/>
              </a:ext>
            </a:extLst>
          </p:cNvPr>
          <p:cNvSpPr>
            <a:spLocks noGrp="1"/>
          </p:cNvSpPr>
          <p:nvPr>
            <p:ph type="body" sz="quarter" idx="12"/>
          </p:nvPr>
        </p:nvSpPr>
        <p:spPr/>
        <p:txBody>
          <a:bodyPr/>
          <a:lstStyle/>
          <a:p>
            <a:r>
              <a:rPr lang="en-US" noProof="0"/>
              <a:t>CYP3A, cytochrome (P450) 3A; P-</a:t>
            </a:r>
            <a:r>
              <a:rPr lang="en-US" noProof="0" err="1"/>
              <a:t>gp</a:t>
            </a:r>
            <a:r>
              <a:rPr lang="en-US" noProof="0"/>
              <a:t>, P-glycoprotein; UGT1A1, UDP-glucuronosyltransferase family 1 member A1</a:t>
            </a:r>
          </a:p>
        </p:txBody>
      </p:sp>
      <p:grpSp>
        <p:nvGrpSpPr>
          <p:cNvPr id="8" name="Highlight Guides [HIDE]" hidden="1">
            <a:extLst>
              <a:ext uri="{FF2B5EF4-FFF2-40B4-BE49-F238E27FC236}">
                <a16:creationId xmlns:a16="http://schemas.microsoft.com/office/drawing/2014/main" id="{85C8DC2C-533D-D85C-24DB-D7927AFA5A52}"/>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9" name="Highlight BG">
              <a:extLst>
                <a:ext uri="{FF2B5EF4-FFF2-40B4-BE49-F238E27FC236}">
                  <a16:creationId xmlns:a16="http://schemas.microsoft.com/office/drawing/2014/main" id="{D40DDDF3-3892-9BA4-5066-53D1D5E98CCD}"/>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0" name="Straight Connector 9">
              <a:extLst>
                <a:ext uri="{FF2B5EF4-FFF2-40B4-BE49-F238E27FC236}">
                  <a16:creationId xmlns:a16="http://schemas.microsoft.com/office/drawing/2014/main" id="{67D1FD5B-4F3C-333A-0C26-9E8D0B1D900C}"/>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C158603-1A02-0BB4-8525-F31F8362DB37}"/>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9C54340-F1EF-4FC7-53A7-4EB1E2A23F0B}"/>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6AEF38B-A4F8-0383-5208-3F4462427312}"/>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FE7F83DF-839A-B9D3-FA8C-F29C9C09E236}"/>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A65C80B-CEAC-E978-22D9-DE9D94A68062}"/>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EB877B3-46A2-4682-F89E-4D5FD52AEE5A}"/>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8BEFB949-FEC7-169E-E600-E0C6692F235A}"/>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06DB360-EF13-9A89-1861-92EE2FD45CF0}"/>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C686549B-BD9A-6C7F-62CF-84C7A3CF54D5}"/>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7995E53A-0896-2DE7-B951-0DFE36DA4E01}"/>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0ACFED53-EEF0-2BE9-BA80-004FF7FF0C2E}"/>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C7C84C8-A87E-5F24-063D-F5F174832B28}"/>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AE884C3-A7E4-4070-9723-0C6CDA788036}"/>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14F1944D-4935-B71F-B401-5A90433B21C6}"/>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623CCFDD-24D3-8CD1-63CD-753E12BC8D2F}"/>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9F74677-53B1-31EA-BBC9-512F383DD58C}"/>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5387862D-3D1C-84A0-8C2F-294BFA4BF5A4}"/>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2BE4A3A-415D-B6F9-770B-A54A62BA405D}"/>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C1271D1-F397-6DF1-4F40-6DD899473453}"/>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26EDBED0-CB32-FC40-12B5-BF704DF47CFC}"/>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5444C1B7-59DB-E4FA-5548-D84DFACD132F}"/>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B20DA30-7300-6029-87CB-D394616922DF}"/>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56C9B5B-0681-9ECA-B465-AD66CCC194C4}"/>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5F74F66-40E1-9A5B-A554-59A7D3381231}"/>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A3118AE1-BF1E-321A-19F4-81AFB2EFB3AA}"/>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AA48360B-EA55-E294-1993-5930B47CA5B8}"/>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B3225FF6-7416-467A-C7ED-8E14ED5FE783}"/>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087565E8-1445-C4D5-D1FC-54C91D1293BE}"/>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EAF35BEA-C974-FA2C-B58D-981696A6A496}"/>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B417DCE2-3459-9BD1-AD82-C358D64F8240}"/>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F9B4C84C-5DA6-28E9-8E0D-F3261AEAB928}"/>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552A81FE-0D83-AC5A-FA4C-684239885D72}"/>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D0528632-86C2-25B0-C4D4-BD02C517F45C}"/>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1896D97-67D5-57FE-4AF8-55BEA6CC1ADC}"/>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F65922B8-69AB-737D-0A58-0F9C7303D48A}"/>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2EA3F7FA-1676-17F8-1CFA-149F5FF95A29}"/>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0FB2ADCC-6ABF-A78C-624B-3AADC937620F}"/>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15E49BD3-95FE-677F-D573-F8B997529A38}"/>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9E8F9EBE-D35F-D5BB-E9CA-97CCFE3E5DF5}"/>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54" name="Graphic 53">
            <a:extLst>
              <a:ext uri="{FF2B5EF4-FFF2-40B4-BE49-F238E27FC236}">
                <a16:creationId xmlns:a16="http://schemas.microsoft.com/office/drawing/2014/main" id="{5B15918A-E4C8-B8C1-57BF-03673B3CC1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55611" y="1318261"/>
            <a:ext cx="383260" cy="383258"/>
          </a:xfrm>
          <a:prstGeom prst="rect">
            <a:avLst/>
          </a:prstGeom>
        </p:spPr>
      </p:pic>
      <p:pic>
        <p:nvPicPr>
          <p:cNvPr id="2" name="Graphic 1">
            <a:extLst>
              <a:ext uri="{FF2B5EF4-FFF2-40B4-BE49-F238E27FC236}">
                <a16:creationId xmlns:a16="http://schemas.microsoft.com/office/drawing/2014/main" id="{7688A5ED-D6A2-95EE-DDCA-A55AA25124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98636" y="2686523"/>
            <a:ext cx="451424" cy="451424"/>
          </a:xfrm>
          <a:prstGeom prst="rect">
            <a:avLst/>
          </a:prstGeom>
        </p:spPr>
      </p:pic>
      <p:pic>
        <p:nvPicPr>
          <p:cNvPr id="56" name="Picture Placeholder 55">
            <a:extLst>
              <a:ext uri="{FF2B5EF4-FFF2-40B4-BE49-F238E27FC236}">
                <a16:creationId xmlns:a16="http://schemas.microsoft.com/office/drawing/2014/main" id="{931BEA08-4D39-999B-6FD2-75C60EE966B0}"/>
              </a:ext>
            </a:extLst>
          </p:cNvPr>
          <p:cNvPicPr>
            <a:picLocks noGrp="1" noChangeAspect="1"/>
          </p:cNvPicPr>
          <p:nvPr>
            <p:ph type="pic" sz="quarter" idx="11"/>
          </p:nvPr>
        </p:nvPicPr>
        <p:blipFill>
          <a:blip r:embed="rId5"/>
          <a:srcRect l="205" r="205"/>
          <a:stretch/>
        </p:blipFill>
        <p:spPr/>
      </p:pic>
      <p:pic>
        <p:nvPicPr>
          <p:cNvPr id="3" name="Graphic 2">
            <a:extLst>
              <a:ext uri="{FF2B5EF4-FFF2-40B4-BE49-F238E27FC236}">
                <a16:creationId xmlns:a16="http://schemas.microsoft.com/office/drawing/2014/main" id="{D4B3808D-5F1D-6657-CEA7-32C0475EE2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98636" y="4700268"/>
            <a:ext cx="451424" cy="451424"/>
          </a:xfrm>
          <a:prstGeom prst="rect">
            <a:avLst/>
          </a:prstGeom>
        </p:spPr>
      </p:pic>
      <p:sp>
        <p:nvSpPr>
          <p:cNvPr id="57" name="!!Highlight">
            <a:extLst>
              <a:ext uri="{FF2B5EF4-FFF2-40B4-BE49-F238E27FC236}">
                <a16:creationId xmlns:a16="http://schemas.microsoft.com/office/drawing/2014/main" id="{F996A53D-B2A9-78B6-E993-DD1091781CAF}"/>
              </a:ext>
            </a:extLst>
          </p:cNvPr>
          <p:cNvSpPr/>
          <p:nvPr/>
        </p:nvSpPr>
        <p:spPr>
          <a:xfrm>
            <a:off x="860401" y="2153594"/>
            <a:ext cx="2350205" cy="1773322"/>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2794685"/>
              <a:gd name="connsiteX1" fmla="*/ 2281815 w 2340025"/>
              <a:gd name="connsiteY1" fmla="*/ 0 h 2794685"/>
              <a:gd name="connsiteX2" fmla="*/ 2340025 w 2340025"/>
              <a:gd name="connsiteY2" fmla="*/ 1803606 h 2794685"/>
              <a:gd name="connsiteX3" fmla="*/ 131416 w 2340025"/>
              <a:gd name="connsiteY3" fmla="*/ 2794685 h 2794685"/>
              <a:gd name="connsiteX4" fmla="*/ 0 w 2340025"/>
              <a:gd name="connsiteY4" fmla="*/ 272305 h 2794685"/>
              <a:gd name="connsiteX0" fmla="*/ 0 w 2300241"/>
              <a:gd name="connsiteY0" fmla="*/ 1197979 h 2794685"/>
              <a:gd name="connsiteX1" fmla="*/ 2242031 w 2300241"/>
              <a:gd name="connsiteY1" fmla="*/ 0 h 2794685"/>
              <a:gd name="connsiteX2" fmla="*/ 2300241 w 2300241"/>
              <a:gd name="connsiteY2" fmla="*/ 1803606 h 2794685"/>
              <a:gd name="connsiteX3" fmla="*/ 91632 w 2300241"/>
              <a:gd name="connsiteY3" fmla="*/ 2794685 h 2794685"/>
              <a:gd name="connsiteX4" fmla="*/ 0 w 2300241"/>
              <a:gd name="connsiteY4" fmla="*/ 1197979 h 2794685"/>
              <a:gd name="connsiteX0" fmla="*/ 0 w 2300241"/>
              <a:gd name="connsiteY0" fmla="*/ 399497 h 1996203"/>
              <a:gd name="connsiteX1" fmla="*/ 2239544 w 2300241"/>
              <a:gd name="connsiteY1" fmla="*/ 0 h 1996203"/>
              <a:gd name="connsiteX2" fmla="*/ 2300241 w 2300241"/>
              <a:gd name="connsiteY2" fmla="*/ 1005124 h 1996203"/>
              <a:gd name="connsiteX3" fmla="*/ 91632 w 2300241"/>
              <a:gd name="connsiteY3" fmla="*/ 1996203 h 1996203"/>
              <a:gd name="connsiteX4" fmla="*/ 0 w 2300241"/>
              <a:gd name="connsiteY4" fmla="*/ 399497 h 1996203"/>
              <a:gd name="connsiteX0" fmla="*/ 0 w 2280349"/>
              <a:gd name="connsiteY0" fmla="*/ 399497 h 1996203"/>
              <a:gd name="connsiteX1" fmla="*/ 2239544 w 2280349"/>
              <a:gd name="connsiteY1" fmla="*/ 0 h 1996203"/>
              <a:gd name="connsiteX2" fmla="*/ 2280349 w 2280349"/>
              <a:gd name="connsiteY2" fmla="*/ 1306616 h 1996203"/>
              <a:gd name="connsiteX3" fmla="*/ 91632 w 2280349"/>
              <a:gd name="connsiteY3" fmla="*/ 1996203 h 1996203"/>
              <a:gd name="connsiteX4" fmla="*/ 0 w 2280349"/>
              <a:gd name="connsiteY4" fmla="*/ 399497 h 1996203"/>
              <a:gd name="connsiteX0" fmla="*/ 0 w 2280349"/>
              <a:gd name="connsiteY0" fmla="*/ 408919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08919 h 2005625"/>
              <a:gd name="connsiteX0" fmla="*/ 0 w 2298998"/>
              <a:gd name="connsiteY0" fmla="*/ 0 h 2133739"/>
              <a:gd name="connsiteX1" fmla="*/ 2258193 w 2298998"/>
              <a:gd name="connsiteY1" fmla="*/ 128114 h 2133739"/>
              <a:gd name="connsiteX2" fmla="*/ 2298998 w 2298998"/>
              <a:gd name="connsiteY2" fmla="*/ 1444152 h 2133739"/>
              <a:gd name="connsiteX3" fmla="*/ 110281 w 2298998"/>
              <a:gd name="connsiteY3" fmla="*/ 2133739 h 2133739"/>
              <a:gd name="connsiteX4" fmla="*/ 0 w 2298998"/>
              <a:gd name="connsiteY4" fmla="*/ 0 h 2133739"/>
              <a:gd name="connsiteX0" fmla="*/ 0 w 2298998"/>
              <a:gd name="connsiteY0" fmla="*/ 302926 h 2436665"/>
              <a:gd name="connsiteX1" fmla="*/ 2267518 w 2298998"/>
              <a:gd name="connsiteY1" fmla="*/ 0 h 2436665"/>
              <a:gd name="connsiteX2" fmla="*/ 2298998 w 2298998"/>
              <a:gd name="connsiteY2" fmla="*/ 1747078 h 2436665"/>
              <a:gd name="connsiteX3" fmla="*/ 110281 w 2298998"/>
              <a:gd name="connsiteY3" fmla="*/ 2436665 h 2436665"/>
              <a:gd name="connsiteX4" fmla="*/ 0 w 2298998"/>
              <a:gd name="connsiteY4" fmla="*/ 302926 h 2436665"/>
              <a:gd name="connsiteX0" fmla="*/ 0 w 2295268"/>
              <a:gd name="connsiteY0" fmla="*/ 318825 h 2436665"/>
              <a:gd name="connsiteX1" fmla="*/ 2263788 w 2295268"/>
              <a:gd name="connsiteY1" fmla="*/ 0 h 2436665"/>
              <a:gd name="connsiteX2" fmla="*/ 2295268 w 2295268"/>
              <a:gd name="connsiteY2" fmla="*/ 1747078 h 2436665"/>
              <a:gd name="connsiteX3" fmla="*/ 106551 w 2295268"/>
              <a:gd name="connsiteY3" fmla="*/ 2436665 h 2436665"/>
              <a:gd name="connsiteX4" fmla="*/ 0 w 2295268"/>
              <a:gd name="connsiteY4" fmla="*/ 318825 h 2436665"/>
              <a:gd name="connsiteX0" fmla="*/ 0 w 2298998"/>
              <a:gd name="connsiteY0" fmla="*/ 318825 h 2436665"/>
              <a:gd name="connsiteX1" fmla="*/ 2263788 w 2298998"/>
              <a:gd name="connsiteY1" fmla="*/ 0 h 2436665"/>
              <a:gd name="connsiteX2" fmla="*/ 2298998 w 2298998"/>
              <a:gd name="connsiteY2" fmla="*/ 1135850 h 2436665"/>
              <a:gd name="connsiteX3" fmla="*/ 106551 w 2298998"/>
              <a:gd name="connsiteY3" fmla="*/ 2436665 h 2436665"/>
              <a:gd name="connsiteX4" fmla="*/ 0 w 2298998"/>
              <a:gd name="connsiteY4" fmla="*/ 318825 h 2436665"/>
              <a:gd name="connsiteX0" fmla="*/ 0 w 2298998"/>
              <a:gd name="connsiteY0" fmla="*/ 318825 h 1696479"/>
              <a:gd name="connsiteX1" fmla="*/ 2263788 w 2298998"/>
              <a:gd name="connsiteY1" fmla="*/ 0 h 1696479"/>
              <a:gd name="connsiteX2" fmla="*/ 2298998 w 2298998"/>
              <a:gd name="connsiteY2" fmla="*/ 1135850 h 1696479"/>
              <a:gd name="connsiteX3" fmla="*/ 84172 w 2298998"/>
              <a:gd name="connsiteY3" fmla="*/ 1696479 h 1696479"/>
              <a:gd name="connsiteX4" fmla="*/ 0 w 2298998"/>
              <a:gd name="connsiteY4" fmla="*/ 318825 h 1696479"/>
              <a:gd name="connsiteX0" fmla="*/ 0 w 2298998"/>
              <a:gd name="connsiteY0" fmla="*/ 617177 h 1994831"/>
              <a:gd name="connsiteX1" fmla="*/ 2195409 w 2298998"/>
              <a:gd name="connsiteY1" fmla="*/ 0 h 1994831"/>
              <a:gd name="connsiteX2" fmla="*/ 2298998 w 2298998"/>
              <a:gd name="connsiteY2" fmla="*/ 1434202 h 1994831"/>
              <a:gd name="connsiteX3" fmla="*/ 84172 w 2298998"/>
              <a:gd name="connsiteY3" fmla="*/ 1994831 h 1994831"/>
              <a:gd name="connsiteX4" fmla="*/ 0 w 2298998"/>
              <a:gd name="connsiteY4" fmla="*/ 617177 h 1994831"/>
              <a:gd name="connsiteX0" fmla="*/ 0 w 2228548"/>
              <a:gd name="connsiteY0" fmla="*/ 617177 h 1994831"/>
              <a:gd name="connsiteX1" fmla="*/ 2195409 w 2228548"/>
              <a:gd name="connsiteY1" fmla="*/ 0 h 1994831"/>
              <a:gd name="connsiteX2" fmla="*/ 2228548 w 2228548"/>
              <a:gd name="connsiteY2" fmla="*/ 1051449 h 1994831"/>
              <a:gd name="connsiteX3" fmla="*/ 84172 w 2228548"/>
              <a:gd name="connsiteY3" fmla="*/ 1994831 h 1994831"/>
              <a:gd name="connsiteX4" fmla="*/ 0 w 2228548"/>
              <a:gd name="connsiteY4" fmla="*/ 617177 h 1994831"/>
              <a:gd name="connsiteX0" fmla="*/ 0 w 2228548"/>
              <a:gd name="connsiteY0" fmla="*/ 617177 h 1869209"/>
              <a:gd name="connsiteX1" fmla="*/ 2195409 w 2228548"/>
              <a:gd name="connsiteY1" fmla="*/ 0 h 1869209"/>
              <a:gd name="connsiteX2" fmla="*/ 2228548 w 2228548"/>
              <a:gd name="connsiteY2" fmla="*/ 1051449 h 1869209"/>
              <a:gd name="connsiteX3" fmla="*/ 75884 w 2228548"/>
              <a:gd name="connsiteY3" fmla="*/ 1869209 h 1869209"/>
              <a:gd name="connsiteX4" fmla="*/ 0 w 2228548"/>
              <a:gd name="connsiteY4" fmla="*/ 617177 h 1869209"/>
              <a:gd name="connsiteX0" fmla="*/ 0 w 2293314"/>
              <a:gd name="connsiteY0" fmla="*/ 151984 h 1404016"/>
              <a:gd name="connsiteX1" fmla="*/ 2293314 w 2293314"/>
              <a:gd name="connsiteY1" fmla="*/ 0 h 1404016"/>
              <a:gd name="connsiteX2" fmla="*/ 2228548 w 2293314"/>
              <a:gd name="connsiteY2" fmla="*/ 586256 h 1404016"/>
              <a:gd name="connsiteX3" fmla="*/ 75884 w 2293314"/>
              <a:gd name="connsiteY3" fmla="*/ 1404016 h 1404016"/>
              <a:gd name="connsiteX4" fmla="*/ 0 w 2293314"/>
              <a:gd name="connsiteY4" fmla="*/ 151984 h 1404016"/>
              <a:gd name="connsiteX0" fmla="*/ 0 w 2334224"/>
              <a:gd name="connsiteY0" fmla="*/ 151984 h 1404016"/>
              <a:gd name="connsiteX1" fmla="*/ 2293314 w 2334224"/>
              <a:gd name="connsiteY1" fmla="*/ 0 h 1404016"/>
              <a:gd name="connsiteX2" fmla="*/ 2334224 w 2334224"/>
              <a:gd name="connsiteY2" fmla="*/ 1306127 h 1404016"/>
              <a:gd name="connsiteX3" fmla="*/ 75884 w 2334224"/>
              <a:gd name="connsiteY3" fmla="*/ 1404016 h 1404016"/>
              <a:gd name="connsiteX4" fmla="*/ 0 w 2334224"/>
              <a:gd name="connsiteY4" fmla="*/ 151984 h 1404016"/>
              <a:gd name="connsiteX0" fmla="*/ 0 w 2334224"/>
              <a:gd name="connsiteY0" fmla="*/ 151984 h 1735245"/>
              <a:gd name="connsiteX1" fmla="*/ 2293314 w 2334224"/>
              <a:gd name="connsiteY1" fmla="*/ 0 h 1735245"/>
              <a:gd name="connsiteX2" fmla="*/ 2334224 w 2334224"/>
              <a:gd name="connsiteY2" fmla="*/ 1306127 h 1735245"/>
              <a:gd name="connsiteX3" fmla="*/ 92979 w 2334224"/>
              <a:gd name="connsiteY3" fmla="*/ 1735245 h 1735245"/>
              <a:gd name="connsiteX4" fmla="*/ 0 w 2334224"/>
              <a:gd name="connsiteY4" fmla="*/ 151984 h 1735245"/>
              <a:gd name="connsiteX0" fmla="*/ 0 w 2334224"/>
              <a:gd name="connsiteY0" fmla="*/ 151984 h 1730433"/>
              <a:gd name="connsiteX1" fmla="*/ 2293314 w 2334224"/>
              <a:gd name="connsiteY1" fmla="*/ 0 h 1730433"/>
              <a:gd name="connsiteX2" fmla="*/ 2334224 w 2334224"/>
              <a:gd name="connsiteY2" fmla="*/ 1306127 h 1730433"/>
              <a:gd name="connsiteX3" fmla="*/ 100438 w 2334224"/>
              <a:gd name="connsiteY3" fmla="*/ 1730433 h 1730433"/>
              <a:gd name="connsiteX4" fmla="*/ 0 w 2334224"/>
              <a:gd name="connsiteY4" fmla="*/ 151984 h 1730433"/>
              <a:gd name="connsiteX0" fmla="*/ 0 w 2337954"/>
              <a:gd name="connsiteY0" fmla="*/ 137549 h 1730433"/>
              <a:gd name="connsiteX1" fmla="*/ 2297044 w 2337954"/>
              <a:gd name="connsiteY1" fmla="*/ 0 h 1730433"/>
              <a:gd name="connsiteX2" fmla="*/ 2337954 w 2337954"/>
              <a:gd name="connsiteY2" fmla="*/ 1306127 h 1730433"/>
              <a:gd name="connsiteX3" fmla="*/ 104168 w 2337954"/>
              <a:gd name="connsiteY3" fmla="*/ 1730433 h 1730433"/>
              <a:gd name="connsiteX4" fmla="*/ 0 w 2337954"/>
              <a:gd name="connsiteY4" fmla="*/ 137549 h 1730433"/>
              <a:gd name="connsiteX0" fmla="*/ 0 w 2337954"/>
              <a:gd name="connsiteY0" fmla="*/ 310772 h 1903656"/>
              <a:gd name="connsiteX1" fmla="*/ 2297044 w 2337954"/>
              <a:gd name="connsiteY1" fmla="*/ 0 h 1903656"/>
              <a:gd name="connsiteX2" fmla="*/ 2337954 w 2337954"/>
              <a:gd name="connsiteY2" fmla="*/ 1479350 h 1903656"/>
              <a:gd name="connsiteX3" fmla="*/ 104168 w 2337954"/>
              <a:gd name="connsiteY3" fmla="*/ 1903656 h 1903656"/>
              <a:gd name="connsiteX4" fmla="*/ 0 w 2337954"/>
              <a:gd name="connsiteY4" fmla="*/ 310772 h 1903656"/>
              <a:gd name="connsiteX0" fmla="*/ 0 w 2330495"/>
              <a:gd name="connsiteY0" fmla="*/ 310772 h 1903656"/>
              <a:gd name="connsiteX1" fmla="*/ 2297044 w 2330495"/>
              <a:gd name="connsiteY1" fmla="*/ 0 h 1903656"/>
              <a:gd name="connsiteX2" fmla="*/ 2330495 w 2330495"/>
              <a:gd name="connsiteY2" fmla="*/ 998174 h 1903656"/>
              <a:gd name="connsiteX3" fmla="*/ 104168 w 2330495"/>
              <a:gd name="connsiteY3" fmla="*/ 1903656 h 1903656"/>
              <a:gd name="connsiteX4" fmla="*/ 0 w 2330495"/>
              <a:gd name="connsiteY4" fmla="*/ 310772 h 1903656"/>
              <a:gd name="connsiteX0" fmla="*/ 0 w 2330495"/>
              <a:gd name="connsiteY0" fmla="*/ 310772 h 1473806"/>
              <a:gd name="connsiteX1" fmla="*/ 2297044 w 2330495"/>
              <a:gd name="connsiteY1" fmla="*/ 0 h 1473806"/>
              <a:gd name="connsiteX2" fmla="*/ 2330495 w 2330495"/>
              <a:gd name="connsiteY2" fmla="*/ 998174 h 1473806"/>
              <a:gd name="connsiteX3" fmla="*/ 66871 w 2330495"/>
              <a:gd name="connsiteY3" fmla="*/ 1473806 h 1473806"/>
              <a:gd name="connsiteX4" fmla="*/ 0 w 2330495"/>
              <a:gd name="connsiteY4" fmla="*/ 310772 h 1473806"/>
              <a:gd name="connsiteX0" fmla="*/ 0 w 2337954"/>
              <a:gd name="connsiteY0" fmla="*/ 310772 h 1473806"/>
              <a:gd name="connsiteX1" fmla="*/ 2297044 w 2337954"/>
              <a:gd name="connsiteY1" fmla="*/ 0 h 1473806"/>
              <a:gd name="connsiteX2" fmla="*/ 2337954 w 2337954"/>
              <a:gd name="connsiteY2" fmla="*/ 895523 h 1473806"/>
              <a:gd name="connsiteX3" fmla="*/ 66871 w 2337954"/>
              <a:gd name="connsiteY3" fmla="*/ 1473806 h 1473806"/>
              <a:gd name="connsiteX4" fmla="*/ 0 w 2337954"/>
              <a:gd name="connsiteY4" fmla="*/ 310772 h 1473806"/>
              <a:gd name="connsiteX0" fmla="*/ 0 w 2337954"/>
              <a:gd name="connsiteY0" fmla="*/ 310772 h 1454559"/>
              <a:gd name="connsiteX1" fmla="*/ 2297044 w 2337954"/>
              <a:gd name="connsiteY1" fmla="*/ 0 h 1454559"/>
              <a:gd name="connsiteX2" fmla="*/ 2337954 w 2337954"/>
              <a:gd name="connsiteY2" fmla="*/ 895523 h 1454559"/>
              <a:gd name="connsiteX3" fmla="*/ 59411 w 2337954"/>
              <a:gd name="connsiteY3" fmla="*/ 1454559 h 1454559"/>
              <a:gd name="connsiteX4" fmla="*/ 0 w 2337954"/>
              <a:gd name="connsiteY4" fmla="*/ 310772 h 1454559"/>
              <a:gd name="connsiteX0" fmla="*/ 0 w 2337954"/>
              <a:gd name="connsiteY0" fmla="*/ 310772 h 1454559"/>
              <a:gd name="connsiteX1" fmla="*/ 2297044 w 2337954"/>
              <a:gd name="connsiteY1" fmla="*/ 0 h 1454559"/>
              <a:gd name="connsiteX2" fmla="*/ 2337954 w 2337954"/>
              <a:gd name="connsiteY2" fmla="*/ 895523 h 1454559"/>
              <a:gd name="connsiteX3" fmla="*/ 96709 w 2337954"/>
              <a:gd name="connsiteY3" fmla="*/ 1454559 h 1454559"/>
              <a:gd name="connsiteX4" fmla="*/ 0 w 2337954"/>
              <a:gd name="connsiteY4" fmla="*/ 310772 h 1454559"/>
              <a:gd name="connsiteX0" fmla="*/ 0 w 2337954"/>
              <a:gd name="connsiteY0" fmla="*/ 310772 h 1460975"/>
              <a:gd name="connsiteX1" fmla="*/ 2297044 w 2337954"/>
              <a:gd name="connsiteY1" fmla="*/ 0 h 1460975"/>
              <a:gd name="connsiteX2" fmla="*/ 2337954 w 2337954"/>
              <a:gd name="connsiteY2" fmla="*/ 895523 h 1460975"/>
              <a:gd name="connsiteX3" fmla="*/ 74330 w 2337954"/>
              <a:gd name="connsiteY3" fmla="*/ 1460975 h 1460975"/>
              <a:gd name="connsiteX4" fmla="*/ 0 w 2337954"/>
              <a:gd name="connsiteY4" fmla="*/ 310772 h 1460975"/>
              <a:gd name="connsiteX0" fmla="*/ 0 w 2337954"/>
              <a:gd name="connsiteY0" fmla="*/ 349266 h 1499469"/>
              <a:gd name="connsiteX1" fmla="*/ 2297044 w 2337954"/>
              <a:gd name="connsiteY1" fmla="*/ 0 h 1499469"/>
              <a:gd name="connsiteX2" fmla="*/ 2337954 w 2337954"/>
              <a:gd name="connsiteY2" fmla="*/ 934017 h 1499469"/>
              <a:gd name="connsiteX3" fmla="*/ 74330 w 2337954"/>
              <a:gd name="connsiteY3" fmla="*/ 1499469 h 1499469"/>
              <a:gd name="connsiteX4" fmla="*/ 0 w 2337954"/>
              <a:gd name="connsiteY4" fmla="*/ 349266 h 1499469"/>
              <a:gd name="connsiteX0" fmla="*/ 0 w 2297044"/>
              <a:gd name="connsiteY0" fmla="*/ 349266 h 1499469"/>
              <a:gd name="connsiteX1" fmla="*/ 2297044 w 2297044"/>
              <a:gd name="connsiteY1" fmla="*/ 0 h 1499469"/>
              <a:gd name="connsiteX2" fmla="*/ 2293197 w 2297044"/>
              <a:gd name="connsiteY2" fmla="*/ 946848 h 1499469"/>
              <a:gd name="connsiteX3" fmla="*/ 74330 w 2297044"/>
              <a:gd name="connsiteY3" fmla="*/ 1499469 h 1499469"/>
              <a:gd name="connsiteX4" fmla="*/ 0 w 2297044"/>
              <a:gd name="connsiteY4" fmla="*/ 349266 h 1499469"/>
              <a:gd name="connsiteX0" fmla="*/ 0 w 2293253"/>
              <a:gd name="connsiteY0" fmla="*/ 355682 h 1505885"/>
              <a:gd name="connsiteX1" fmla="*/ 2274666 w 2293253"/>
              <a:gd name="connsiteY1" fmla="*/ 0 h 1505885"/>
              <a:gd name="connsiteX2" fmla="*/ 2293197 w 2293253"/>
              <a:gd name="connsiteY2" fmla="*/ 953264 h 1505885"/>
              <a:gd name="connsiteX3" fmla="*/ 74330 w 2293253"/>
              <a:gd name="connsiteY3" fmla="*/ 1505885 h 1505885"/>
              <a:gd name="connsiteX4" fmla="*/ 0 w 2293253"/>
              <a:gd name="connsiteY4" fmla="*/ 355682 h 1505885"/>
              <a:gd name="connsiteX0" fmla="*/ 0 w 2293224"/>
              <a:gd name="connsiteY0" fmla="*/ 355682 h 1505885"/>
              <a:gd name="connsiteX1" fmla="*/ 2252288 w 2293224"/>
              <a:gd name="connsiteY1" fmla="*/ 0 h 1505885"/>
              <a:gd name="connsiteX2" fmla="*/ 2293197 w 2293224"/>
              <a:gd name="connsiteY2" fmla="*/ 953264 h 1505885"/>
              <a:gd name="connsiteX3" fmla="*/ 74330 w 2293224"/>
              <a:gd name="connsiteY3" fmla="*/ 1505885 h 1505885"/>
              <a:gd name="connsiteX4" fmla="*/ 0 w 2293224"/>
              <a:gd name="connsiteY4" fmla="*/ 355682 h 1505885"/>
              <a:gd name="connsiteX0" fmla="*/ 0 w 2293253"/>
              <a:gd name="connsiteY0" fmla="*/ 355682 h 1505885"/>
              <a:gd name="connsiteX1" fmla="*/ 2274666 w 2293253"/>
              <a:gd name="connsiteY1" fmla="*/ 0 h 1505885"/>
              <a:gd name="connsiteX2" fmla="*/ 2293197 w 2293253"/>
              <a:gd name="connsiteY2" fmla="*/ 953264 h 1505885"/>
              <a:gd name="connsiteX3" fmla="*/ 74330 w 2293253"/>
              <a:gd name="connsiteY3" fmla="*/ 1505885 h 1505885"/>
              <a:gd name="connsiteX4" fmla="*/ 0 w 2293253"/>
              <a:gd name="connsiteY4" fmla="*/ 355682 h 1505885"/>
              <a:gd name="connsiteX0" fmla="*/ 0 w 2293253"/>
              <a:gd name="connsiteY0" fmla="*/ 355682 h 1493054"/>
              <a:gd name="connsiteX1" fmla="*/ 2274666 w 2293253"/>
              <a:gd name="connsiteY1" fmla="*/ 0 h 1493054"/>
              <a:gd name="connsiteX2" fmla="*/ 2293197 w 2293253"/>
              <a:gd name="connsiteY2" fmla="*/ 953264 h 1493054"/>
              <a:gd name="connsiteX3" fmla="*/ 89249 w 2293253"/>
              <a:gd name="connsiteY3" fmla="*/ 1493054 h 1493054"/>
              <a:gd name="connsiteX4" fmla="*/ 0 w 2293253"/>
              <a:gd name="connsiteY4" fmla="*/ 355682 h 1493054"/>
              <a:gd name="connsiteX0" fmla="*/ 0 w 2323058"/>
              <a:gd name="connsiteY0" fmla="*/ 355682 h 1493054"/>
              <a:gd name="connsiteX1" fmla="*/ 2274666 w 2323058"/>
              <a:gd name="connsiteY1" fmla="*/ 0 h 1493054"/>
              <a:gd name="connsiteX2" fmla="*/ 2323035 w 2323058"/>
              <a:gd name="connsiteY2" fmla="*/ 953264 h 1493054"/>
              <a:gd name="connsiteX3" fmla="*/ 89249 w 2323058"/>
              <a:gd name="connsiteY3" fmla="*/ 1493054 h 1493054"/>
              <a:gd name="connsiteX4" fmla="*/ 0 w 2323058"/>
              <a:gd name="connsiteY4" fmla="*/ 355682 h 1493054"/>
              <a:gd name="connsiteX0" fmla="*/ 0 w 2300698"/>
              <a:gd name="connsiteY0" fmla="*/ 355682 h 1493054"/>
              <a:gd name="connsiteX1" fmla="*/ 2274666 w 2300698"/>
              <a:gd name="connsiteY1" fmla="*/ 0 h 1493054"/>
              <a:gd name="connsiteX2" fmla="*/ 2300657 w 2300698"/>
              <a:gd name="connsiteY2" fmla="*/ 953264 h 1493054"/>
              <a:gd name="connsiteX3" fmla="*/ 89249 w 2300698"/>
              <a:gd name="connsiteY3" fmla="*/ 1493054 h 1493054"/>
              <a:gd name="connsiteX4" fmla="*/ 0 w 2300698"/>
              <a:gd name="connsiteY4" fmla="*/ 355682 h 1493054"/>
              <a:gd name="connsiteX0" fmla="*/ 0 w 2300690"/>
              <a:gd name="connsiteY0" fmla="*/ 355682 h 1493054"/>
              <a:gd name="connsiteX1" fmla="*/ 2267207 w 2300690"/>
              <a:gd name="connsiteY1" fmla="*/ 0 h 1493054"/>
              <a:gd name="connsiteX2" fmla="*/ 2300657 w 2300690"/>
              <a:gd name="connsiteY2" fmla="*/ 953264 h 1493054"/>
              <a:gd name="connsiteX3" fmla="*/ 89249 w 2300690"/>
              <a:gd name="connsiteY3" fmla="*/ 1493054 h 1493054"/>
              <a:gd name="connsiteX4" fmla="*/ 0 w 2300690"/>
              <a:gd name="connsiteY4" fmla="*/ 355682 h 149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690" h="1493054">
                <a:moveTo>
                  <a:pt x="0" y="355682"/>
                </a:moveTo>
                <a:lnTo>
                  <a:pt x="2267207" y="0"/>
                </a:lnTo>
                <a:cubicBezTo>
                  <a:pt x="2265925" y="315616"/>
                  <a:pt x="2301939" y="637648"/>
                  <a:pt x="2300657" y="953264"/>
                </a:cubicBezTo>
                <a:lnTo>
                  <a:pt x="89249" y="1493054"/>
                </a:lnTo>
                <a:lnTo>
                  <a:pt x="0" y="355682"/>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TextBox 5">
            <a:extLst>
              <a:ext uri="{FF2B5EF4-FFF2-40B4-BE49-F238E27FC236}">
                <a16:creationId xmlns:a16="http://schemas.microsoft.com/office/drawing/2014/main" id="{9F850B19-2A4E-A77F-1677-1C1BBEE0608C}"/>
              </a:ext>
            </a:extLst>
          </p:cNvPr>
          <p:cNvSpPr txBox="1"/>
          <p:nvPr/>
        </p:nvSpPr>
        <p:spPr>
          <a:xfrm>
            <a:off x="3403328" y="1901392"/>
            <a:ext cx="8604249" cy="739227"/>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LEN is a substrate of P-</a:t>
            </a:r>
            <a:r>
              <a:rPr kumimoji="0" lang="en-US" sz="1600" b="0" i="0" u="none" strike="noStrike" kern="1200" cap="none" spc="0" normalizeH="0" baseline="0" noProof="0" err="1">
                <a:ln>
                  <a:noFill/>
                </a:ln>
                <a:solidFill>
                  <a:prstClr val="black"/>
                </a:solidFill>
                <a:effectLst/>
                <a:uLnTx/>
                <a:uFillTx/>
                <a:latin typeface="Arial" panose="020B0604020202020204" pitchFamily="34" charset="0"/>
                <a:ea typeface="Times New Roman" panose="02020603050405020304" pitchFamily="18" charset="0"/>
                <a:cs typeface="+mn-cs"/>
              </a:rPr>
              <a:t>gp</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 UGT1A1 and CYP3A.</a:t>
            </a:r>
          </a:p>
        </p:txBody>
      </p:sp>
      <p:sp>
        <p:nvSpPr>
          <p:cNvPr id="67" name="Oval 66">
            <a:extLst>
              <a:ext uri="{FF2B5EF4-FFF2-40B4-BE49-F238E27FC236}">
                <a16:creationId xmlns:a16="http://schemas.microsoft.com/office/drawing/2014/main" id="{4A55C2B8-050A-CE0E-2F2D-F68570C37491}"/>
              </a:ext>
            </a:extLst>
          </p:cNvPr>
          <p:cNvSpPr/>
          <p:nvPr/>
        </p:nvSpPr>
        <p:spPr>
          <a:xfrm>
            <a:off x="3455099" y="1923650"/>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59" name="Graphic 58">
            <a:extLst>
              <a:ext uri="{FF2B5EF4-FFF2-40B4-BE49-F238E27FC236}">
                <a16:creationId xmlns:a16="http://schemas.microsoft.com/office/drawing/2014/main" id="{EE7E10F6-E864-3CF9-6805-07075182B5A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610089" y="2036234"/>
            <a:ext cx="383512" cy="468326"/>
          </a:xfrm>
          <a:prstGeom prst="rect">
            <a:avLst/>
          </a:prstGeom>
        </p:spPr>
      </p:pic>
    </p:spTree>
    <p:extLst>
      <p:ext uri="{BB962C8B-B14F-4D97-AF65-F5344CB8AC3E}">
        <p14:creationId xmlns:p14="http://schemas.microsoft.com/office/powerpoint/2010/main" val="1692648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669AB-85B8-F89E-A261-E57997E21C95}"/>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3C826CF4-3400-C565-26B0-5F53DF174484}"/>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7</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.2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Effect of YEZTUGO on Other Drugs</a:t>
            </a:r>
          </a:p>
        </p:txBody>
      </p:sp>
      <p:sp>
        <p:nvSpPr>
          <p:cNvPr id="13" name="TextBox 14">
            <a:extLst>
              <a:ext uri="{FF2B5EF4-FFF2-40B4-BE49-F238E27FC236}">
                <a16:creationId xmlns:a16="http://schemas.microsoft.com/office/drawing/2014/main" id="{C0B2CA3B-0BFF-E620-206E-9AD0F49AAFFF}"/>
              </a:ext>
            </a:extLst>
          </p:cNvPr>
          <p:cNvSpPr txBox="1">
            <a:spLocks noChangeArrowheads="1"/>
          </p:cNvSpPr>
          <p:nvPr/>
        </p:nvSpPr>
        <p:spPr bwMode="auto">
          <a:xfrm>
            <a:off x="3324224" y="1739866"/>
            <a:ext cx="8683353" cy="36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marL="0" lvl="1" indent="0">
              <a:spcAft>
                <a:spcPts val="600"/>
              </a:spcAft>
              <a:buClr>
                <a:srgbClr val="7F7F7F"/>
              </a:buClr>
            </a:pPr>
            <a:r>
              <a:rPr lang="en-US" sz="1600" noProof="0"/>
              <a:t>LEN is a moderate inhibitor of CYP3A and a P-</a:t>
            </a:r>
            <a:r>
              <a:rPr lang="en-US" sz="1600" noProof="0" err="1"/>
              <a:t>gp</a:t>
            </a:r>
            <a:r>
              <a:rPr lang="en-US" sz="1600" noProof="0"/>
              <a:t> inhibitor.</a:t>
            </a:r>
          </a:p>
        </p:txBody>
      </p:sp>
      <p:sp>
        <p:nvSpPr>
          <p:cNvPr id="14" name="Rectangle: Top Corners Rounded 13">
            <a:extLst>
              <a:ext uri="{FF2B5EF4-FFF2-40B4-BE49-F238E27FC236}">
                <a16:creationId xmlns:a16="http://schemas.microsoft.com/office/drawing/2014/main" id="{22B3452D-6464-DB8C-8280-AA8C193B754C}"/>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14F51771-EEEA-5194-9A2F-71A874C5F062}"/>
              </a:ext>
            </a:extLst>
          </p:cNvPr>
          <p:cNvSpPr>
            <a:spLocks noGrp="1"/>
          </p:cNvSpPr>
          <p:nvPr>
            <p:ph type="title"/>
          </p:nvPr>
        </p:nvSpPr>
        <p:spPr>
          <a:xfrm>
            <a:off x="3352097" y="177891"/>
            <a:ext cx="8640000" cy="533205"/>
          </a:xfrm>
        </p:spPr>
        <p:txBody>
          <a:bodyPr/>
          <a:lstStyle/>
          <a:p>
            <a:r>
              <a:rPr lang="en-US" noProof="0"/>
              <a:t>7. Drug Interactions</a:t>
            </a:r>
          </a:p>
        </p:txBody>
      </p:sp>
      <p:sp>
        <p:nvSpPr>
          <p:cNvPr id="7" name="Text Placeholder 6">
            <a:extLst>
              <a:ext uri="{FF2B5EF4-FFF2-40B4-BE49-F238E27FC236}">
                <a16:creationId xmlns:a16="http://schemas.microsoft.com/office/drawing/2014/main" id="{5EE2053D-FFB7-E56A-0DDD-6AB950728A7D}"/>
              </a:ext>
            </a:extLst>
          </p:cNvPr>
          <p:cNvSpPr>
            <a:spLocks noGrp="1"/>
          </p:cNvSpPr>
          <p:nvPr>
            <p:ph type="body" sz="quarter" idx="12"/>
          </p:nvPr>
        </p:nvSpPr>
        <p:spPr/>
        <p:txBody>
          <a:bodyPr/>
          <a:lstStyle/>
          <a:p>
            <a:r>
              <a:rPr lang="en-US" noProof="0"/>
              <a:t>CYP3A, cytochrome (P450) 3A; P-</a:t>
            </a:r>
            <a:r>
              <a:rPr lang="en-US" noProof="0" err="1"/>
              <a:t>gp</a:t>
            </a:r>
            <a:r>
              <a:rPr lang="en-US" noProof="0"/>
              <a:t>, P-glycoprotein</a:t>
            </a:r>
          </a:p>
        </p:txBody>
      </p:sp>
      <p:grpSp>
        <p:nvGrpSpPr>
          <p:cNvPr id="8" name="Highlight Guides [HIDE]" hidden="1">
            <a:extLst>
              <a:ext uri="{FF2B5EF4-FFF2-40B4-BE49-F238E27FC236}">
                <a16:creationId xmlns:a16="http://schemas.microsoft.com/office/drawing/2014/main" id="{1A0EA92F-6713-EC91-D06A-CA7ED77441C2}"/>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9" name="Highlight BG">
              <a:extLst>
                <a:ext uri="{FF2B5EF4-FFF2-40B4-BE49-F238E27FC236}">
                  <a16:creationId xmlns:a16="http://schemas.microsoft.com/office/drawing/2014/main" id="{0623A0B3-BFD3-6DC6-5B57-B772F1023672}"/>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0" name="Straight Connector 9">
              <a:extLst>
                <a:ext uri="{FF2B5EF4-FFF2-40B4-BE49-F238E27FC236}">
                  <a16:creationId xmlns:a16="http://schemas.microsoft.com/office/drawing/2014/main" id="{A7FD39A4-96A9-7D0A-ED0B-3D05551DAFF9}"/>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1099D8A-1144-25E4-4FB0-53157A47F7E4}"/>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CE520B1-B4F1-74D3-615A-990918B75E7C}"/>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F29DF77-6404-2456-EB6B-DF3D7D10B570}"/>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DDC77AB-156E-D3BB-053A-9093EA319017}"/>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3EF4E79-289E-4C91-9DB9-D377A59F73A1}"/>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35ECB92-A747-B6ED-C8B0-9600E2E0BC55}"/>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925D4D4-5537-6E4E-65AB-B1B001319A0C}"/>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BD5060CC-8284-C2AA-7E2B-A79828CF2FE9}"/>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B22D441C-2A8A-4341-0D22-C5101E82B3E1}"/>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C73C156-8660-D6E1-0CB9-4F56D3FEDD84}"/>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BC44269-692A-085B-0672-C8398457C6B5}"/>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958D877-D62A-03CA-72D8-EA0215C6FBA2}"/>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33766A8-98D2-F838-CF80-93D8A578B710}"/>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297CAEDA-5275-EE31-048C-7BFE7D12331D}"/>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10DB2690-A7F0-0D68-320F-E38EDB36DF18}"/>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95898792-3E15-3EAD-93D9-3F3ABA2080AF}"/>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5100A46F-AFD0-2632-BAD8-3B74470DC336}"/>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B7C3959-FA77-F290-77B2-41972084940E}"/>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3198553E-EFD1-1547-5452-8B665CE6B469}"/>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749A2F00-DB18-8873-B9A2-98D944B57809}"/>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4D6BDB1C-E67E-5121-817D-FE68749EA7B8}"/>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5BF7B1AD-38A6-2AE1-591C-BCCB4DBA5D69}"/>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D8DE13B-F758-4B27-D9E7-1EA4F878761D}"/>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7F3F4C6A-96F2-1D49-DC06-23FF9818817C}"/>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2DBAB2BA-DC70-FA3A-788F-EE17723D7EC0}"/>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84F2CADD-AB85-F5BB-83EA-3949095C0383}"/>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9F82B845-79B9-E9F4-5F29-429EA2604DFE}"/>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EBC2CCE8-0F6F-9D49-21C2-6335C41E77AC}"/>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CD4340F2-5D26-4795-BA5D-898183BD6365}"/>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7BFD0A0-14E4-46AD-2D69-3BC4B170E198}"/>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1F4CE01-57B1-C0FF-D85D-DD3D0C945E94}"/>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EC554082-DF2C-5233-37CC-881BBD3792D8}"/>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5172967-7AF2-56C0-CE31-A270FA43B162}"/>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3924B550-8B56-3154-7539-AD4A37582050}"/>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4B0BA284-A5BF-D0C7-06DD-93D2148775DC}"/>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89122936-82B3-0F60-1B43-DB11716005C7}"/>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52809FD-B406-BBBD-2E83-92EFCB1F8F45}"/>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ED0FB15-CE8A-0BC4-390A-8B102824855A}"/>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FA557B82-41B0-77EF-ABF9-7865EB7CA690}"/>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53" name="Graphic 52">
            <a:extLst>
              <a:ext uri="{FF2B5EF4-FFF2-40B4-BE49-F238E27FC236}">
                <a16:creationId xmlns:a16="http://schemas.microsoft.com/office/drawing/2014/main" id="{526302EC-40F9-AD9A-D4E3-D08A166D7F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55611" y="1318261"/>
            <a:ext cx="383260" cy="383258"/>
          </a:xfrm>
          <a:prstGeom prst="rect">
            <a:avLst/>
          </a:prstGeom>
        </p:spPr>
      </p:pic>
      <p:pic>
        <p:nvPicPr>
          <p:cNvPr id="63" name="Picture Placeholder 62">
            <a:extLst>
              <a:ext uri="{FF2B5EF4-FFF2-40B4-BE49-F238E27FC236}">
                <a16:creationId xmlns:a16="http://schemas.microsoft.com/office/drawing/2014/main" id="{483C046A-6169-34E9-5E96-BA781B29235E}"/>
              </a:ext>
            </a:extLst>
          </p:cNvPr>
          <p:cNvPicPr>
            <a:picLocks noGrp="1" noChangeAspect="1"/>
          </p:cNvPicPr>
          <p:nvPr>
            <p:ph type="pic" sz="quarter" idx="11"/>
          </p:nvPr>
        </p:nvPicPr>
        <p:blipFill>
          <a:blip r:embed="rId4"/>
          <a:srcRect l="205" r="205"/>
          <a:stretch/>
        </p:blipFill>
        <p:spPr/>
      </p:pic>
      <p:sp>
        <p:nvSpPr>
          <p:cNvPr id="54" name="!!Highlight">
            <a:extLst>
              <a:ext uri="{FF2B5EF4-FFF2-40B4-BE49-F238E27FC236}">
                <a16:creationId xmlns:a16="http://schemas.microsoft.com/office/drawing/2014/main" id="{78EFD3E6-637A-7E35-7FDC-C5813CCE1635}"/>
              </a:ext>
            </a:extLst>
          </p:cNvPr>
          <p:cNvSpPr/>
          <p:nvPr/>
        </p:nvSpPr>
        <p:spPr>
          <a:xfrm>
            <a:off x="955086" y="3458020"/>
            <a:ext cx="2286153" cy="1996960"/>
          </a:xfrm>
          <a:custGeom>
            <a:avLst/>
            <a:gdLst>
              <a:gd name="connsiteX0" fmla="*/ 0 w 2385848"/>
              <a:gd name="connsiteY0" fmla="*/ 0 h 1753755"/>
              <a:gd name="connsiteX1" fmla="*/ 2385848 w 2385848"/>
              <a:gd name="connsiteY1" fmla="*/ 0 h 1753755"/>
              <a:gd name="connsiteX2" fmla="*/ 2385848 w 2385848"/>
              <a:gd name="connsiteY2" fmla="*/ 1753755 h 1753755"/>
              <a:gd name="connsiteX3" fmla="*/ 0 w 2385848"/>
              <a:gd name="connsiteY3" fmla="*/ 1753755 h 1753755"/>
              <a:gd name="connsiteX4" fmla="*/ 0 w 2385848"/>
              <a:gd name="connsiteY4" fmla="*/ 0 h 1753755"/>
              <a:gd name="connsiteX0" fmla="*/ 34290 w 2385848"/>
              <a:gd name="connsiteY0" fmla="*/ 590550 h 1753755"/>
              <a:gd name="connsiteX1" fmla="*/ 2385848 w 2385848"/>
              <a:gd name="connsiteY1" fmla="*/ 0 h 1753755"/>
              <a:gd name="connsiteX2" fmla="*/ 2385848 w 2385848"/>
              <a:gd name="connsiteY2" fmla="*/ 1753755 h 1753755"/>
              <a:gd name="connsiteX3" fmla="*/ 0 w 2385848"/>
              <a:gd name="connsiteY3" fmla="*/ 1753755 h 1753755"/>
              <a:gd name="connsiteX4" fmla="*/ 34290 w 2385848"/>
              <a:gd name="connsiteY4" fmla="*/ 590550 h 1753755"/>
              <a:gd name="connsiteX0" fmla="*/ 34290 w 2385848"/>
              <a:gd name="connsiteY0" fmla="*/ 342900 h 1506105"/>
              <a:gd name="connsiteX1" fmla="*/ 2349653 w 2385848"/>
              <a:gd name="connsiteY1" fmla="*/ 0 h 1506105"/>
              <a:gd name="connsiteX2" fmla="*/ 2385848 w 2385848"/>
              <a:gd name="connsiteY2" fmla="*/ 1506105 h 1506105"/>
              <a:gd name="connsiteX3" fmla="*/ 0 w 2385848"/>
              <a:gd name="connsiteY3" fmla="*/ 1506105 h 1506105"/>
              <a:gd name="connsiteX4" fmla="*/ 34290 w 2385848"/>
              <a:gd name="connsiteY4" fmla="*/ 342900 h 1506105"/>
              <a:gd name="connsiteX0" fmla="*/ 34290 w 2368703"/>
              <a:gd name="connsiteY0" fmla="*/ 342900 h 1506105"/>
              <a:gd name="connsiteX1" fmla="*/ 2349653 w 2368703"/>
              <a:gd name="connsiteY1" fmla="*/ 0 h 1506105"/>
              <a:gd name="connsiteX2" fmla="*/ 2368703 w 2368703"/>
              <a:gd name="connsiteY2" fmla="*/ 784110 h 1506105"/>
              <a:gd name="connsiteX3" fmla="*/ 0 w 2368703"/>
              <a:gd name="connsiteY3" fmla="*/ 1506105 h 1506105"/>
              <a:gd name="connsiteX4" fmla="*/ 34290 w 2368703"/>
              <a:gd name="connsiteY4" fmla="*/ 342900 h 1506105"/>
              <a:gd name="connsiteX0" fmla="*/ 0 w 2334413"/>
              <a:gd name="connsiteY0" fmla="*/ 342900 h 1279410"/>
              <a:gd name="connsiteX1" fmla="*/ 2315363 w 2334413"/>
              <a:gd name="connsiteY1" fmla="*/ 0 h 1279410"/>
              <a:gd name="connsiteX2" fmla="*/ 2334413 w 2334413"/>
              <a:gd name="connsiteY2" fmla="*/ 784110 h 1279410"/>
              <a:gd name="connsiteX3" fmla="*/ 53340 w 2334413"/>
              <a:gd name="connsiteY3" fmla="*/ 1279410 h 1279410"/>
              <a:gd name="connsiteX4" fmla="*/ 0 w 2334413"/>
              <a:gd name="connsiteY4" fmla="*/ 342900 h 1279410"/>
              <a:gd name="connsiteX0" fmla="*/ 0 w 2334413"/>
              <a:gd name="connsiteY0" fmla="*/ 541020 h 1477530"/>
              <a:gd name="connsiteX1" fmla="*/ 2300123 w 2334413"/>
              <a:gd name="connsiteY1" fmla="*/ 0 h 1477530"/>
              <a:gd name="connsiteX2" fmla="*/ 2334413 w 2334413"/>
              <a:gd name="connsiteY2" fmla="*/ 982230 h 1477530"/>
              <a:gd name="connsiteX3" fmla="*/ 53340 w 2334413"/>
              <a:gd name="connsiteY3" fmla="*/ 1477530 h 1477530"/>
              <a:gd name="connsiteX4" fmla="*/ 0 w 2334413"/>
              <a:gd name="connsiteY4" fmla="*/ 541020 h 1477530"/>
              <a:gd name="connsiteX0" fmla="*/ 0 w 2334413"/>
              <a:gd name="connsiteY0" fmla="*/ 624840 h 1477530"/>
              <a:gd name="connsiteX1" fmla="*/ 2300123 w 2334413"/>
              <a:gd name="connsiteY1" fmla="*/ 0 h 1477530"/>
              <a:gd name="connsiteX2" fmla="*/ 2334413 w 2334413"/>
              <a:gd name="connsiteY2" fmla="*/ 982230 h 1477530"/>
              <a:gd name="connsiteX3" fmla="*/ 53340 w 2334413"/>
              <a:gd name="connsiteY3" fmla="*/ 1477530 h 1477530"/>
              <a:gd name="connsiteX4" fmla="*/ 0 w 2334413"/>
              <a:gd name="connsiteY4" fmla="*/ 624840 h 1477530"/>
              <a:gd name="connsiteX0" fmla="*/ 0 w 2387753"/>
              <a:gd name="connsiteY0" fmla="*/ 624840 h 1477530"/>
              <a:gd name="connsiteX1" fmla="*/ 2300123 w 2387753"/>
              <a:gd name="connsiteY1" fmla="*/ 0 h 1477530"/>
              <a:gd name="connsiteX2" fmla="*/ 2387753 w 2387753"/>
              <a:gd name="connsiteY2" fmla="*/ 1340370 h 1477530"/>
              <a:gd name="connsiteX3" fmla="*/ 53340 w 2387753"/>
              <a:gd name="connsiteY3" fmla="*/ 1477530 h 1477530"/>
              <a:gd name="connsiteX4" fmla="*/ 0 w 2387753"/>
              <a:gd name="connsiteY4" fmla="*/ 624840 h 1477530"/>
              <a:gd name="connsiteX0" fmla="*/ 0 w 2387753"/>
              <a:gd name="connsiteY0" fmla="*/ 624840 h 2132850"/>
              <a:gd name="connsiteX1" fmla="*/ 2300123 w 2387753"/>
              <a:gd name="connsiteY1" fmla="*/ 0 h 2132850"/>
              <a:gd name="connsiteX2" fmla="*/ 2387753 w 2387753"/>
              <a:gd name="connsiteY2" fmla="*/ 1340370 h 2132850"/>
              <a:gd name="connsiteX3" fmla="*/ 91440 w 2387753"/>
              <a:gd name="connsiteY3" fmla="*/ 2132850 h 2132850"/>
              <a:gd name="connsiteX4" fmla="*/ 0 w 2387753"/>
              <a:gd name="connsiteY4" fmla="*/ 624840 h 2132850"/>
              <a:gd name="connsiteX0" fmla="*/ 0 w 2319173"/>
              <a:gd name="connsiteY0" fmla="*/ 624840 h 2132850"/>
              <a:gd name="connsiteX1" fmla="*/ 2300123 w 2319173"/>
              <a:gd name="connsiteY1" fmla="*/ 0 h 2132850"/>
              <a:gd name="connsiteX2" fmla="*/ 2319173 w 2319173"/>
              <a:gd name="connsiteY2" fmla="*/ 1347990 h 2132850"/>
              <a:gd name="connsiteX3" fmla="*/ 91440 w 2319173"/>
              <a:gd name="connsiteY3" fmla="*/ 2132850 h 2132850"/>
              <a:gd name="connsiteX4" fmla="*/ 0 w 2319173"/>
              <a:gd name="connsiteY4" fmla="*/ 624840 h 2132850"/>
              <a:gd name="connsiteX0" fmla="*/ 0 w 2319173"/>
              <a:gd name="connsiteY0" fmla="*/ 617220 h 2125230"/>
              <a:gd name="connsiteX1" fmla="*/ 2262023 w 2319173"/>
              <a:gd name="connsiteY1" fmla="*/ 0 h 2125230"/>
              <a:gd name="connsiteX2" fmla="*/ 2319173 w 2319173"/>
              <a:gd name="connsiteY2" fmla="*/ 1340370 h 2125230"/>
              <a:gd name="connsiteX3" fmla="*/ 91440 w 2319173"/>
              <a:gd name="connsiteY3" fmla="*/ 2125230 h 2125230"/>
              <a:gd name="connsiteX4" fmla="*/ 0 w 2319173"/>
              <a:gd name="connsiteY4" fmla="*/ 617220 h 2125230"/>
              <a:gd name="connsiteX0" fmla="*/ 0 w 2303933"/>
              <a:gd name="connsiteY0" fmla="*/ 845820 h 2125230"/>
              <a:gd name="connsiteX1" fmla="*/ 2246783 w 2303933"/>
              <a:gd name="connsiteY1" fmla="*/ 0 h 2125230"/>
              <a:gd name="connsiteX2" fmla="*/ 2303933 w 2303933"/>
              <a:gd name="connsiteY2" fmla="*/ 1340370 h 2125230"/>
              <a:gd name="connsiteX3" fmla="*/ 76200 w 2303933"/>
              <a:gd name="connsiteY3" fmla="*/ 2125230 h 2125230"/>
              <a:gd name="connsiteX4" fmla="*/ 0 w 2303933"/>
              <a:gd name="connsiteY4" fmla="*/ 845820 h 2125230"/>
              <a:gd name="connsiteX0" fmla="*/ 0 w 2303933"/>
              <a:gd name="connsiteY0" fmla="*/ 693420 h 1972830"/>
              <a:gd name="connsiteX1" fmla="*/ 2246783 w 2303933"/>
              <a:gd name="connsiteY1" fmla="*/ 0 h 1972830"/>
              <a:gd name="connsiteX2" fmla="*/ 2303933 w 2303933"/>
              <a:gd name="connsiteY2" fmla="*/ 1187970 h 1972830"/>
              <a:gd name="connsiteX3" fmla="*/ 76200 w 2303933"/>
              <a:gd name="connsiteY3" fmla="*/ 1972830 h 1972830"/>
              <a:gd name="connsiteX4" fmla="*/ 0 w 2303933"/>
              <a:gd name="connsiteY4" fmla="*/ 693420 h 1972830"/>
              <a:gd name="connsiteX0" fmla="*/ 0 w 2296313"/>
              <a:gd name="connsiteY0" fmla="*/ 647700 h 1972830"/>
              <a:gd name="connsiteX1" fmla="*/ 2239163 w 2296313"/>
              <a:gd name="connsiteY1" fmla="*/ 0 h 1972830"/>
              <a:gd name="connsiteX2" fmla="*/ 2296313 w 2296313"/>
              <a:gd name="connsiteY2" fmla="*/ 1187970 h 1972830"/>
              <a:gd name="connsiteX3" fmla="*/ 68580 w 2296313"/>
              <a:gd name="connsiteY3" fmla="*/ 1972830 h 1972830"/>
              <a:gd name="connsiteX4" fmla="*/ 0 w 2296313"/>
              <a:gd name="connsiteY4" fmla="*/ 647700 h 1972830"/>
              <a:gd name="connsiteX0" fmla="*/ 0 w 2296313"/>
              <a:gd name="connsiteY0" fmla="*/ 670560 h 1995690"/>
              <a:gd name="connsiteX1" fmla="*/ 2231543 w 2296313"/>
              <a:gd name="connsiteY1" fmla="*/ 0 h 1995690"/>
              <a:gd name="connsiteX2" fmla="*/ 2296313 w 2296313"/>
              <a:gd name="connsiteY2" fmla="*/ 1210830 h 1995690"/>
              <a:gd name="connsiteX3" fmla="*/ 68580 w 2296313"/>
              <a:gd name="connsiteY3" fmla="*/ 1995690 h 1995690"/>
              <a:gd name="connsiteX4" fmla="*/ 0 w 2296313"/>
              <a:gd name="connsiteY4" fmla="*/ 670560 h 1995690"/>
              <a:gd name="connsiteX0" fmla="*/ 0 w 2296313"/>
              <a:gd name="connsiteY0" fmla="*/ 678180 h 2003310"/>
              <a:gd name="connsiteX1" fmla="*/ 2269643 w 2296313"/>
              <a:gd name="connsiteY1" fmla="*/ 0 h 2003310"/>
              <a:gd name="connsiteX2" fmla="*/ 2296313 w 2296313"/>
              <a:gd name="connsiteY2" fmla="*/ 1218450 h 2003310"/>
              <a:gd name="connsiteX3" fmla="*/ 68580 w 2296313"/>
              <a:gd name="connsiteY3" fmla="*/ 2003310 h 2003310"/>
              <a:gd name="connsiteX4" fmla="*/ 0 w 2296313"/>
              <a:gd name="connsiteY4" fmla="*/ 678180 h 2003310"/>
              <a:gd name="connsiteX0" fmla="*/ 0 w 2296313"/>
              <a:gd name="connsiteY0" fmla="*/ 678180 h 2003310"/>
              <a:gd name="connsiteX1" fmla="*/ 2246783 w 2296313"/>
              <a:gd name="connsiteY1" fmla="*/ 0 h 2003310"/>
              <a:gd name="connsiteX2" fmla="*/ 2296313 w 2296313"/>
              <a:gd name="connsiteY2" fmla="*/ 1218450 h 2003310"/>
              <a:gd name="connsiteX3" fmla="*/ 68580 w 2296313"/>
              <a:gd name="connsiteY3" fmla="*/ 2003310 h 2003310"/>
              <a:gd name="connsiteX4" fmla="*/ 0 w 2296313"/>
              <a:gd name="connsiteY4" fmla="*/ 678180 h 2003310"/>
              <a:gd name="connsiteX0" fmla="*/ 0 w 2273453"/>
              <a:gd name="connsiteY0" fmla="*/ 678180 h 2003310"/>
              <a:gd name="connsiteX1" fmla="*/ 2246783 w 2273453"/>
              <a:gd name="connsiteY1" fmla="*/ 0 h 2003310"/>
              <a:gd name="connsiteX2" fmla="*/ 2273453 w 2273453"/>
              <a:gd name="connsiteY2" fmla="*/ 1218450 h 2003310"/>
              <a:gd name="connsiteX3" fmla="*/ 68580 w 2273453"/>
              <a:gd name="connsiteY3" fmla="*/ 2003310 h 2003310"/>
              <a:gd name="connsiteX4" fmla="*/ 0 w 2273453"/>
              <a:gd name="connsiteY4" fmla="*/ 678180 h 2003310"/>
              <a:gd name="connsiteX0" fmla="*/ 0 w 2286153"/>
              <a:gd name="connsiteY0" fmla="*/ 678180 h 2003310"/>
              <a:gd name="connsiteX1" fmla="*/ 2246783 w 2286153"/>
              <a:gd name="connsiteY1" fmla="*/ 0 h 2003310"/>
              <a:gd name="connsiteX2" fmla="*/ 2286153 w 2286153"/>
              <a:gd name="connsiteY2" fmla="*/ 1212100 h 2003310"/>
              <a:gd name="connsiteX3" fmla="*/ 68580 w 2286153"/>
              <a:gd name="connsiteY3" fmla="*/ 2003310 h 2003310"/>
              <a:gd name="connsiteX4" fmla="*/ 0 w 2286153"/>
              <a:gd name="connsiteY4" fmla="*/ 678180 h 2003310"/>
              <a:gd name="connsiteX0" fmla="*/ 0 w 2286153"/>
              <a:gd name="connsiteY0" fmla="*/ 678180 h 1996960"/>
              <a:gd name="connsiteX1" fmla="*/ 2246783 w 2286153"/>
              <a:gd name="connsiteY1" fmla="*/ 0 h 1996960"/>
              <a:gd name="connsiteX2" fmla="*/ 2286153 w 2286153"/>
              <a:gd name="connsiteY2" fmla="*/ 1212100 h 1996960"/>
              <a:gd name="connsiteX3" fmla="*/ 81280 w 2286153"/>
              <a:gd name="connsiteY3" fmla="*/ 1996960 h 1996960"/>
              <a:gd name="connsiteX4" fmla="*/ 0 w 2286153"/>
              <a:gd name="connsiteY4" fmla="*/ 678180 h 1996960"/>
              <a:gd name="connsiteX0" fmla="*/ 0 w 2279803"/>
              <a:gd name="connsiteY0" fmla="*/ 678180 h 1996960"/>
              <a:gd name="connsiteX1" fmla="*/ 2246783 w 2279803"/>
              <a:gd name="connsiteY1" fmla="*/ 0 h 1996960"/>
              <a:gd name="connsiteX2" fmla="*/ 2279803 w 2279803"/>
              <a:gd name="connsiteY2" fmla="*/ 1132725 h 1996960"/>
              <a:gd name="connsiteX3" fmla="*/ 81280 w 2279803"/>
              <a:gd name="connsiteY3" fmla="*/ 1996960 h 1996960"/>
              <a:gd name="connsiteX4" fmla="*/ 0 w 2279803"/>
              <a:gd name="connsiteY4" fmla="*/ 678180 h 1996960"/>
              <a:gd name="connsiteX0" fmla="*/ 0 w 2276628"/>
              <a:gd name="connsiteY0" fmla="*/ 678180 h 1996960"/>
              <a:gd name="connsiteX1" fmla="*/ 2246783 w 2276628"/>
              <a:gd name="connsiteY1" fmla="*/ 0 h 1996960"/>
              <a:gd name="connsiteX2" fmla="*/ 2276628 w 2276628"/>
              <a:gd name="connsiteY2" fmla="*/ 1110500 h 1996960"/>
              <a:gd name="connsiteX3" fmla="*/ 81280 w 2276628"/>
              <a:gd name="connsiteY3" fmla="*/ 1996960 h 1996960"/>
              <a:gd name="connsiteX4" fmla="*/ 0 w 2276628"/>
              <a:gd name="connsiteY4" fmla="*/ 678180 h 1996960"/>
              <a:gd name="connsiteX0" fmla="*/ 0 w 2286153"/>
              <a:gd name="connsiteY0" fmla="*/ 678180 h 1996960"/>
              <a:gd name="connsiteX1" fmla="*/ 2246783 w 2286153"/>
              <a:gd name="connsiteY1" fmla="*/ 0 h 1996960"/>
              <a:gd name="connsiteX2" fmla="*/ 2286153 w 2286153"/>
              <a:gd name="connsiteY2" fmla="*/ 1107325 h 1996960"/>
              <a:gd name="connsiteX3" fmla="*/ 81280 w 2286153"/>
              <a:gd name="connsiteY3" fmla="*/ 1996960 h 1996960"/>
              <a:gd name="connsiteX4" fmla="*/ 0 w 2286153"/>
              <a:gd name="connsiteY4" fmla="*/ 678180 h 1996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153" h="1996960">
                <a:moveTo>
                  <a:pt x="0" y="678180"/>
                </a:moveTo>
                <a:lnTo>
                  <a:pt x="2246783" y="0"/>
                </a:lnTo>
                <a:lnTo>
                  <a:pt x="2286153" y="1107325"/>
                </a:lnTo>
                <a:lnTo>
                  <a:pt x="81280" y="1996960"/>
                </a:lnTo>
                <a:lnTo>
                  <a:pt x="0" y="678180"/>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60" name="Group 59">
            <a:extLst>
              <a:ext uri="{FF2B5EF4-FFF2-40B4-BE49-F238E27FC236}">
                <a16:creationId xmlns:a16="http://schemas.microsoft.com/office/drawing/2014/main" id="{9E99F91D-30F2-759E-B8C2-77D362B434D1}"/>
              </a:ext>
            </a:extLst>
          </p:cNvPr>
          <p:cNvGrpSpPr/>
          <p:nvPr/>
        </p:nvGrpSpPr>
        <p:grpSpPr>
          <a:xfrm>
            <a:off x="3403328" y="2284170"/>
            <a:ext cx="8604249" cy="1360259"/>
            <a:chOff x="3403328" y="3104259"/>
            <a:chExt cx="8604249" cy="1360259"/>
          </a:xfrm>
        </p:grpSpPr>
        <p:sp>
          <p:nvSpPr>
            <p:cNvPr id="74" name="TextBox 73">
              <a:extLst>
                <a:ext uri="{FF2B5EF4-FFF2-40B4-BE49-F238E27FC236}">
                  <a16:creationId xmlns:a16="http://schemas.microsoft.com/office/drawing/2014/main" id="{19C6C995-87DD-1F16-1F7A-5B8BF9CEDC67}"/>
                </a:ext>
              </a:extLst>
            </p:cNvPr>
            <p:cNvSpPr txBox="1"/>
            <p:nvPr/>
          </p:nvSpPr>
          <p:spPr>
            <a:xfrm>
              <a:off x="3403328" y="3104259"/>
              <a:ext cx="8604249" cy="1360259"/>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marL="0" lvl="1" indent="0">
                <a:spcAft>
                  <a:spcPts val="600"/>
                </a:spcAft>
                <a:buClr>
                  <a:srgbClr val="7F7F7F"/>
                </a:buClr>
              </a:pPr>
              <a:r>
                <a:rPr lang="en-US" sz="1600" noProof="0"/>
                <a:t>The co-administration of YEZTUGO with sensitive substrates of CYP3A or P-</a:t>
              </a:r>
              <a:r>
                <a:rPr lang="en-US" sz="1600" noProof="0" err="1"/>
                <a:t>gp</a:t>
              </a:r>
              <a:r>
                <a:rPr lang="en-US" sz="1600" noProof="0"/>
                <a:t> may increase the concentrations of these substrates and result in the increased risk of their AEs. See the prescribing information of these sensitive substrates for dosing recommendations or appropriate monitoring of safety.</a:t>
              </a:r>
              <a:endParaRPr lang="en-US" sz="1400" noProof="0"/>
            </a:p>
          </p:txBody>
        </p:sp>
        <p:sp>
          <p:nvSpPr>
            <p:cNvPr id="75" name="Oval 74">
              <a:extLst>
                <a:ext uri="{FF2B5EF4-FFF2-40B4-BE49-F238E27FC236}">
                  <a16:creationId xmlns:a16="http://schemas.microsoft.com/office/drawing/2014/main" id="{975D6DEC-85AF-1334-1557-47D6F3F77121}"/>
                </a:ext>
              </a:extLst>
            </p:cNvPr>
            <p:cNvSpPr/>
            <p:nvPr/>
          </p:nvSpPr>
          <p:spPr>
            <a:xfrm>
              <a:off x="3455099" y="3337953"/>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31DDF84D-B2FF-A6D1-897E-722F9857527C}"/>
              </a:ext>
            </a:extLst>
          </p:cNvPr>
          <p:cNvGrpSpPr/>
          <p:nvPr/>
        </p:nvGrpSpPr>
        <p:grpSpPr>
          <a:xfrm>
            <a:off x="3387848" y="3888289"/>
            <a:ext cx="8604249" cy="1198153"/>
            <a:chOff x="3403328" y="2644745"/>
            <a:chExt cx="8604249" cy="1198153"/>
          </a:xfrm>
        </p:grpSpPr>
        <p:grpSp>
          <p:nvGrpSpPr>
            <p:cNvPr id="59" name="Group 58">
              <a:extLst>
                <a:ext uri="{FF2B5EF4-FFF2-40B4-BE49-F238E27FC236}">
                  <a16:creationId xmlns:a16="http://schemas.microsoft.com/office/drawing/2014/main" id="{ADE6D9B6-6921-258C-923C-BA46B47ED71A}"/>
                </a:ext>
              </a:extLst>
            </p:cNvPr>
            <p:cNvGrpSpPr/>
            <p:nvPr/>
          </p:nvGrpSpPr>
          <p:grpSpPr>
            <a:xfrm>
              <a:off x="3403328" y="2644745"/>
              <a:ext cx="8604249" cy="1198153"/>
              <a:chOff x="3403328" y="3104259"/>
              <a:chExt cx="8604249" cy="1198153"/>
            </a:xfrm>
          </p:grpSpPr>
          <p:sp>
            <p:nvSpPr>
              <p:cNvPr id="69" name="TextBox 68">
                <a:extLst>
                  <a:ext uri="{FF2B5EF4-FFF2-40B4-BE49-F238E27FC236}">
                    <a16:creationId xmlns:a16="http://schemas.microsoft.com/office/drawing/2014/main" id="{08C255AF-41F7-007C-2F05-94FFC81E17D8}"/>
                  </a:ext>
                </a:extLst>
              </p:cNvPr>
              <p:cNvSpPr txBox="1"/>
              <p:nvPr/>
            </p:nvSpPr>
            <p:spPr>
              <a:xfrm>
                <a:off x="3403328" y="3104259"/>
                <a:ext cx="8604249" cy="1198153"/>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marL="0" lvl="1" indent="0">
                  <a:spcAft>
                    <a:spcPts val="600"/>
                  </a:spcAft>
                  <a:buClr>
                    <a:srgbClr val="7F7F7F"/>
                  </a:buClr>
                </a:pPr>
                <a:r>
                  <a:rPr lang="en-US" sz="1600" noProof="0"/>
                  <a:t>Due to the long half-life of LEN following SC administration, YEZTUGO may increase the exposure of drugs primarily metabolized by CYP3A initiated within 9 months after the last SC dose of YEZTUGO. </a:t>
                </a:r>
                <a:r>
                  <a:rPr lang="en-US" sz="1400" noProof="0">
                    <a:ea typeface="+mn-lt"/>
                    <a:cs typeface="+mn-lt"/>
                  </a:rPr>
                  <a:t>[see </a:t>
                </a:r>
                <a:r>
                  <a:rPr lang="en-US" sz="1400" noProof="0">
                    <a:solidFill>
                      <a:schemeClr val="tx2"/>
                    </a:solidFill>
                    <a:ea typeface="+mn-lt"/>
                    <a:cs typeface="+mn-lt"/>
                  </a:rPr>
                  <a:t>Clinical Pharmacology (12.3)</a:t>
                </a:r>
                <a:r>
                  <a:rPr lang="en-US" sz="1400" noProof="0">
                    <a:ea typeface="+mn-lt"/>
                    <a:cs typeface="+mn-lt"/>
                  </a:rPr>
                  <a:t>]</a:t>
                </a:r>
                <a:endParaRPr lang="en-US" sz="1400" noProof="0"/>
              </a:p>
            </p:txBody>
          </p:sp>
          <p:sp>
            <p:nvSpPr>
              <p:cNvPr id="70" name="Oval 69">
                <a:extLst>
                  <a:ext uri="{FF2B5EF4-FFF2-40B4-BE49-F238E27FC236}">
                    <a16:creationId xmlns:a16="http://schemas.microsoft.com/office/drawing/2014/main" id="{8E9C2B7B-8A84-B429-0631-067EB1B76CD6}"/>
                  </a:ext>
                </a:extLst>
              </p:cNvPr>
              <p:cNvSpPr/>
              <p:nvPr/>
            </p:nvSpPr>
            <p:spPr>
              <a:xfrm>
                <a:off x="3455099" y="3337953"/>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4" name="Group 63">
              <a:extLst>
                <a:ext uri="{FF2B5EF4-FFF2-40B4-BE49-F238E27FC236}">
                  <a16:creationId xmlns:a16="http://schemas.microsoft.com/office/drawing/2014/main" id="{08728F75-10F6-B8AB-A90E-6324AD4FD4C5}"/>
                </a:ext>
              </a:extLst>
            </p:cNvPr>
            <p:cNvGrpSpPr/>
            <p:nvPr/>
          </p:nvGrpSpPr>
          <p:grpSpPr>
            <a:xfrm>
              <a:off x="3625926" y="3164669"/>
              <a:ext cx="335976" cy="219194"/>
              <a:chOff x="7038975" y="3430524"/>
              <a:chExt cx="2470073" cy="1611507"/>
            </a:xfrm>
          </p:grpSpPr>
          <p:sp>
            <p:nvSpPr>
              <p:cNvPr id="65" name="Rectangle 64">
                <a:extLst>
                  <a:ext uri="{FF2B5EF4-FFF2-40B4-BE49-F238E27FC236}">
                    <a16:creationId xmlns:a16="http://schemas.microsoft.com/office/drawing/2014/main" id="{68095A27-A058-9CB8-8C28-71821767E7B7}"/>
                  </a:ext>
                </a:extLst>
              </p:cNvPr>
              <p:cNvSpPr/>
              <p:nvPr/>
            </p:nvSpPr>
            <p:spPr>
              <a:xfrm>
                <a:off x="7038975" y="3430524"/>
                <a:ext cx="314325" cy="161150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6" name="Rectangle 65">
                <a:extLst>
                  <a:ext uri="{FF2B5EF4-FFF2-40B4-BE49-F238E27FC236}">
                    <a16:creationId xmlns:a16="http://schemas.microsoft.com/office/drawing/2014/main" id="{EA06B901-AB71-5FE9-55B6-AF401EDE34F5}"/>
                  </a:ext>
                </a:extLst>
              </p:cNvPr>
              <p:cNvSpPr/>
              <p:nvPr/>
            </p:nvSpPr>
            <p:spPr>
              <a:xfrm>
                <a:off x="7759702" y="3430524"/>
                <a:ext cx="314325" cy="161150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7" name="Rectangle 66">
                <a:extLst>
                  <a:ext uri="{FF2B5EF4-FFF2-40B4-BE49-F238E27FC236}">
                    <a16:creationId xmlns:a16="http://schemas.microsoft.com/office/drawing/2014/main" id="{2D618D75-2848-98C1-A48E-0D6B46CAD5FD}"/>
                  </a:ext>
                </a:extLst>
              </p:cNvPr>
              <p:cNvSpPr/>
              <p:nvPr/>
            </p:nvSpPr>
            <p:spPr>
              <a:xfrm>
                <a:off x="8476669" y="3430524"/>
                <a:ext cx="314325" cy="161150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8" name="Rectangle 67">
                <a:extLst>
                  <a:ext uri="{FF2B5EF4-FFF2-40B4-BE49-F238E27FC236}">
                    <a16:creationId xmlns:a16="http://schemas.microsoft.com/office/drawing/2014/main" id="{EBA9AC5E-28DB-C232-E26E-64E33706E96C}"/>
                  </a:ext>
                </a:extLst>
              </p:cNvPr>
              <p:cNvSpPr/>
              <p:nvPr/>
            </p:nvSpPr>
            <p:spPr>
              <a:xfrm>
                <a:off x="9194723" y="3430524"/>
                <a:ext cx="314325" cy="161150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grpSp>
        <p:nvGrpSpPr>
          <p:cNvPr id="71" name="Group 70">
            <a:extLst>
              <a:ext uri="{FF2B5EF4-FFF2-40B4-BE49-F238E27FC236}">
                <a16:creationId xmlns:a16="http://schemas.microsoft.com/office/drawing/2014/main" id="{5E463158-D363-AF01-8D22-AB74852113A1}"/>
              </a:ext>
            </a:extLst>
          </p:cNvPr>
          <p:cNvGrpSpPr/>
          <p:nvPr/>
        </p:nvGrpSpPr>
        <p:grpSpPr>
          <a:xfrm>
            <a:off x="3567147" y="2613144"/>
            <a:ext cx="461975" cy="405769"/>
            <a:chOff x="10071799" y="85755"/>
            <a:chExt cx="1015684" cy="892111"/>
          </a:xfrm>
        </p:grpSpPr>
        <p:sp>
          <p:nvSpPr>
            <p:cNvPr id="72" name="Freeform: Shape 71">
              <a:extLst>
                <a:ext uri="{FF2B5EF4-FFF2-40B4-BE49-F238E27FC236}">
                  <a16:creationId xmlns:a16="http://schemas.microsoft.com/office/drawing/2014/main" id="{6FF457D6-ABA3-74A0-83AB-0234D2FA85C9}"/>
                </a:ext>
              </a:extLst>
            </p:cNvPr>
            <p:cNvSpPr/>
            <p:nvPr/>
          </p:nvSpPr>
          <p:spPr>
            <a:xfrm>
              <a:off x="10071799" y="85755"/>
              <a:ext cx="1015684" cy="892111"/>
            </a:xfrm>
            <a:custGeom>
              <a:avLst/>
              <a:gdLst>
                <a:gd name="connsiteX0" fmla="*/ 548199 w 1015684"/>
                <a:gd name="connsiteY0" fmla="*/ 28861 h 892111"/>
                <a:gd name="connsiteX1" fmla="*/ 467332 w 1015684"/>
                <a:gd name="connsiteY1" fmla="*/ 28861 h 892111"/>
                <a:gd name="connsiteX2" fmla="*/ 9465 w 1015684"/>
                <a:gd name="connsiteY2" fmla="*/ 822103 h 892111"/>
                <a:gd name="connsiteX3" fmla="*/ 49851 w 1015684"/>
                <a:gd name="connsiteY3" fmla="*/ 892112 h 892111"/>
                <a:gd name="connsiteX4" fmla="*/ 965775 w 1015684"/>
                <a:gd name="connsiteY4" fmla="*/ 892112 h 892111"/>
                <a:gd name="connsiteX5" fmla="*/ 1006161 w 1015684"/>
                <a:gd name="connsiteY5" fmla="*/ 822103 h 892111"/>
                <a:gd name="connsiteX6" fmla="*/ 548199 w 1015684"/>
                <a:gd name="connsiteY6" fmla="*/ 28861 h 892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684" h="892111">
                  <a:moveTo>
                    <a:pt x="548199" y="28861"/>
                  </a:moveTo>
                  <a:cubicBezTo>
                    <a:pt x="526006" y="-9620"/>
                    <a:pt x="489620" y="-9620"/>
                    <a:pt x="467332" y="28861"/>
                  </a:cubicBezTo>
                  <a:lnTo>
                    <a:pt x="9465" y="822103"/>
                  </a:lnTo>
                  <a:cubicBezTo>
                    <a:pt x="-12728" y="860584"/>
                    <a:pt x="5464" y="892112"/>
                    <a:pt x="49851" y="892112"/>
                  </a:cubicBezTo>
                  <a:lnTo>
                    <a:pt x="965775" y="892112"/>
                  </a:lnTo>
                  <a:cubicBezTo>
                    <a:pt x="1010257" y="892112"/>
                    <a:pt x="1028449" y="860584"/>
                    <a:pt x="1006161" y="822103"/>
                  </a:cubicBezTo>
                  <a:lnTo>
                    <a:pt x="548199" y="28861"/>
                  </a:lnTo>
                  <a:close/>
                </a:path>
              </a:pathLst>
            </a:custGeom>
            <a:noFill/>
            <a:ln w="12700" cap="flat">
              <a:solidFill>
                <a:schemeClr val="accent3"/>
              </a:solidFill>
              <a:prstDash val="solid"/>
              <a:round/>
            </a:ln>
          </p:spPr>
          <p:txBody>
            <a:bodyPr rtlCol="0" anchor="ctr"/>
            <a:lstStyle/>
            <a:p>
              <a:endParaRPr lang="en-US" noProof="0"/>
            </a:p>
          </p:txBody>
        </p:sp>
        <p:sp>
          <p:nvSpPr>
            <p:cNvPr id="73" name="Freeform: Shape 72">
              <a:extLst>
                <a:ext uri="{FF2B5EF4-FFF2-40B4-BE49-F238E27FC236}">
                  <a16:creationId xmlns:a16="http://schemas.microsoft.com/office/drawing/2014/main" id="{D12AF775-3674-ADC2-9534-800B4EEF6855}"/>
                </a:ext>
              </a:extLst>
            </p:cNvPr>
            <p:cNvSpPr/>
            <p:nvPr/>
          </p:nvSpPr>
          <p:spPr>
            <a:xfrm>
              <a:off x="10579612" y="342739"/>
              <a:ext cx="9525" cy="382238"/>
            </a:xfrm>
            <a:custGeom>
              <a:avLst/>
              <a:gdLst>
                <a:gd name="connsiteX0" fmla="*/ 0 w 9525"/>
                <a:gd name="connsiteY0" fmla="*/ 0 h 382238"/>
                <a:gd name="connsiteX1" fmla="*/ 0 w 9525"/>
                <a:gd name="connsiteY1" fmla="*/ 382238 h 382238"/>
              </a:gdLst>
              <a:ahLst/>
              <a:cxnLst>
                <a:cxn ang="0">
                  <a:pos x="connsiteX0" y="connsiteY0"/>
                </a:cxn>
                <a:cxn ang="0">
                  <a:pos x="connsiteX1" y="connsiteY1"/>
                </a:cxn>
              </a:cxnLst>
              <a:rect l="l" t="t" r="r" b="b"/>
              <a:pathLst>
                <a:path w="9525" h="382238">
                  <a:moveTo>
                    <a:pt x="0" y="0"/>
                  </a:moveTo>
                  <a:lnTo>
                    <a:pt x="0" y="382238"/>
                  </a:lnTo>
                </a:path>
              </a:pathLst>
            </a:custGeom>
            <a:ln w="12700" cap="rnd">
              <a:solidFill>
                <a:schemeClr val="accent3"/>
              </a:solidFill>
              <a:prstDash val="solid"/>
              <a:round/>
            </a:ln>
          </p:spPr>
          <p:txBody>
            <a:bodyPr rtlCol="0" anchor="ctr"/>
            <a:lstStyle/>
            <a:p>
              <a:endParaRPr lang="en-US" noProof="0"/>
            </a:p>
          </p:txBody>
        </p:sp>
        <p:sp>
          <p:nvSpPr>
            <p:cNvPr id="76" name="Freeform: Shape 75">
              <a:extLst>
                <a:ext uri="{FF2B5EF4-FFF2-40B4-BE49-F238E27FC236}">
                  <a16:creationId xmlns:a16="http://schemas.microsoft.com/office/drawing/2014/main" id="{FD93681E-FE16-D33F-0532-EAA9414BD51E}"/>
                </a:ext>
              </a:extLst>
            </p:cNvPr>
            <p:cNvSpPr/>
            <p:nvPr/>
          </p:nvSpPr>
          <p:spPr>
            <a:xfrm>
              <a:off x="10551513" y="808131"/>
              <a:ext cx="56197" cy="56197"/>
            </a:xfrm>
            <a:custGeom>
              <a:avLst/>
              <a:gdLst>
                <a:gd name="connsiteX0" fmla="*/ 56198 w 56197"/>
                <a:gd name="connsiteY0" fmla="*/ 28099 h 56197"/>
                <a:gd name="connsiteX1" fmla="*/ 28099 w 56197"/>
                <a:gd name="connsiteY1" fmla="*/ 56197 h 56197"/>
                <a:gd name="connsiteX2" fmla="*/ 0 w 56197"/>
                <a:gd name="connsiteY2" fmla="*/ 28099 h 56197"/>
                <a:gd name="connsiteX3" fmla="*/ 28099 w 56197"/>
                <a:gd name="connsiteY3" fmla="*/ 0 h 56197"/>
                <a:gd name="connsiteX4" fmla="*/ 56198 w 56197"/>
                <a:gd name="connsiteY4" fmla="*/ 28099 h 56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97" h="56197">
                  <a:moveTo>
                    <a:pt x="56198" y="28099"/>
                  </a:moveTo>
                  <a:cubicBezTo>
                    <a:pt x="56198" y="43617"/>
                    <a:pt x="43617" y="56197"/>
                    <a:pt x="28099" y="56197"/>
                  </a:cubicBezTo>
                  <a:cubicBezTo>
                    <a:pt x="12580" y="56197"/>
                    <a:pt x="0" y="43617"/>
                    <a:pt x="0" y="28099"/>
                  </a:cubicBezTo>
                  <a:cubicBezTo>
                    <a:pt x="0" y="12580"/>
                    <a:pt x="12580" y="0"/>
                    <a:pt x="28099" y="0"/>
                  </a:cubicBezTo>
                  <a:cubicBezTo>
                    <a:pt x="43617" y="0"/>
                    <a:pt x="56198" y="12580"/>
                    <a:pt x="56198" y="28099"/>
                  </a:cubicBezTo>
                  <a:close/>
                </a:path>
              </a:pathLst>
            </a:custGeom>
            <a:solidFill>
              <a:schemeClr val="accent3"/>
            </a:solidFill>
            <a:ln w="9525" cap="flat">
              <a:noFill/>
              <a:prstDash val="solid"/>
              <a:miter/>
            </a:ln>
          </p:spPr>
          <p:txBody>
            <a:bodyPr rtlCol="0" anchor="ctr"/>
            <a:lstStyle/>
            <a:p>
              <a:endParaRPr lang="en-US" noProof="0"/>
            </a:p>
          </p:txBody>
        </p:sp>
      </p:grpSp>
      <p:pic>
        <p:nvPicPr>
          <p:cNvPr id="2" name="Graphic 1">
            <a:extLst>
              <a:ext uri="{FF2B5EF4-FFF2-40B4-BE49-F238E27FC236}">
                <a16:creationId xmlns:a16="http://schemas.microsoft.com/office/drawing/2014/main" id="{F0F7BB88-EABB-CFE5-43EE-878AEA99E68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00123" y="4261449"/>
            <a:ext cx="393699" cy="393699"/>
          </a:xfrm>
          <a:prstGeom prst="rect">
            <a:avLst/>
          </a:prstGeom>
        </p:spPr>
      </p:pic>
    </p:spTree>
    <p:extLst>
      <p:ext uri="{BB962C8B-B14F-4D97-AF65-F5344CB8AC3E}">
        <p14:creationId xmlns:p14="http://schemas.microsoft.com/office/powerpoint/2010/main" val="2068912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5CEFF-FFC3-500F-258E-84EB04D1B16D}"/>
            </a:ext>
          </a:extLst>
        </p:cNvPr>
        <p:cNvGrpSpPr/>
        <p:nvPr/>
      </p:nvGrpSpPr>
      <p:grpSpPr>
        <a:xfrm>
          <a:off x="0" y="0"/>
          <a:ext cx="0" cy="0"/>
          <a:chOff x="0" y="0"/>
          <a:chExt cx="0" cy="0"/>
        </a:xfrm>
      </p:grpSpPr>
      <p:sp>
        <p:nvSpPr>
          <p:cNvPr id="2" name="TextBox 14">
            <a:extLst>
              <a:ext uri="{FF2B5EF4-FFF2-40B4-BE49-F238E27FC236}">
                <a16:creationId xmlns:a16="http://schemas.microsoft.com/office/drawing/2014/main" id="{BCD52440-81E9-C6B3-1E8E-F32B28104B79}"/>
              </a:ext>
            </a:extLst>
          </p:cNvPr>
          <p:cNvSpPr txBox="1">
            <a:spLocks noChangeArrowheads="1"/>
          </p:cNvSpPr>
          <p:nvPr/>
        </p:nvSpPr>
        <p:spPr bwMode="auto">
          <a:xfrm>
            <a:off x="3324224" y="1739866"/>
            <a:ext cx="8683353" cy="255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a:spcAft>
                <a:spcPts val="600"/>
              </a:spcAft>
            </a:pPr>
            <a:r>
              <a:rPr lang="en-US" sz="1600" noProof="0"/>
              <a:t>Based on drug interaction studies conducted with YEZTUGO, no clinically significant drug interactions have been observed, nor are expected, with: </a:t>
            </a:r>
          </a:p>
          <a:p>
            <a:pPr lvl="1">
              <a:spcAft>
                <a:spcPts val="600"/>
              </a:spcAft>
              <a:buFont typeface="Arial" panose="020B0604020202020204" pitchFamily="34" charset="0"/>
              <a:buChar char="•"/>
            </a:pPr>
            <a:r>
              <a:rPr lang="en-US" sz="1600" noProof="0"/>
              <a:t>Atorvastatin</a:t>
            </a:r>
          </a:p>
          <a:p>
            <a:pPr lvl="1">
              <a:spcAft>
                <a:spcPts val="600"/>
              </a:spcAft>
              <a:buFont typeface="Arial" panose="020B0604020202020204" pitchFamily="34" charset="0"/>
              <a:buChar char="•"/>
            </a:pPr>
            <a:r>
              <a:rPr lang="en-US" sz="1600" noProof="0"/>
              <a:t>Famotidine</a:t>
            </a:r>
          </a:p>
          <a:p>
            <a:pPr lvl="1">
              <a:spcAft>
                <a:spcPts val="600"/>
              </a:spcAft>
              <a:buFont typeface="Arial" panose="020B0604020202020204" pitchFamily="34" charset="0"/>
              <a:buChar char="•"/>
            </a:pPr>
            <a:r>
              <a:rPr lang="en-US" sz="1600" noProof="0"/>
              <a:t>Pitavastatin</a:t>
            </a:r>
          </a:p>
          <a:p>
            <a:pPr lvl="1">
              <a:spcAft>
                <a:spcPts val="600"/>
              </a:spcAft>
              <a:buFont typeface="Arial" panose="020B0604020202020204" pitchFamily="34" charset="0"/>
              <a:buChar char="•"/>
            </a:pPr>
            <a:r>
              <a:rPr lang="en-US" sz="1600" noProof="0"/>
              <a:t>Rosuvastatin</a:t>
            </a:r>
          </a:p>
          <a:p>
            <a:pPr lvl="1">
              <a:spcAft>
                <a:spcPts val="600"/>
              </a:spcAft>
              <a:buFont typeface="Arial" panose="020B0604020202020204" pitchFamily="34" charset="0"/>
              <a:buChar char="•"/>
            </a:pPr>
            <a:r>
              <a:rPr lang="en-US" sz="1600" noProof="0"/>
              <a:t>Tenofovir alafenamide</a:t>
            </a:r>
          </a:p>
          <a:p>
            <a:pPr lvl="1">
              <a:spcAft>
                <a:spcPts val="600"/>
              </a:spcAft>
              <a:buFont typeface="Arial" panose="020B0604020202020204" pitchFamily="34" charset="0"/>
              <a:buChar char="•"/>
            </a:pPr>
            <a:r>
              <a:rPr lang="en-US" sz="1600" noProof="0"/>
              <a:t>Voriconazole</a:t>
            </a:r>
            <a:endParaRPr lang="en-US" sz="1600" b="1" noProof="0"/>
          </a:p>
        </p:txBody>
      </p:sp>
      <p:sp>
        <p:nvSpPr>
          <p:cNvPr id="12" name="TextBox 11">
            <a:extLst>
              <a:ext uri="{FF2B5EF4-FFF2-40B4-BE49-F238E27FC236}">
                <a16:creationId xmlns:a16="http://schemas.microsoft.com/office/drawing/2014/main" id="{0DDDDA95-FADA-60B2-33CB-758F94DA37CF}"/>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7</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.3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Drugs Without Clinically Significant Interactions With YEZTUGO </a:t>
            </a:r>
            <a:endParaRPr kumimoji="0" lang="en-US" sz="1800" b="1" i="0" u="none" strike="noStrike" kern="1200" cap="none" spc="0" normalizeH="0" baseline="30000" noProof="0">
              <a:ln>
                <a:noFill/>
              </a:ln>
              <a:solidFill>
                <a:schemeClr val="bg1"/>
              </a:solidFill>
              <a:effectLst/>
              <a:uLnTx/>
              <a:uFillTx/>
              <a:latin typeface="Arial" panose="020B0604020202020204" pitchFamily="34" charset="0"/>
              <a:ea typeface="Times New Roman" panose="02020603050405020304" pitchFamily="18" charset="0"/>
              <a:cs typeface="+mn-cs"/>
            </a:endParaRPr>
          </a:p>
        </p:txBody>
      </p:sp>
      <p:sp>
        <p:nvSpPr>
          <p:cNvPr id="14" name="Rectangle: Top Corners Rounded 13">
            <a:extLst>
              <a:ext uri="{FF2B5EF4-FFF2-40B4-BE49-F238E27FC236}">
                <a16:creationId xmlns:a16="http://schemas.microsoft.com/office/drawing/2014/main" id="{DB44D6D3-32C7-792A-DCA2-C84C966E979E}"/>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B7467BEE-0B19-79DB-EB92-BF3C5B92D68E}"/>
              </a:ext>
            </a:extLst>
          </p:cNvPr>
          <p:cNvSpPr>
            <a:spLocks noGrp="1"/>
          </p:cNvSpPr>
          <p:nvPr>
            <p:ph type="title"/>
          </p:nvPr>
        </p:nvSpPr>
        <p:spPr>
          <a:xfrm>
            <a:off x="3352097" y="177891"/>
            <a:ext cx="8640000" cy="533205"/>
          </a:xfrm>
        </p:spPr>
        <p:txBody>
          <a:bodyPr/>
          <a:lstStyle/>
          <a:p>
            <a:r>
              <a:rPr lang="en-US" noProof="0"/>
              <a:t>7. Drug Interactions</a:t>
            </a:r>
          </a:p>
        </p:txBody>
      </p:sp>
      <p:sp>
        <p:nvSpPr>
          <p:cNvPr id="8" name="Text Placeholder 7">
            <a:extLst>
              <a:ext uri="{FF2B5EF4-FFF2-40B4-BE49-F238E27FC236}">
                <a16:creationId xmlns:a16="http://schemas.microsoft.com/office/drawing/2014/main" id="{89AEE0A8-F0F5-AE71-D0AE-30E729E273FE}"/>
              </a:ext>
            </a:extLst>
          </p:cNvPr>
          <p:cNvSpPr>
            <a:spLocks noGrp="1"/>
          </p:cNvSpPr>
          <p:nvPr>
            <p:ph type="body" sz="quarter" idx="12"/>
          </p:nvPr>
        </p:nvSpPr>
        <p:spPr/>
        <p:txBody>
          <a:bodyPr/>
          <a:lstStyle/>
          <a:p>
            <a:endParaRPr lang="en-US" noProof="0"/>
          </a:p>
        </p:txBody>
      </p:sp>
      <p:pic>
        <p:nvPicPr>
          <p:cNvPr id="54" name="Graphic 53">
            <a:extLst>
              <a:ext uri="{FF2B5EF4-FFF2-40B4-BE49-F238E27FC236}">
                <a16:creationId xmlns:a16="http://schemas.microsoft.com/office/drawing/2014/main" id="{F12FB017-430F-5A29-2E91-16DCA0B735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97824" y="1338530"/>
            <a:ext cx="521694" cy="342719"/>
          </a:xfrm>
          <a:prstGeom prst="rect">
            <a:avLst/>
          </a:prstGeom>
        </p:spPr>
      </p:pic>
      <p:grpSp>
        <p:nvGrpSpPr>
          <p:cNvPr id="55" name="Highlight Guides [HIDE]" hidden="1">
            <a:extLst>
              <a:ext uri="{FF2B5EF4-FFF2-40B4-BE49-F238E27FC236}">
                <a16:creationId xmlns:a16="http://schemas.microsoft.com/office/drawing/2014/main" id="{94D09C6A-FC43-768A-571D-17009F694A7F}"/>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56" name="Highlight BG">
              <a:extLst>
                <a:ext uri="{FF2B5EF4-FFF2-40B4-BE49-F238E27FC236}">
                  <a16:creationId xmlns:a16="http://schemas.microsoft.com/office/drawing/2014/main" id="{470E1B16-01A4-309F-F7C9-6FD72B74049D}"/>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57" name="Straight Connector 56">
              <a:extLst>
                <a:ext uri="{FF2B5EF4-FFF2-40B4-BE49-F238E27FC236}">
                  <a16:creationId xmlns:a16="http://schemas.microsoft.com/office/drawing/2014/main" id="{FA3E1C10-B615-7897-56D8-E3063507C863}"/>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B1CF4D17-F5A0-5308-83C4-1367B4E6FDCD}"/>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F5D83E14-00E4-8B6F-6AE4-529E4A51C705}"/>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866E5284-8634-6AB6-3C98-8710B82EBF5A}"/>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D5A27D4B-13CC-CA7B-ABCB-EBDA3B6A4ABE}"/>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6B14470B-F950-5D07-882C-43E0D284BAC7}"/>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B16160D5-A733-B105-D2DB-69DAF7EFED1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30B497C1-5008-CBB2-53B8-C4E7F246AA9F}"/>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1DCF6D2C-1576-2BA5-FF68-D6FCE5D459C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E8ED9E0B-41AC-F269-1E69-9C7A51CC80CC}"/>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56562EFC-F5F0-71BC-5583-2C38202F353A}"/>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354BFFDF-9E69-3708-A800-A46B6F49FB7B}"/>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591851D3-0AFD-326F-3BE1-AB51F2AA6B2D}"/>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20E35520-3555-5BE8-39A1-8303C4236CEF}"/>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7A37F5C9-1216-C4E9-5D09-D20A55335A80}"/>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6D3A487A-BB15-774B-5AFC-BC601DF60071}"/>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D304A4AE-545B-F96E-F0B0-FDCE06AE3A3E}"/>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32332251-B703-21DA-515A-5547A513619F}"/>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2971B37C-B662-250D-D92C-216DF67CF69A}"/>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7058179D-E0B4-5A16-EA4F-D4656944B0BB}"/>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2ADF65C3-9D3E-682D-F550-DA67E3C941EE}"/>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3CCE020F-9882-330B-1405-FB6A8AACD196}"/>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0C12608-BEA7-BAA1-C769-98D7F6DFE75B}"/>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92004462-67B0-553B-0FBE-FD313F9B7AA1}"/>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DAB97F14-3482-C999-4154-6B5AB5DE53D7}"/>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AF638EE-FD96-5377-17A9-0016B57926BD}"/>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E15FAD56-AA75-EF38-DC0E-C20A26B6626A}"/>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0812A0C8-6FC5-34C8-119C-2DFC145A3FA2}"/>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04DC6C91-FFB9-967C-6C0A-F753EAF4880F}"/>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EDC09269-32AD-B046-0C89-EBEAAEE08B08}"/>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12078936-E44F-5C1C-01AA-674C9929AA79}"/>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CC104DDB-7AB8-D749-0F73-4AD4CDD4EDF8}"/>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9D1D6DD4-A49F-8B24-7194-D6B967575AB3}"/>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39C10837-C69E-7D70-765B-7C585AEC2542}"/>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82B44C03-895E-1796-6D7D-C437E649D288}"/>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8216118E-BF2D-900B-FCAD-EABBB695690A}"/>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53AD684A-EBA3-A2BC-1489-824A324A389C}"/>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4172B2E4-E760-1552-C3A8-69BF5322D4FD}"/>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C7614470-F390-AFE8-2B6A-FF1CA1A01E86}"/>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F7A9E586-2144-8646-F03F-440F8D272FA5}"/>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9" name="Picture Placeholder 8">
            <a:extLst>
              <a:ext uri="{FF2B5EF4-FFF2-40B4-BE49-F238E27FC236}">
                <a16:creationId xmlns:a16="http://schemas.microsoft.com/office/drawing/2014/main" id="{DEA98F80-28E6-0F75-FFBB-5437B5F1AA3D}"/>
              </a:ext>
            </a:extLst>
          </p:cNvPr>
          <p:cNvPicPr>
            <a:picLocks noGrp="1" noChangeAspect="1"/>
          </p:cNvPicPr>
          <p:nvPr>
            <p:ph type="pic" sz="quarter" idx="11"/>
          </p:nvPr>
        </p:nvPicPr>
        <p:blipFill>
          <a:blip r:embed="rId4"/>
          <a:srcRect l="105" r="105"/>
          <a:stretch/>
        </p:blipFill>
        <p:spPr/>
      </p:pic>
      <p:sp>
        <p:nvSpPr>
          <p:cNvPr id="10" name="!!Highlight">
            <a:extLst>
              <a:ext uri="{FF2B5EF4-FFF2-40B4-BE49-F238E27FC236}">
                <a16:creationId xmlns:a16="http://schemas.microsoft.com/office/drawing/2014/main" id="{47A9A3FD-F6A9-39EF-6B12-B5F9FCDA3AB6}"/>
              </a:ext>
            </a:extLst>
          </p:cNvPr>
          <p:cNvSpPr/>
          <p:nvPr/>
        </p:nvSpPr>
        <p:spPr>
          <a:xfrm>
            <a:off x="801757" y="1050106"/>
            <a:ext cx="2362871" cy="829712"/>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2794685"/>
              <a:gd name="connsiteX1" fmla="*/ 2281815 w 2340025"/>
              <a:gd name="connsiteY1" fmla="*/ 0 h 2794685"/>
              <a:gd name="connsiteX2" fmla="*/ 2340025 w 2340025"/>
              <a:gd name="connsiteY2" fmla="*/ 1803606 h 2794685"/>
              <a:gd name="connsiteX3" fmla="*/ 131416 w 2340025"/>
              <a:gd name="connsiteY3" fmla="*/ 2794685 h 2794685"/>
              <a:gd name="connsiteX4" fmla="*/ 0 w 2340025"/>
              <a:gd name="connsiteY4" fmla="*/ 272305 h 2794685"/>
              <a:gd name="connsiteX0" fmla="*/ 0 w 2300241"/>
              <a:gd name="connsiteY0" fmla="*/ 1197979 h 2794685"/>
              <a:gd name="connsiteX1" fmla="*/ 2242031 w 2300241"/>
              <a:gd name="connsiteY1" fmla="*/ 0 h 2794685"/>
              <a:gd name="connsiteX2" fmla="*/ 2300241 w 2300241"/>
              <a:gd name="connsiteY2" fmla="*/ 1803606 h 2794685"/>
              <a:gd name="connsiteX3" fmla="*/ 91632 w 2300241"/>
              <a:gd name="connsiteY3" fmla="*/ 2794685 h 2794685"/>
              <a:gd name="connsiteX4" fmla="*/ 0 w 2300241"/>
              <a:gd name="connsiteY4" fmla="*/ 1197979 h 2794685"/>
              <a:gd name="connsiteX0" fmla="*/ 0 w 2300241"/>
              <a:gd name="connsiteY0" fmla="*/ 399497 h 1996203"/>
              <a:gd name="connsiteX1" fmla="*/ 2239544 w 2300241"/>
              <a:gd name="connsiteY1" fmla="*/ 0 h 1996203"/>
              <a:gd name="connsiteX2" fmla="*/ 2300241 w 2300241"/>
              <a:gd name="connsiteY2" fmla="*/ 1005124 h 1996203"/>
              <a:gd name="connsiteX3" fmla="*/ 91632 w 2300241"/>
              <a:gd name="connsiteY3" fmla="*/ 1996203 h 1996203"/>
              <a:gd name="connsiteX4" fmla="*/ 0 w 2300241"/>
              <a:gd name="connsiteY4" fmla="*/ 399497 h 1996203"/>
              <a:gd name="connsiteX0" fmla="*/ 0 w 2280349"/>
              <a:gd name="connsiteY0" fmla="*/ 399497 h 1996203"/>
              <a:gd name="connsiteX1" fmla="*/ 2239544 w 2280349"/>
              <a:gd name="connsiteY1" fmla="*/ 0 h 1996203"/>
              <a:gd name="connsiteX2" fmla="*/ 2280349 w 2280349"/>
              <a:gd name="connsiteY2" fmla="*/ 1306616 h 1996203"/>
              <a:gd name="connsiteX3" fmla="*/ 91632 w 2280349"/>
              <a:gd name="connsiteY3" fmla="*/ 1996203 h 1996203"/>
              <a:gd name="connsiteX4" fmla="*/ 0 w 2280349"/>
              <a:gd name="connsiteY4" fmla="*/ 399497 h 1996203"/>
              <a:gd name="connsiteX0" fmla="*/ 0 w 2280349"/>
              <a:gd name="connsiteY0" fmla="*/ 408919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08919 h 2005625"/>
              <a:gd name="connsiteX0" fmla="*/ 0 w 2298998"/>
              <a:gd name="connsiteY0" fmla="*/ 0 h 2133739"/>
              <a:gd name="connsiteX1" fmla="*/ 2258193 w 2298998"/>
              <a:gd name="connsiteY1" fmla="*/ 128114 h 2133739"/>
              <a:gd name="connsiteX2" fmla="*/ 2298998 w 2298998"/>
              <a:gd name="connsiteY2" fmla="*/ 1444152 h 2133739"/>
              <a:gd name="connsiteX3" fmla="*/ 110281 w 2298998"/>
              <a:gd name="connsiteY3" fmla="*/ 2133739 h 2133739"/>
              <a:gd name="connsiteX4" fmla="*/ 0 w 2298998"/>
              <a:gd name="connsiteY4" fmla="*/ 0 h 2133739"/>
              <a:gd name="connsiteX0" fmla="*/ 0 w 2298998"/>
              <a:gd name="connsiteY0" fmla="*/ 302926 h 2436665"/>
              <a:gd name="connsiteX1" fmla="*/ 2267518 w 2298998"/>
              <a:gd name="connsiteY1" fmla="*/ 0 h 2436665"/>
              <a:gd name="connsiteX2" fmla="*/ 2298998 w 2298998"/>
              <a:gd name="connsiteY2" fmla="*/ 1747078 h 2436665"/>
              <a:gd name="connsiteX3" fmla="*/ 110281 w 2298998"/>
              <a:gd name="connsiteY3" fmla="*/ 2436665 h 2436665"/>
              <a:gd name="connsiteX4" fmla="*/ 0 w 2298998"/>
              <a:gd name="connsiteY4" fmla="*/ 302926 h 2436665"/>
              <a:gd name="connsiteX0" fmla="*/ 0 w 2295268"/>
              <a:gd name="connsiteY0" fmla="*/ 318825 h 2436665"/>
              <a:gd name="connsiteX1" fmla="*/ 2263788 w 2295268"/>
              <a:gd name="connsiteY1" fmla="*/ 0 h 2436665"/>
              <a:gd name="connsiteX2" fmla="*/ 2295268 w 2295268"/>
              <a:gd name="connsiteY2" fmla="*/ 1747078 h 2436665"/>
              <a:gd name="connsiteX3" fmla="*/ 106551 w 2295268"/>
              <a:gd name="connsiteY3" fmla="*/ 2436665 h 2436665"/>
              <a:gd name="connsiteX4" fmla="*/ 0 w 2295268"/>
              <a:gd name="connsiteY4" fmla="*/ 318825 h 2436665"/>
              <a:gd name="connsiteX0" fmla="*/ 0 w 2298998"/>
              <a:gd name="connsiteY0" fmla="*/ 318825 h 2436665"/>
              <a:gd name="connsiteX1" fmla="*/ 2263788 w 2298998"/>
              <a:gd name="connsiteY1" fmla="*/ 0 h 2436665"/>
              <a:gd name="connsiteX2" fmla="*/ 2298998 w 2298998"/>
              <a:gd name="connsiteY2" fmla="*/ 1135850 h 2436665"/>
              <a:gd name="connsiteX3" fmla="*/ 106551 w 2298998"/>
              <a:gd name="connsiteY3" fmla="*/ 2436665 h 2436665"/>
              <a:gd name="connsiteX4" fmla="*/ 0 w 2298998"/>
              <a:gd name="connsiteY4" fmla="*/ 318825 h 2436665"/>
              <a:gd name="connsiteX0" fmla="*/ 0 w 2298998"/>
              <a:gd name="connsiteY0" fmla="*/ 318825 h 1696479"/>
              <a:gd name="connsiteX1" fmla="*/ 2263788 w 2298998"/>
              <a:gd name="connsiteY1" fmla="*/ 0 h 1696479"/>
              <a:gd name="connsiteX2" fmla="*/ 2298998 w 2298998"/>
              <a:gd name="connsiteY2" fmla="*/ 1135850 h 1696479"/>
              <a:gd name="connsiteX3" fmla="*/ 84172 w 2298998"/>
              <a:gd name="connsiteY3" fmla="*/ 1696479 h 1696479"/>
              <a:gd name="connsiteX4" fmla="*/ 0 w 2298998"/>
              <a:gd name="connsiteY4" fmla="*/ 318825 h 1696479"/>
              <a:gd name="connsiteX0" fmla="*/ 0 w 2298998"/>
              <a:gd name="connsiteY0" fmla="*/ 617177 h 1994831"/>
              <a:gd name="connsiteX1" fmla="*/ 2195409 w 2298998"/>
              <a:gd name="connsiteY1" fmla="*/ 0 h 1994831"/>
              <a:gd name="connsiteX2" fmla="*/ 2298998 w 2298998"/>
              <a:gd name="connsiteY2" fmla="*/ 1434202 h 1994831"/>
              <a:gd name="connsiteX3" fmla="*/ 84172 w 2298998"/>
              <a:gd name="connsiteY3" fmla="*/ 1994831 h 1994831"/>
              <a:gd name="connsiteX4" fmla="*/ 0 w 2298998"/>
              <a:gd name="connsiteY4" fmla="*/ 617177 h 1994831"/>
              <a:gd name="connsiteX0" fmla="*/ 0 w 2228548"/>
              <a:gd name="connsiteY0" fmla="*/ 617177 h 1994831"/>
              <a:gd name="connsiteX1" fmla="*/ 2195409 w 2228548"/>
              <a:gd name="connsiteY1" fmla="*/ 0 h 1994831"/>
              <a:gd name="connsiteX2" fmla="*/ 2228548 w 2228548"/>
              <a:gd name="connsiteY2" fmla="*/ 1051449 h 1994831"/>
              <a:gd name="connsiteX3" fmla="*/ 84172 w 2228548"/>
              <a:gd name="connsiteY3" fmla="*/ 1994831 h 1994831"/>
              <a:gd name="connsiteX4" fmla="*/ 0 w 2228548"/>
              <a:gd name="connsiteY4" fmla="*/ 617177 h 1994831"/>
              <a:gd name="connsiteX0" fmla="*/ 0 w 2228548"/>
              <a:gd name="connsiteY0" fmla="*/ 617177 h 1869209"/>
              <a:gd name="connsiteX1" fmla="*/ 2195409 w 2228548"/>
              <a:gd name="connsiteY1" fmla="*/ 0 h 1869209"/>
              <a:gd name="connsiteX2" fmla="*/ 2228548 w 2228548"/>
              <a:gd name="connsiteY2" fmla="*/ 1051449 h 1869209"/>
              <a:gd name="connsiteX3" fmla="*/ 75884 w 2228548"/>
              <a:gd name="connsiteY3" fmla="*/ 1869209 h 1869209"/>
              <a:gd name="connsiteX4" fmla="*/ 0 w 2228548"/>
              <a:gd name="connsiteY4" fmla="*/ 617177 h 1869209"/>
              <a:gd name="connsiteX0" fmla="*/ 0 w 2293314"/>
              <a:gd name="connsiteY0" fmla="*/ 151984 h 1404016"/>
              <a:gd name="connsiteX1" fmla="*/ 2293314 w 2293314"/>
              <a:gd name="connsiteY1" fmla="*/ 0 h 1404016"/>
              <a:gd name="connsiteX2" fmla="*/ 2228548 w 2293314"/>
              <a:gd name="connsiteY2" fmla="*/ 586256 h 1404016"/>
              <a:gd name="connsiteX3" fmla="*/ 75884 w 2293314"/>
              <a:gd name="connsiteY3" fmla="*/ 1404016 h 1404016"/>
              <a:gd name="connsiteX4" fmla="*/ 0 w 2293314"/>
              <a:gd name="connsiteY4" fmla="*/ 151984 h 1404016"/>
              <a:gd name="connsiteX0" fmla="*/ 0 w 2334224"/>
              <a:gd name="connsiteY0" fmla="*/ 151984 h 1404016"/>
              <a:gd name="connsiteX1" fmla="*/ 2293314 w 2334224"/>
              <a:gd name="connsiteY1" fmla="*/ 0 h 1404016"/>
              <a:gd name="connsiteX2" fmla="*/ 2334224 w 2334224"/>
              <a:gd name="connsiteY2" fmla="*/ 1306127 h 1404016"/>
              <a:gd name="connsiteX3" fmla="*/ 75884 w 2334224"/>
              <a:gd name="connsiteY3" fmla="*/ 1404016 h 1404016"/>
              <a:gd name="connsiteX4" fmla="*/ 0 w 2334224"/>
              <a:gd name="connsiteY4" fmla="*/ 151984 h 1404016"/>
              <a:gd name="connsiteX0" fmla="*/ 0 w 2334224"/>
              <a:gd name="connsiteY0" fmla="*/ 151984 h 1735245"/>
              <a:gd name="connsiteX1" fmla="*/ 2293314 w 2334224"/>
              <a:gd name="connsiteY1" fmla="*/ 0 h 1735245"/>
              <a:gd name="connsiteX2" fmla="*/ 2334224 w 2334224"/>
              <a:gd name="connsiteY2" fmla="*/ 1306127 h 1735245"/>
              <a:gd name="connsiteX3" fmla="*/ 92979 w 2334224"/>
              <a:gd name="connsiteY3" fmla="*/ 1735245 h 1735245"/>
              <a:gd name="connsiteX4" fmla="*/ 0 w 2334224"/>
              <a:gd name="connsiteY4" fmla="*/ 151984 h 1735245"/>
              <a:gd name="connsiteX0" fmla="*/ 0 w 2334224"/>
              <a:gd name="connsiteY0" fmla="*/ 151984 h 1730433"/>
              <a:gd name="connsiteX1" fmla="*/ 2293314 w 2334224"/>
              <a:gd name="connsiteY1" fmla="*/ 0 h 1730433"/>
              <a:gd name="connsiteX2" fmla="*/ 2334224 w 2334224"/>
              <a:gd name="connsiteY2" fmla="*/ 1306127 h 1730433"/>
              <a:gd name="connsiteX3" fmla="*/ 100438 w 2334224"/>
              <a:gd name="connsiteY3" fmla="*/ 1730433 h 1730433"/>
              <a:gd name="connsiteX4" fmla="*/ 0 w 2334224"/>
              <a:gd name="connsiteY4" fmla="*/ 151984 h 1730433"/>
              <a:gd name="connsiteX0" fmla="*/ 0 w 2337954"/>
              <a:gd name="connsiteY0" fmla="*/ 137549 h 1730433"/>
              <a:gd name="connsiteX1" fmla="*/ 2297044 w 2337954"/>
              <a:gd name="connsiteY1" fmla="*/ 0 h 1730433"/>
              <a:gd name="connsiteX2" fmla="*/ 2337954 w 2337954"/>
              <a:gd name="connsiteY2" fmla="*/ 1306127 h 1730433"/>
              <a:gd name="connsiteX3" fmla="*/ 104168 w 2337954"/>
              <a:gd name="connsiteY3" fmla="*/ 1730433 h 1730433"/>
              <a:gd name="connsiteX4" fmla="*/ 0 w 2337954"/>
              <a:gd name="connsiteY4" fmla="*/ 137549 h 1730433"/>
              <a:gd name="connsiteX0" fmla="*/ 0 w 2337954"/>
              <a:gd name="connsiteY0" fmla="*/ 137549 h 1306127"/>
              <a:gd name="connsiteX1" fmla="*/ 2297044 w 2337954"/>
              <a:gd name="connsiteY1" fmla="*/ 0 h 1306127"/>
              <a:gd name="connsiteX2" fmla="*/ 2337954 w 2337954"/>
              <a:gd name="connsiteY2" fmla="*/ 1306127 h 1306127"/>
              <a:gd name="connsiteX3" fmla="*/ 35790 w 2337954"/>
              <a:gd name="connsiteY3" fmla="*/ 663827 h 1306127"/>
              <a:gd name="connsiteX4" fmla="*/ 0 w 2337954"/>
              <a:gd name="connsiteY4" fmla="*/ 137549 h 1306127"/>
              <a:gd name="connsiteX0" fmla="*/ 0 w 2309981"/>
              <a:gd name="connsiteY0" fmla="*/ 137549 h 663827"/>
              <a:gd name="connsiteX1" fmla="*/ 2297044 w 2309981"/>
              <a:gd name="connsiteY1" fmla="*/ 0 h 663827"/>
              <a:gd name="connsiteX2" fmla="*/ 2309981 w 2309981"/>
              <a:gd name="connsiteY2" fmla="*/ 450703 h 663827"/>
              <a:gd name="connsiteX3" fmla="*/ 35790 w 2309981"/>
              <a:gd name="connsiteY3" fmla="*/ 663827 h 663827"/>
              <a:gd name="connsiteX4" fmla="*/ 0 w 2309981"/>
              <a:gd name="connsiteY4" fmla="*/ 137549 h 663827"/>
              <a:gd name="connsiteX0" fmla="*/ 0 w 2309981"/>
              <a:gd name="connsiteY0" fmla="*/ 137549 h 719964"/>
              <a:gd name="connsiteX1" fmla="*/ 2297044 w 2309981"/>
              <a:gd name="connsiteY1" fmla="*/ 0 h 719964"/>
              <a:gd name="connsiteX2" fmla="*/ 2309981 w 2309981"/>
              <a:gd name="connsiteY2" fmla="*/ 450703 h 719964"/>
              <a:gd name="connsiteX3" fmla="*/ 38898 w 2309981"/>
              <a:gd name="connsiteY3" fmla="*/ 719964 h 719964"/>
              <a:gd name="connsiteX4" fmla="*/ 0 w 2309981"/>
              <a:gd name="connsiteY4" fmla="*/ 137549 h 719964"/>
              <a:gd name="connsiteX0" fmla="*/ 0 w 2309981"/>
              <a:gd name="connsiteY0" fmla="*/ 137549 h 698578"/>
              <a:gd name="connsiteX1" fmla="*/ 2297044 w 2309981"/>
              <a:gd name="connsiteY1" fmla="*/ 0 h 698578"/>
              <a:gd name="connsiteX2" fmla="*/ 2309981 w 2309981"/>
              <a:gd name="connsiteY2" fmla="*/ 450703 h 698578"/>
              <a:gd name="connsiteX3" fmla="*/ 35790 w 2309981"/>
              <a:gd name="connsiteY3" fmla="*/ 698578 h 698578"/>
              <a:gd name="connsiteX4" fmla="*/ 0 w 2309981"/>
              <a:gd name="connsiteY4" fmla="*/ 137549 h 698578"/>
              <a:gd name="connsiteX0" fmla="*/ 0 w 2313089"/>
              <a:gd name="connsiteY0" fmla="*/ 137549 h 698578"/>
              <a:gd name="connsiteX1" fmla="*/ 2297044 w 2313089"/>
              <a:gd name="connsiteY1" fmla="*/ 0 h 698578"/>
              <a:gd name="connsiteX2" fmla="*/ 2313089 w 2313089"/>
              <a:gd name="connsiteY2" fmla="*/ 464069 h 698578"/>
              <a:gd name="connsiteX3" fmla="*/ 35790 w 2313089"/>
              <a:gd name="connsiteY3" fmla="*/ 698578 h 698578"/>
              <a:gd name="connsiteX4" fmla="*/ 0 w 2313089"/>
              <a:gd name="connsiteY4" fmla="*/ 137549 h 698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3089" h="698578">
                <a:moveTo>
                  <a:pt x="0" y="137549"/>
                </a:moveTo>
                <a:lnTo>
                  <a:pt x="2297044" y="0"/>
                </a:lnTo>
                <a:lnTo>
                  <a:pt x="2313089" y="464069"/>
                </a:lnTo>
                <a:lnTo>
                  <a:pt x="35790" y="698578"/>
                </a:lnTo>
                <a:lnTo>
                  <a:pt x="0" y="137549"/>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870485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A0EAE-BCF6-9006-A085-A6FA9781F9C1}"/>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244A0BC1-ABD6-4E96-193D-9C0E566E71E3}"/>
              </a:ext>
            </a:extLst>
          </p:cNvPr>
          <p:cNvGrpSpPr/>
          <p:nvPr/>
        </p:nvGrpSpPr>
        <p:grpSpPr>
          <a:xfrm>
            <a:off x="3032760" y="4274777"/>
            <a:ext cx="9159240" cy="576000"/>
            <a:chOff x="3032760" y="4274777"/>
            <a:chExt cx="9159240" cy="576000"/>
          </a:xfrm>
        </p:grpSpPr>
        <p:sp>
          <p:nvSpPr>
            <p:cNvPr id="7" name="TextBox 6">
              <a:extLst>
                <a:ext uri="{FF2B5EF4-FFF2-40B4-BE49-F238E27FC236}">
                  <a16:creationId xmlns:a16="http://schemas.microsoft.com/office/drawing/2014/main" id="{EC1F7F83-09DC-62C3-B879-D94911DD2921}"/>
                </a:ext>
              </a:extLst>
            </p:cNvPr>
            <p:cNvSpPr txBox="1"/>
            <p:nvPr/>
          </p:nvSpPr>
          <p:spPr>
            <a:xfrm>
              <a:off x="3032760" y="4383600"/>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8</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.4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Pediatric Use</a:t>
              </a:r>
            </a:p>
          </p:txBody>
        </p:sp>
        <p:sp>
          <p:nvSpPr>
            <p:cNvPr id="8" name="Rectangle: Top Corners Rounded 7">
              <a:extLst>
                <a:ext uri="{FF2B5EF4-FFF2-40B4-BE49-F238E27FC236}">
                  <a16:creationId xmlns:a16="http://schemas.microsoft.com/office/drawing/2014/main" id="{66978EDE-1DC5-CA63-A5C9-702E4C070773}"/>
                </a:ext>
              </a:extLst>
            </p:cNvPr>
            <p:cNvSpPr>
              <a:spLocks/>
            </p:cNvSpPr>
            <p:nvPr/>
          </p:nvSpPr>
          <p:spPr>
            <a:xfrm rot="16200000">
              <a:off x="11544000" y="4202777"/>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5" name="Graphic 14">
              <a:extLst>
                <a:ext uri="{FF2B5EF4-FFF2-40B4-BE49-F238E27FC236}">
                  <a16:creationId xmlns:a16="http://schemas.microsoft.com/office/drawing/2014/main" id="{736FB52A-A1A8-E587-66D3-15036F5FBB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84476" y="4377153"/>
              <a:ext cx="371248" cy="371248"/>
            </a:xfrm>
            <a:prstGeom prst="rect">
              <a:avLst/>
            </a:prstGeom>
          </p:spPr>
        </p:pic>
      </p:grpSp>
      <p:grpSp>
        <p:nvGrpSpPr>
          <p:cNvPr id="16" name="Group 15">
            <a:extLst>
              <a:ext uri="{FF2B5EF4-FFF2-40B4-BE49-F238E27FC236}">
                <a16:creationId xmlns:a16="http://schemas.microsoft.com/office/drawing/2014/main" id="{6C978201-5CBA-4B15-F3E7-040D8CE47968}"/>
              </a:ext>
            </a:extLst>
          </p:cNvPr>
          <p:cNvGrpSpPr/>
          <p:nvPr/>
        </p:nvGrpSpPr>
        <p:grpSpPr>
          <a:xfrm>
            <a:off x="3048000" y="1221889"/>
            <a:ext cx="9159240" cy="576000"/>
            <a:chOff x="3048000" y="1221889"/>
            <a:chExt cx="9159240" cy="576000"/>
          </a:xfrm>
        </p:grpSpPr>
        <p:sp>
          <p:nvSpPr>
            <p:cNvPr id="12" name="TextBox 11">
              <a:extLst>
                <a:ext uri="{FF2B5EF4-FFF2-40B4-BE49-F238E27FC236}">
                  <a16:creationId xmlns:a16="http://schemas.microsoft.com/office/drawing/2014/main" id="{F15CE841-4828-5834-B186-B7900B19FBB2}"/>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8</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.1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Pregnancy</a:t>
              </a:r>
            </a:p>
          </p:txBody>
        </p:sp>
        <p:sp>
          <p:nvSpPr>
            <p:cNvPr id="14" name="Rectangle: Top Corners Rounded 13">
              <a:extLst>
                <a:ext uri="{FF2B5EF4-FFF2-40B4-BE49-F238E27FC236}">
                  <a16:creationId xmlns:a16="http://schemas.microsoft.com/office/drawing/2014/main" id="{381E16C1-4427-BFF9-F473-BB96456C5EDE}"/>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08" name="Graphic 107">
              <a:extLst>
                <a:ext uri="{FF2B5EF4-FFF2-40B4-BE49-F238E27FC236}">
                  <a16:creationId xmlns:a16="http://schemas.microsoft.com/office/drawing/2014/main" id="{9A693151-1B28-E44D-6731-BE69401FDD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729716" y="1276705"/>
              <a:ext cx="235050" cy="466370"/>
            </a:xfrm>
            <a:prstGeom prst="rect">
              <a:avLst/>
            </a:prstGeom>
          </p:spPr>
        </p:pic>
      </p:grpSp>
      <p:grpSp>
        <p:nvGrpSpPr>
          <p:cNvPr id="5" name="Group 4">
            <a:extLst>
              <a:ext uri="{FF2B5EF4-FFF2-40B4-BE49-F238E27FC236}">
                <a16:creationId xmlns:a16="http://schemas.microsoft.com/office/drawing/2014/main" id="{1235B552-7FC3-8E52-0470-FFDE1D382FDE}"/>
              </a:ext>
            </a:extLst>
          </p:cNvPr>
          <p:cNvGrpSpPr/>
          <p:nvPr/>
        </p:nvGrpSpPr>
        <p:grpSpPr>
          <a:xfrm>
            <a:off x="3032760" y="3008274"/>
            <a:ext cx="9159240" cy="576000"/>
            <a:chOff x="3032760" y="3302209"/>
            <a:chExt cx="9159240" cy="576000"/>
          </a:xfrm>
        </p:grpSpPr>
        <p:sp>
          <p:nvSpPr>
            <p:cNvPr id="2" name="TextBox 1">
              <a:extLst>
                <a:ext uri="{FF2B5EF4-FFF2-40B4-BE49-F238E27FC236}">
                  <a16:creationId xmlns:a16="http://schemas.microsoft.com/office/drawing/2014/main" id="{506118FF-9E66-5E7F-C8D4-C6770BCDFC07}"/>
                </a:ext>
              </a:extLst>
            </p:cNvPr>
            <p:cNvSpPr txBox="1"/>
            <p:nvPr/>
          </p:nvSpPr>
          <p:spPr>
            <a:xfrm>
              <a:off x="3032760" y="341103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8</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.2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Lactation</a:t>
              </a:r>
            </a:p>
          </p:txBody>
        </p:sp>
        <p:sp>
          <p:nvSpPr>
            <p:cNvPr id="6" name="Rectangle: Top Corners Rounded 5">
              <a:extLst>
                <a:ext uri="{FF2B5EF4-FFF2-40B4-BE49-F238E27FC236}">
                  <a16:creationId xmlns:a16="http://schemas.microsoft.com/office/drawing/2014/main" id="{0DE3F134-6E23-E20F-0C9A-C6FE441D87D8}"/>
                </a:ext>
              </a:extLst>
            </p:cNvPr>
            <p:cNvSpPr>
              <a:spLocks/>
            </p:cNvSpPr>
            <p:nvPr/>
          </p:nvSpPr>
          <p:spPr>
            <a:xfrm rot="16200000">
              <a:off x="11544000" y="323020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12" name="Graphic 111">
              <a:extLst>
                <a:ext uri="{FF2B5EF4-FFF2-40B4-BE49-F238E27FC236}">
                  <a16:creationId xmlns:a16="http://schemas.microsoft.com/office/drawing/2014/main" id="{4916CEF0-ABB6-F5C7-62AC-268F6597413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728541" y="3366953"/>
              <a:ext cx="206920" cy="446512"/>
            </a:xfrm>
            <a:prstGeom prst="rect">
              <a:avLst/>
            </a:prstGeom>
          </p:spPr>
        </p:pic>
      </p:grpSp>
      <p:sp>
        <p:nvSpPr>
          <p:cNvPr id="13" name="TextBox 14">
            <a:extLst>
              <a:ext uri="{FF2B5EF4-FFF2-40B4-BE49-F238E27FC236}">
                <a16:creationId xmlns:a16="http://schemas.microsoft.com/office/drawing/2014/main" id="{90899E6A-8202-C744-6DA1-18F0C06E91DC}"/>
              </a:ext>
            </a:extLst>
          </p:cNvPr>
          <p:cNvSpPr txBox="1">
            <a:spLocks noChangeArrowheads="1"/>
          </p:cNvSpPr>
          <p:nvPr/>
        </p:nvSpPr>
        <p:spPr bwMode="auto">
          <a:xfrm>
            <a:off x="3324224" y="1694710"/>
            <a:ext cx="8683353" cy="1349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lvl="0">
              <a:lnSpc>
                <a:spcPct val="100000"/>
              </a:lnSpc>
            </a:pPr>
            <a:r>
              <a:rPr lang="en-US" sz="1600" b="0" i="0" u="none" noProof="0"/>
              <a:t>Data from PURPOSE 1 have not identified a drug-associated risk for miscarriage, or adverse maternal or fetal outcomes, when compared to the active control. The rate of major birth defects in YEZTUGO-exposed pregnancies did not exceed the background prevalence </a:t>
            </a:r>
            <a:r>
              <a:rPr lang="en-US" sz="1600" b="0" i="0" u="none" noProof="0" err="1"/>
              <a:t>rates.</a:t>
            </a:r>
            <a:r>
              <a:rPr lang="en-US" sz="1600" b="0" i="0" u="none" baseline="30000" noProof="0" err="1"/>
              <a:t>a</a:t>
            </a:r>
            <a:r>
              <a:rPr lang="en-US" sz="1600" b="0" i="0" u="none" noProof="0"/>
              <a:t> There is an increased risk of HIV-1 </a:t>
            </a:r>
            <a:r>
              <a:rPr lang="en-US" sz="1600" noProof="0"/>
              <a:t>transmission from the mother to the child during acute </a:t>
            </a:r>
            <a:br>
              <a:rPr lang="en-US" sz="1600" noProof="0"/>
            </a:br>
            <a:r>
              <a:rPr lang="en-US" sz="1600" noProof="0"/>
              <a:t>HIV-1 infection</a:t>
            </a:r>
            <a:r>
              <a:rPr lang="en-US" sz="1600" b="0" i="0" u="none" noProof="0"/>
              <a:t>. </a:t>
            </a:r>
            <a:r>
              <a:rPr lang="en-US" sz="1400" b="0" i="0" u="none" noProof="0"/>
              <a:t>[see </a:t>
            </a:r>
            <a:r>
              <a:rPr lang="en-US" sz="1400" b="0" i="0" u="none" noProof="0">
                <a:solidFill>
                  <a:schemeClr val="tx2"/>
                </a:solidFill>
              </a:rPr>
              <a:t>Clinical Considerations</a:t>
            </a:r>
            <a:r>
              <a:rPr lang="en-US" sz="1400" b="0" i="0" u="none" noProof="0"/>
              <a:t>]</a:t>
            </a:r>
          </a:p>
        </p:txBody>
      </p:sp>
      <p:sp>
        <p:nvSpPr>
          <p:cNvPr id="4" name="Title 3">
            <a:extLst>
              <a:ext uri="{FF2B5EF4-FFF2-40B4-BE49-F238E27FC236}">
                <a16:creationId xmlns:a16="http://schemas.microsoft.com/office/drawing/2014/main" id="{A923F0CF-A6B2-6C14-6055-BEFB3388EB6A}"/>
              </a:ext>
            </a:extLst>
          </p:cNvPr>
          <p:cNvSpPr>
            <a:spLocks noGrp="1"/>
          </p:cNvSpPr>
          <p:nvPr>
            <p:ph type="title"/>
          </p:nvPr>
        </p:nvSpPr>
        <p:spPr>
          <a:xfrm>
            <a:off x="3352097" y="177891"/>
            <a:ext cx="8640000" cy="533205"/>
          </a:xfrm>
        </p:spPr>
        <p:txBody>
          <a:bodyPr/>
          <a:lstStyle/>
          <a:p>
            <a:r>
              <a:rPr lang="en-US" noProof="0"/>
              <a:t>8. Use in Specific Populations</a:t>
            </a:r>
          </a:p>
        </p:txBody>
      </p:sp>
      <p:sp>
        <p:nvSpPr>
          <p:cNvPr id="64" name="Text Placeholder 63">
            <a:extLst>
              <a:ext uri="{FF2B5EF4-FFF2-40B4-BE49-F238E27FC236}">
                <a16:creationId xmlns:a16="http://schemas.microsoft.com/office/drawing/2014/main" id="{4003B072-C690-8B29-0F4E-E7BF88A17745}"/>
              </a:ext>
            </a:extLst>
          </p:cNvPr>
          <p:cNvSpPr>
            <a:spLocks noGrp="1"/>
          </p:cNvSpPr>
          <p:nvPr>
            <p:ph type="body" sz="quarter" idx="12"/>
          </p:nvPr>
        </p:nvSpPr>
        <p:spPr/>
        <p:txBody>
          <a:bodyPr/>
          <a:lstStyle/>
          <a:p>
            <a:r>
              <a:rPr lang="en-US" sz="1000" b="0" i="0" u="none" baseline="30000" noProof="0" err="1"/>
              <a:t>a</a:t>
            </a:r>
            <a:r>
              <a:rPr lang="en-US" sz="1000" b="0" i="0" u="none" noProof="0" err="1"/>
              <a:t>The</a:t>
            </a:r>
            <a:r>
              <a:rPr lang="en-US" sz="1000" b="0" i="0" u="none" noProof="0"/>
              <a:t> risk estimates are imprecise due to small numbers of exposed pregnancies</a:t>
            </a:r>
            <a:endParaRPr lang="en-US" noProof="0"/>
          </a:p>
        </p:txBody>
      </p:sp>
      <p:sp>
        <p:nvSpPr>
          <p:cNvPr id="9" name="TextBox 14">
            <a:extLst>
              <a:ext uri="{FF2B5EF4-FFF2-40B4-BE49-F238E27FC236}">
                <a16:creationId xmlns:a16="http://schemas.microsoft.com/office/drawing/2014/main" id="{A95BEFA1-77BE-13F8-77A2-EE16CADE2790}"/>
              </a:ext>
            </a:extLst>
          </p:cNvPr>
          <p:cNvSpPr txBox="1">
            <a:spLocks noChangeArrowheads="1"/>
          </p:cNvSpPr>
          <p:nvPr/>
        </p:nvSpPr>
        <p:spPr bwMode="auto">
          <a:xfrm>
            <a:off x="3324224" y="3500438"/>
            <a:ext cx="8683353" cy="85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lvl="0">
              <a:lnSpc>
                <a:spcPct val="100000"/>
              </a:lnSpc>
              <a:spcAft>
                <a:spcPts val="600"/>
              </a:spcAft>
            </a:pPr>
            <a:r>
              <a:rPr lang="en-US" sz="1600" b="0" i="0" u="none" noProof="0"/>
              <a:t>LEN is present in human milk and was detected at very low levels in infants who were breastfed by individuals who became pregnant while receiving YEZTUGO. No adverse effects of LEN </a:t>
            </a:r>
            <a:r>
              <a:rPr lang="en-US" sz="1600" noProof="0"/>
              <a:t>in</a:t>
            </a:r>
            <a:r>
              <a:rPr lang="en-US" sz="1600" b="0" i="0" u="none" noProof="0"/>
              <a:t> breastfed infants have been observed. </a:t>
            </a:r>
          </a:p>
        </p:txBody>
      </p:sp>
      <p:sp>
        <p:nvSpPr>
          <p:cNvPr id="10" name="TextBox 14">
            <a:extLst>
              <a:ext uri="{FF2B5EF4-FFF2-40B4-BE49-F238E27FC236}">
                <a16:creationId xmlns:a16="http://schemas.microsoft.com/office/drawing/2014/main" id="{A3A5D097-A701-0445-61E7-2F3267F7367C}"/>
              </a:ext>
            </a:extLst>
          </p:cNvPr>
          <p:cNvSpPr txBox="1">
            <a:spLocks noChangeArrowheads="1"/>
          </p:cNvSpPr>
          <p:nvPr/>
        </p:nvSpPr>
        <p:spPr bwMode="auto">
          <a:xfrm>
            <a:off x="3324224" y="4757669"/>
            <a:ext cx="8683353" cy="110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lvl="0">
              <a:lnSpc>
                <a:spcPct val="100000"/>
              </a:lnSpc>
            </a:pPr>
            <a:r>
              <a:rPr lang="en-US" sz="1600" b="0" i="0" u="none" noProof="0"/>
              <a:t>The safety and effectiveness of YEZTUGO for HIV-1 PrEP in adolescents weighing </a:t>
            </a:r>
            <a:br>
              <a:rPr lang="en-US" sz="1600" b="0" i="0" u="none" noProof="0"/>
            </a:br>
            <a:r>
              <a:rPr lang="en-US" sz="1600" b="0" i="0" u="none" noProof="0"/>
              <a:t>≥35 kg who are at risk for HIV-1 acquisition is supported by 2 adequate and well-controlled trials, PURPOSE 1 and PURPOSE 2, that enrolled both adults and adolescents. </a:t>
            </a:r>
          </a:p>
          <a:p>
            <a:pPr lvl="0">
              <a:lnSpc>
                <a:spcPct val="100000"/>
              </a:lnSpc>
            </a:pPr>
            <a:r>
              <a:rPr lang="en-US" sz="1400" b="0" i="0" u="none" noProof="0"/>
              <a:t>[see </a:t>
            </a:r>
            <a:r>
              <a:rPr lang="en-US" sz="1400" b="0" i="0" u="none" noProof="0">
                <a:solidFill>
                  <a:schemeClr val="tx2"/>
                </a:solidFill>
              </a:rPr>
              <a:t>Adverse Reactions (6.1)</a:t>
            </a:r>
            <a:r>
              <a:rPr lang="en-US" sz="1400" b="0" i="0" u="none" noProof="0"/>
              <a:t>, </a:t>
            </a:r>
            <a:r>
              <a:rPr lang="en-US" sz="1400" b="0" i="0" u="none" noProof="0">
                <a:solidFill>
                  <a:schemeClr val="tx2"/>
                </a:solidFill>
              </a:rPr>
              <a:t>Clinical Pharmacology (12.3)</a:t>
            </a:r>
            <a:r>
              <a:rPr lang="en-US" sz="1400" b="0" i="0" u="none" noProof="0"/>
              <a:t> and</a:t>
            </a:r>
            <a:r>
              <a:rPr lang="en-US" sz="1400" b="0" i="0" u="none" noProof="0">
                <a:solidFill>
                  <a:schemeClr val="tx2"/>
                </a:solidFill>
              </a:rPr>
              <a:t> Clinical Studies (14)</a:t>
            </a:r>
            <a:r>
              <a:rPr lang="en-US" sz="1400" b="0" i="0" u="none" noProof="0"/>
              <a:t>]</a:t>
            </a:r>
            <a:endParaRPr lang="en-US" sz="1600" b="0" i="0" u="none" noProof="0"/>
          </a:p>
        </p:txBody>
      </p:sp>
      <p:pic>
        <p:nvPicPr>
          <p:cNvPr id="18" name="Picture Placeholder 17">
            <a:extLst>
              <a:ext uri="{FF2B5EF4-FFF2-40B4-BE49-F238E27FC236}">
                <a16:creationId xmlns:a16="http://schemas.microsoft.com/office/drawing/2014/main" id="{89C256AB-C94A-169E-7894-22C8AB30C48A}"/>
              </a:ext>
            </a:extLst>
          </p:cNvPr>
          <p:cNvPicPr>
            <a:picLocks noGrp="1" noChangeAspect="1"/>
          </p:cNvPicPr>
          <p:nvPr>
            <p:ph type="pic" sz="quarter" idx="11"/>
          </p:nvPr>
        </p:nvPicPr>
        <p:blipFill>
          <a:blip r:embed="rId6"/>
          <a:srcRect l="105" r="105"/>
          <a:stretch/>
        </p:blipFill>
        <p:spPr/>
      </p:pic>
      <p:grpSp>
        <p:nvGrpSpPr>
          <p:cNvPr id="113" name="Highlight Guides [HIDE]" hidden="1">
            <a:extLst>
              <a:ext uri="{FF2B5EF4-FFF2-40B4-BE49-F238E27FC236}">
                <a16:creationId xmlns:a16="http://schemas.microsoft.com/office/drawing/2014/main" id="{C159A436-0B0A-F5FB-D31A-EA1AD13A3519}"/>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14" name="Highlight BG">
              <a:extLst>
                <a:ext uri="{FF2B5EF4-FFF2-40B4-BE49-F238E27FC236}">
                  <a16:creationId xmlns:a16="http://schemas.microsoft.com/office/drawing/2014/main" id="{EF8F02E8-B4F9-0759-FBCD-2ECC8F33388D}"/>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15" name="Straight Connector 114">
              <a:extLst>
                <a:ext uri="{FF2B5EF4-FFF2-40B4-BE49-F238E27FC236}">
                  <a16:creationId xmlns:a16="http://schemas.microsoft.com/office/drawing/2014/main" id="{3CFB774A-A280-874F-D568-ED6B5DA1E106}"/>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A70C4F2A-E246-3FF6-B9E0-8572694D1900}"/>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7BB3AEAE-44A8-3095-F8C2-D63E7CD3FFDF}"/>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FD6541DC-3190-02F9-5B18-262EBDD7F252}"/>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041AEEE7-BE73-0663-EB92-021AC0D74CFF}"/>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EC5659FB-E64A-A411-CCEF-348245BF1AB1}"/>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F772126E-2559-1AC1-2CC7-934BE638F27A}"/>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87EF2A52-42BD-9075-0160-2BD6724E2C8B}"/>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870EAF11-EF12-6D13-F309-71C222830F15}"/>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8B5A5ED6-5818-0B7A-3915-B5FBD594E54F}"/>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99619750-7125-78EC-0D82-8EDD1298A995}"/>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4C6D7720-39B2-3B87-617A-F1A25281EFBA}"/>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1D45187A-C846-08AD-0831-58CA6F56A384}"/>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A5CA8FD6-24D3-25F5-BF88-051BBF3B87A1}"/>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C46BC8F0-2B66-DAB8-B64A-32D220BEC2F7}"/>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82B0317B-87A8-76ED-936D-CD95EE68DC1C}"/>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0B26DB55-A3A6-C715-3A7E-52BCE7A76CB4}"/>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F6613BE5-5A07-16CF-1405-788BE0F30108}"/>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8163EADF-6DC2-CAC2-3691-F4DAF02CE820}"/>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27CB8870-5C4C-EB87-ACEC-A1A6DAC083A3}"/>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4600EAE9-7F71-5C24-0900-320E69CCB272}"/>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80864664-6B1E-BDF1-FAD7-AB2F9A08C5A0}"/>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E1F07741-C0A4-F18B-AC1D-D823849C16A8}"/>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ABA69C23-EA91-DA34-6BE7-326E15B343E5}"/>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F6217137-77E8-3BFA-3FEC-8AFBEA5A391B}"/>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91593749-E137-1CF5-591A-FF7561076925}"/>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377EDF58-B34E-856E-66A5-B5B44EDFEB91}"/>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88F9B68B-4623-D480-3A4C-ECF274C606AE}"/>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4B578CA8-3735-2E23-A33B-130E988685B2}"/>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C0360FDE-0383-BEB2-705E-E2088B3371FA}"/>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49229664-C0BD-BBBC-93D8-850BC7465369}"/>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97D11E5D-A029-37BB-FF9B-71A3D7366377}"/>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AA753B16-54F6-6438-B472-4002EC990501}"/>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2D3402CB-F10C-2679-510E-B94442B00553}"/>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9" name="Straight Connector 148">
              <a:extLst>
                <a:ext uri="{FF2B5EF4-FFF2-40B4-BE49-F238E27FC236}">
                  <a16:creationId xmlns:a16="http://schemas.microsoft.com/office/drawing/2014/main" id="{B9AEFBCC-C995-76D2-FD2E-D38AB9E461E8}"/>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0" name="Straight Connector 149">
              <a:extLst>
                <a:ext uri="{FF2B5EF4-FFF2-40B4-BE49-F238E27FC236}">
                  <a16:creationId xmlns:a16="http://schemas.microsoft.com/office/drawing/2014/main" id="{7504EFA4-EF45-6331-16B7-F409352F2126}"/>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1" name="Straight Connector 150">
              <a:extLst>
                <a:ext uri="{FF2B5EF4-FFF2-40B4-BE49-F238E27FC236}">
                  <a16:creationId xmlns:a16="http://schemas.microsoft.com/office/drawing/2014/main" id="{45F80C60-7645-B978-FD45-956DFA98082D}"/>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a:extLst>
                <a:ext uri="{FF2B5EF4-FFF2-40B4-BE49-F238E27FC236}">
                  <a16:creationId xmlns:a16="http://schemas.microsoft.com/office/drawing/2014/main" id="{C7B17D81-7A9A-1E9D-A536-BFDF4BBA28D2}"/>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93BF6610-DB8B-A1F8-B819-B2B57C6D4E62}"/>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a:extLst>
                <a:ext uri="{FF2B5EF4-FFF2-40B4-BE49-F238E27FC236}">
                  <a16:creationId xmlns:a16="http://schemas.microsoft.com/office/drawing/2014/main" id="{19110B03-8EF1-9E49-AB12-906A3958961E}"/>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21" name="!!Highlight">
            <a:extLst>
              <a:ext uri="{FF2B5EF4-FFF2-40B4-BE49-F238E27FC236}">
                <a16:creationId xmlns:a16="http://schemas.microsoft.com/office/drawing/2014/main" id="{EEB48CC7-7B44-09FD-9572-79715830EA91}"/>
              </a:ext>
            </a:extLst>
          </p:cNvPr>
          <p:cNvSpPr/>
          <p:nvPr/>
        </p:nvSpPr>
        <p:spPr>
          <a:xfrm rot="391209">
            <a:off x="659398" y="1642017"/>
            <a:ext cx="2725031" cy="4126141"/>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2794685"/>
              <a:gd name="connsiteX1" fmla="*/ 2281815 w 2340025"/>
              <a:gd name="connsiteY1" fmla="*/ 0 h 2794685"/>
              <a:gd name="connsiteX2" fmla="*/ 2340025 w 2340025"/>
              <a:gd name="connsiteY2" fmla="*/ 1803606 h 2794685"/>
              <a:gd name="connsiteX3" fmla="*/ 131416 w 2340025"/>
              <a:gd name="connsiteY3" fmla="*/ 2794685 h 2794685"/>
              <a:gd name="connsiteX4" fmla="*/ 0 w 2340025"/>
              <a:gd name="connsiteY4" fmla="*/ 272305 h 2794685"/>
              <a:gd name="connsiteX0" fmla="*/ 0 w 2300241"/>
              <a:gd name="connsiteY0" fmla="*/ 1197979 h 2794685"/>
              <a:gd name="connsiteX1" fmla="*/ 2242031 w 2300241"/>
              <a:gd name="connsiteY1" fmla="*/ 0 h 2794685"/>
              <a:gd name="connsiteX2" fmla="*/ 2300241 w 2300241"/>
              <a:gd name="connsiteY2" fmla="*/ 1803606 h 2794685"/>
              <a:gd name="connsiteX3" fmla="*/ 91632 w 2300241"/>
              <a:gd name="connsiteY3" fmla="*/ 2794685 h 2794685"/>
              <a:gd name="connsiteX4" fmla="*/ 0 w 2300241"/>
              <a:gd name="connsiteY4" fmla="*/ 1197979 h 2794685"/>
              <a:gd name="connsiteX0" fmla="*/ 0 w 2300241"/>
              <a:gd name="connsiteY0" fmla="*/ 399497 h 1996203"/>
              <a:gd name="connsiteX1" fmla="*/ 2239544 w 2300241"/>
              <a:gd name="connsiteY1" fmla="*/ 0 h 1996203"/>
              <a:gd name="connsiteX2" fmla="*/ 2300241 w 2300241"/>
              <a:gd name="connsiteY2" fmla="*/ 1005124 h 1996203"/>
              <a:gd name="connsiteX3" fmla="*/ 91632 w 2300241"/>
              <a:gd name="connsiteY3" fmla="*/ 1996203 h 1996203"/>
              <a:gd name="connsiteX4" fmla="*/ 0 w 2300241"/>
              <a:gd name="connsiteY4" fmla="*/ 399497 h 1996203"/>
              <a:gd name="connsiteX0" fmla="*/ 0 w 2280349"/>
              <a:gd name="connsiteY0" fmla="*/ 399497 h 1996203"/>
              <a:gd name="connsiteX1" fmla="*/ 2239544 w 2280349"/>
              <a:gd name="connsiteY1" fmla="*/ 0 h 1996203"/>
              <a:gd name="connsiteX2" fmla="*/ 2280349 w 2280349"/>
              <a:gd name="connsiteY2" fmla="*/ 1306616 h 1996203"/>
              <a:gd name="connsiteX3" fmla="*/ 91632 w 2280349"/>
              <a:gd name="connsiteY3" fmla="*/ 1996203 h 1996203"/>
              <a:gd name="connsiteX4" fmla="*/ 0 w 2280349"/>
              <a:gd name="connsiteY4" fmla="*/ 399497 h 1996203"/>
              <a:gd name="connsiteX0" fmla="*/ 0 w 2280349"/>
              <a:gd name="connsiteY0" fmla="*/ 408919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08919 h 2005625"/>
              <a:gd name="connsiteX0" fmla="*/ 0 w 2280349"/>
              <a:gd name="connsiteY0" fmla="*/ 446212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46212 h 2005625"/>
              <a:gd name="connsiteX0" fmla="*/ 0 w 2280349"/>
              <a:gd name="connsiteY0" fmla="*/ 589499 h 2148912"/>
              <a:gd name="connsiteX1" fmla="*/ 2202247 w 2280349"/>
              <a:gd name="connsiteY1" fmla="*/ 0 h 2148912"/>
              <a:gd name="connsiteX2" fmla="*/ 2280349 w 2280349"/>
              <a:gd name="connsiteY2" fmla="*/ 1459325 h 2148912"/>
              <a:gd name="connsiteX3" fmla="*/ 91632 w 2280349"/>
              <a:gd name="connsiteY3" fmla="*/ 2148912 h 2148912"/>
              <a:gd name="connsiteX4" fmla="*/ 0 w 2280349"/>
              <a:gd name="connsiteY4" fmla="*/ 589499 h 2148912"/>
              <a:gd name="connsiteX0" fmla="*/ 0 w 2243052"/>
              <a:gd name="connsiteY0" fmla="*/ 589499 h 2148912"/>
              <a:gd name="connsiteX1" fmla="*/ 2202247 w 2243052"/>
              <a:gd name="connsiteY1" fmla="*/ 0 h 2148912"/>
              <a:gd name="connsiteX2" fmla="*/ 2243052 w 2243052"/>
              <a:gd name="connsiteY2" fmla="*/ 1325852 h 2148912"/>
              <a:gd name="connsiteX3" fmla="*/ 91632 w 2243052"/>
              <a:gd name="connsiteY3" fmla="*/ 2148912 h 2148912"/>
              <a:gd name="connsiteX4" fmla="*/ 0 w 2243052"/>
              <a:gd name="connsiteY4" fmla="*/ 589499 h 2148912"/>
              <a:gd name="connsiteX0" fmla="*/ 0 w 2243052"/>
              <a:gd name="connsiteY0" fmla="*/ 589499 h 2148912"/>
              <a:gd name="connsiteX1" fmla="*/ 2202247 w 2243052"/>
              <a:gd name="connsiteY1" fmla="*/ 0 h 2148912"/>
              <a:gd name="connsiteX2" fmla="*/ 2243052 w 2243052"/>
              <a:gd name="connsiteY2" fmla="*/ 1343518 h 2148912"/>
              <a:gd name="connsiteX3" fmla="*/ 91632 w 2243052"/>
              <a:gd name="connsiteY3" fmla="*/ 2148912 h 2148912"/>
              <a:gd name="connsiteX4" fmla="*/ 0 w 2243052"/>
              <a:gd name="connsiteY4" fmla="*/ 589499 h 2148912"/>
              <a:gd name="connsiteX0" fmla="*/ 0 w 2243052"/>
              <a:gd name="connsiteY0" fmla="*/ 589499 h 2168541"/>
              <a:gd name="connsiteX1" fmla="*/ 2202247 w 2243052"/>
              <a:gd name="connsiteY1" fmla="*/ 0 h 2168541"/>
              <a:gd name="connsiteX2" fmla="*/ 2243052 w 2243052"/>
              <a:gd name="connsiteY2" fmla="*/ 1343518 h 2168541"/>
              <a:gd name="connsiteX3" fmla="*/ 93704 w 2243052"/>
              <a:gd name="connsiteY3" fmla="*/ 2168541 h 2168541"/>
              <a:gd name="connsiteX4" fmla="*/ 0 w 2243052"/>
              <a:gd name="connsiteY4" fmla="*/ 589499 h 2168541"/>
              <a:gd name="connsiteX0" fmla="*/ 0 w 2243052"/>
              <a:gd name="connsiteY0" fmla="*/ 589499 h 2182280"/>
              <a:gd name="connsiteX1" fmla="*/ 2202247 w 2243052"/>
              <a:gd name="connsiteY1" fmla="*/ 0 h 2182280"/>
              <a:gd name="connsiteX2" fmla="*/ 2243052 w 2243052"/>
              <a:gd name="connsiteY2" fmla="*/ 1343518 h 2182280"/>
              <a:gd name="connsiteX3" fmla="*/ 95777 w 2243052"/>
              <a:gd name="connsiteY3" fmla="*/ 2182280 h 2182280"/>
              <a:gd name="connsiteX4" fmla="*/ 0 w 2243052"/>
              <a:gd name="connsiteY4" fmla="*/ 589499 h 2182280"/>
              <a:gd name="connsiteX0" fmla="*/ 0 w 2243052"/>
              <a:gd name="connsiteY0" fmla="*/ 595387 h 2182280"/>
              <a:gd name="connsiteX1" fmla="*/ 2202247 w 2243052"/>
              <a:gd name="connsiteY1" fmla="*/ 0 h 2182280"/>
              <a:gd name="connsiteX2" fmla="*/ 2243052 w 2243052"/>
              <a:gd name="connsiteY2" fmla="*/ 1343518 h 2182280"/>
              <a:gd name="connsiteX3" fmla="*/ 95777 w 2243052"/>
              <a:gd name="connsiteY3" fmla="*/ 2182280 h 2182280"/>
              <a:gd name="connsiteX4" fmla="*/ 0 w 2243052"/>
              <a:gd name="connsiteY4" fmla="*/ 595387 h 2182280"/>
              <a:gd name="connsiteX0" fmla="*/ 0 w 2243052"/>
              <a:gd name="connsiteY0" fmla="*/ 595387 h 1971738"/>
              <a:gd name="connsiteX1" fmla="*/ 2202247 w 2243052"/>
              <a:gd name="connsiteY1" fmla="*/ 0 h 1971738"/>
              <a:gd name="connsiteX2" fmla="*/ 2243052 w 2243052"/>
              <a:gd name="connsiteY2" fmla="*/ 1343518 h 1971738"/>
              <a:gd name="connsiteX3" fmla="*/ 249038 w 2243052"/>
              <a:gd name="connsiteY3" fmla="*/ 1971738 h 1971738"/>
              <a:gd name="connsiteX4" fmla="*/ 0 w 2243052"/>
              <a:gd name="connsiteY4" fmla="*/ 595387 h 1971738"/>
              <a:gd name="connsiteX0" fmla="*/ 0 w 2296875"/>
              <a:gd name="connsiteY0" fmla="*/ 595387 h 1971738"/>
              <a:gd name="connsiteX1" fmla="*/ 2202247 w 2296875"/>
              <a:gd name="connsiteY1" fmla="*/ 0 h 1971738"/>
              <a:gd name="connsiteX2" fmla="*/ 2296875 w 2296875"/>
              <a:gd name="connsiteY2" fmla="*/ 1439834 h 1971738"/>
              <a:gd name="connsiteX3" fmla="*/ 249038 w 2296875"/>
              <a:gd name="connsiteY3" fmla="*/ 1971738 h 1971738"/>
              <a:gd name="connsiteX4" fmla="*/ 0 w 2296875"/>
              <a:gd name="connsiteY4" fmla="*/ 595387 h 1971738"/>
              <a:gd name="connsiteX0" fmla="*/ 0 w 2432621"/>
              <a:gd name="connsiteY0" fmla="*/ 460108 h 1971738"/>
              <a:gd name="connsiteX1" fmla="*/ 2337993 w 2432621"/>
              <a:gd name="connsiteY1" fmla="*/ 0 h 1971738"/>
              <a:gd name="connsiteX2" fmla="*/ 2432621 w 2432621"/>
              <a:gd name="connsiteY2" fmla="*/ 1439834 h 1971738"/>
              <a:gd name="connsiteX3" fmla="*/ 384784 w 2432621"/>
              <a:gd name="connsiteY3" fmla="*/ 1971738 h 1971738"/>
              <a:gd name="connsiteX4" fmla="*/ 0 w 2432621"/>
              <a:gd name="connsiteY4" fmla="*/ 460108 h 1971738"/>
              <a:gd name="connsiteX0" fmla="*/ 0 w 2432621"/>
              <a:gd name="connsiteY0" fmla="*/ 274146 h 1785776"/>
              <a:gd name="connsiteX1" fmla="*/ 2169846 w 2432621"/>
              <a:gd name="connsiteY1" fmla="*/ 0 h 1785776"/>
              <a:gd name="connsiteX2" fmla="*/ 2432621 w 2432621"/>
              <a:gd name="connsiteY2" fmla="*/ 1253872 h 1785776"/>
              <a:gd name="connsiteX3" fmla="*/ 384784 w 2432621"/>
              <a:gd name="connsiteY3" fmla="*/ 1785776 h 1785776"/>
              <a:gd name="connsiteX4" fmla="*/ 0 w 2432621"/>
              <a:gd name="connsiteY4" fmla="*/ 274146 h 1785776"/>
              <a:gd name="connsiteX0" fmla="*/ 0 w 2432216"/>
              <a:gd name="connsiteY0" fmla="*/ 276566 h 1785776"/>
              <a:gd name="connsiteX1" fmla="*/ 2169441 w 2432216"/>
              <a:gd name="connsiteY1" fmla="*/ 0 h 1785776"/>
              <a:gd name="connsiteX2" fmla="*/ 2432216 w 2432216"/>
              <a:gd name="connsiteY2" fmla="*/ 1253872 h 1785776"/>
              <a:gd name="connsiteX3" fmla="*/ 384379 w 2432216"/>
              <a:gd name="connsiteY3" fmla="*/ 1785776 h 1785776"/>
              <a:gd name="connsiteX4" fmla="*/ 0 w 2432216"/>
              <a:gd name="connsiteY4" fmla="*/ 276566 h 1785776"/>
              <a:gd name="connsiteX0" fmla="*/ 0 w 2432216"/>
              <a:gd name="connsiteY0" fmla="*/ 276566 h 1786986"/>
              <a:gd name="connsiteX1" fmla="*/ 2169441 w 2432216"/>
              <a:gd name="connsiteY1" fmla="*/ 0 h 1786986"/>
              <a:gd name="connsiteX2" fmla="*/ 2432216 w 2432216"/>
              <a:gd name="connsiteY2" fmla="*/ 1253872 h 1786986"/>
              <a:gd name="connsiteX3" fmla="*/ 384582 w 2432216"/>
              <a:gd name="connsiteY3" fmla="*/ 1786986 h 1786986"/>
              <a:gd name="connsiteX4" fmla="*/ 0 w 2432216"/>
              <a:gd name="connsiteY4" fmla="*/ 276566 h 1786986"/>
              <a:gd name="connsiteX0" fmla="*/ 0 w 2432216"/>
              <a:gd name="connsiteY0" fmla="*/ 355216 h 1865636"/>
              <a:gd name="connsiteX1" fmla="*/ 2156277 w 2432216"/>
              <a:gd name="connsiteY1" fmla="*/ 0 h 1865636"/>
              <a:gd name="connsiteX2" fmla="*/ 2432216 w 2432216"/>
              <a:gd name="connsiteY2" fmla="*/ 1332522 h 1865636"/>
              <a:gd name="connsiteX3" fmla="*/ 384582 w 2432216"/>
              <a:gd name="connsiteY3" fmla="*/ 1865636 h 1865636"/>
              <a:gd name="connsiteX4" fmla="*/ 0 w 2432216"/>
              <a:gd name="connsiteY4" fmla="*/ 355216 h 1865636"/>
              <a:gd name="connsiteX0" fmla="*/ 0 w 2432216"/>
              <a:gd name="connsiteY0" fmla="*/ 364292 h 1874712"/>
              <a:gd name="connsiteX1" fmla="*/ 2154759 w 2432216"/>
              <a:gd name="connsiteY1" fmla="*/ 0 h 1874712"/>
              <a:gd name="connsiteX2" fmla="*/ 2432216 w 2432216"/>
              <a:gd name="connsiteY2" fmla="*/ 1341598 h 1874712"/>
              <a:gd name="connsiteX3" fmla="*/ 384582 w 2432216"/>
              <a:gd name="connsiteY3" fmla="*/ 1874712 h 1874712"/>
              <a:gd name="connsiteX4" fmla="*/ 0 w 2432216"/>
              <a:gd name="connsiteY4" fmla="*/ 364292 h 1874712"/>
              <a:gd name="connsiteX0" fmla="*/ 0 w 2432216"/>
              <a:gd name="connsiteY0" fmla="*/ 385467 h 1895887"/>
              <a:gd name="connsiteX1" fmla="*/ 2151215 w 2432216"/>
              <a:gd name="connsiteY1" fmla="*/ 0 h 1895887"/>
              <a:gd name="connsiteX2" fmla="*/ 2432216 w 2432216"/>
              <a:gd name="connsiteY2" fmla="*/ 1362773 h 1895887"/>
              <a:gd name="connsiteX3" fmla="*/ 384582 w 2432216"/>
              <a:gd name="connsiteY3" fmla="*/ 1895887 h 1895887"/>
              <a:gd name="connsiteX4" fmla="*/ 0 w 2432216"/>
              <a:gd name="connsiteY4" fmla="*/ 385467 h 1895887"/>
              <a:gd name="connsiteX0" fmla="*/ 0 w 2432216"/>
              <a:gd name="connsiteY0" fmla="*/ 385467 h 2637880"/>
              <a:gd name="connsiteX1" fmla="*/ 2151215 w 2432216"/>
              <a:gd name="connsiteY1" fmla="*/ 0 h 2637880"/>
              <a:gd name="connsiteX2" fmla="*/ 2432216 w 2432216"/>
              <a:gd name="connsiteY2" fmla="*/ 1362773 h 2637880"/>
              <a:gd name="connsiteX3" fmla="*/ 576107 w 2432216"/>
              <a:gd name="connsiteY3" fmla="*/ 2637880 h 2637880"/>
              <a:gd name="connsiteX4" fmla="*/ 0 w 2432216"/>
              <a:gd name="connsiteY4" fmla="*/ 385467 h 2637880"/>
              <a:gd name="connsiteX0" fmla="*/ 0 w 2551460"/>
              <a:gd name="connsiteY0" fmla="*/ 385467 h 2637880"/>
              <a:gd name="connsiteX1" fmla="*/ 2151215 w 2551460"/>
              <a:gd name="connsiteY1" fmla="*/ 0 h 2637880"/>
              <a:gd name="connsiteX2" fmla="*/ 2551460 w 2551460"/>
              <a:gd name="connsiteY2" fmla="*/ 1914277 h 2637880"/>
              <a:gd name="connsiteX3" fmla="*/ 576107 w 2551460"/>
              <a:gd name="connsiteY3" fmla="*/ 2637880 h 2637880"/>
              <a:gd name="connsiteX4" fmla="*/ 0 w 2551460"/>
              <a:gd name="connsiteY4" fmla="*/ 385467 h 263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1460" h="2637880">
                <a:moveTo>
                  <a:pt x="0" y="385467"/>
                </a:moveTo>
                <a:lnTo>
                  <a:pt x="2151215" y="0"/>
                </a:lnTo>
                <a:lnTo>
                  <a:pt x="2551460" y="1914277"/>
                </a:lnTo>
                <a:lnTo>
                  <a:pt x="576107" y="2637880"/>
                </a:lnTo>
                <a:lnTo>
                  <a:pt x="0" y="385467"/>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985413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78227-761B-3843-7551-379B4E10BE82}"/>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8ABA73CE-1E4F-BD3E-8A32-442EB0C5AFA3}"/>
              </a:ext>
            </a:extLst>
          </p:cNvPr>
          <p:cNvGrpSpPr/>
          <p:nvPr/>
        </p:nvGrpSpPr>
        <p:grpSpPr>
          <a:xfrm>
            <a:off x="3032760" y="2954692"/>
            <a:ext cx="9159240" cy="576000"/>
            <a:chOff x="3032760" y="2471613"/>
            <a:chExt cx="9159240" cy="576000"/>
          </a:xfrm>
        </p:grpSpPr>
        <p:sp>
          <p:nvSpPr>
            <p:cNvPr id="2" name="TextBox 1">
              <a:extLst>
                <a:ext uri="{FF2B5EF4-FFF2-40B4-BE49-F238E27FC236}">
                  <a16:creationId xmlns:a16="http://schemas.microsoft.com/office/drawing/2014/main" id="{4519A780-31DF-106D-AF44-99AE4FD4DE62}"/>
                </a:ext>
              </a:extLst>
            </p:cNvPr>
            <p:cNvSpPr txBox="1"/>
            <p:nvPr/>
          </p:nvSpPr>
          <p:spPr>
            <a:xfrm>
              <a:off x="3032760" y="2580436"/>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8</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.6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Renal Impairment</a:t>
              </a:r>
            </a:p>
          </p:txBody>
        </p:sp>
        <p:sp>
          <p:nvSpPr>
            <p:cNvPr id="6" name="Rectangle: Top Corners Rounded 5">
              <a:extLst>
                <a:ext uri="{FF2B5EF4-FFF2-40B4-BE49-F238E27FC236}">
                  <a16:creationId xmlns:a16="http://schemas.microsoft.com/office/drawing/2014/main" id="{5B1A90B0-37DF-5CB6-6005-E69AF5120A2B}"/>
                </a:ext>
              </a:extLst>
            </p:cNvPr>
            <p:cNvSpPr>
              <a:spLocks/>
            </p:cNvSpPr>
            <p:nvPr/>
          </p:nvSpPr>
          <p:spPr>
            <a:xfrm rot="16200000">
              <a:off x="11544000" y="2399613"/>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63" name="Graphic 62">
              <a:extLst>
                <a:ext uri="{FF2B5EF4-FFF2-40B4-BE49-F238E27FC236}">
                  <a16:creationId xmlns:a16="http://schemas.microsoft.com/office/drawing/2014/main" id="{8AAAF123-289A-A6FB-FEBE-3CF45481AF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0498" y="2580436"/>
              <a:ext cx="523003" cy="358354"/>
            </a:xfrm>
            <a:prstGeom prst="rect">
              <a:avLst/>
            </a:prstGeom>
          </p:spPr>
        </p:pic>
      </p:grpSp>
      <p:grpSp>
        <p:nvGrpSpPr>
          <p:cNvPr id="3" name="Group 2">
            <a:extLst>
              <a:ext uri="{FF2B5EF4-FFF2-40B4-BE49-F238E27FC236}">
                <a16:creationId xmlns:a16="http://schemas.microsoft.com/office/drawing/2014/main" id="{F0FB37EE-6AA7-B3B8-AC8A-BA7FE2CA1DEF}"/>
              </a:ext>
            </a:extLst>
          </p:cNvPr>
          <p:cNvGrpSpPr/>
          <p:nvPr/>
        </p:nvGrpSpPr>
        <p:grpSpPr>
          <a:xfrm>
            <a:off x="3048000" y="4217549"/>
            <a:ext cx="9159240" cy="576000"/>
            <a:chOff x="3048000" y="4120060"/>
            <a:chExt cx="9159240" cy="576000"/>
          </a:xfrm>
        </p:grpSpPr>
        <p:sp>
          <p:nvSpPr>
            <p:cNvPr id="7" name="TextBox 6">
              <a:extLst>
                <a:ext uri="{FF2B5EF4-FFF2-40B4-BE49-F238E27FC236}">
                  <a16:creationId xmlns:a16="http://schemas.microsoft.com/office/drawing/2014/main" id="{2D3DA8BF-B7E7-0C0D-E713-F92629F5827B}"/>
                </a:ext>
              </a:extLst>
            </p:cNvPr>
            <p:cNvSpPr txBox="1"/>
            <p:nvPr/>
          </p:nvSpPr>
          <p:spPr>
            <a:xfrm>
              <a:off x="3048000" y="4228883"/>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8</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.7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Hepatic Impairment</a:t>
              </a:r>
            </a:p>
          </p:txBody>
        </p:sp>
        <p:sp>
          <p:nvSpPr>
            <p:cNvPr id="8" name="Rectangle: Top Corners Rounded 7">
              <a:extLst>
                <a:ext uri="{FF2B5EF4-FFF2-40B4-BE49-F238E27FC236}">
                  <a16:creationId xmlns:a16="http://schemas.microsoft.com/office/drawing/2014/main" id="{117C148D-4380-F86C-3B5C-92B06E4FA6E4}"/>
                </a:ext>
              </a:extLst>
            </p:cNvPr>
            <p:cNvSpPr>
              <a:spLocks/>
            </p:cNvSpPr>
            <p:nvPr/>
          </p:nvSpPr>
          <p:spPr>
            <a:xfrm rot="16200000">
              <a:off x="11559240" y="4048060"/>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65" name="Graphic 64">
              <a:extLst>
                <a:ext uri="{FF2B5EF4-FFF2-40B4-BE49-F238E27FC236}">
                  <a16:creationId xmlns:a16="http://schemas.microsoft.com/office/drawing/2014/main" id="{32CE772B-0E39-8152-D933-7DABB2B6D88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63680" y="4248783"/>
              <a:ext cx="417922" cy="318556"/>
            </a:xfrm>
            <a:prstGeom prst="rect">
              <a:avLst/>
            </a:prstGeom>
          </p:spPr>
        </p:pic>
      </p:grpSp>
      <p:grpSp>
        <p:nvGrpSpPr>
          <p:cNvPr id="15" name="Group 14">
            <a:extLst>
              <a:ext uri="{FF2B5EF4-FFF2-40B4-BE49-F238E27FC236}">
                <a16:creationId xmlns:a16="http://schemas.microsoft.com/office/drawing/2014/main" id="{9D15017A-B43A-7FD2-5164-82461AE1E856}"/>
              </a:ext>
            </a:extLst>
          </p:cNvPr>
          <p:cNvGrpSpPr/>
          <p:nvPr/>
        </p:nvGrpSpPr>
        <p:grpSpPr>
          <a:xfrm>
            <a:off x="3048000" y="1221889"/>
            <a:ext cx="9159240" cy="576000"/>
            <a:chOff x="3048000" y="1221889"/>
            <a:chExt cx="9159240" cy="576000"/>
          </a:xfrm>
        </p:grpSpPr>
        <p:sp>
          <p:nvSpPr>
            <p:cNvPr id="12" name="TextBox 11">
              <a:extLst>
                <a:ext uri="{FF2B5EF4-FFF2-40B4-BE49-F238E27FC236}">
                  <a16:creationId xmlns:a16="http://schemas.microsoft.com/office/drawing/2014/main" id="{1E6A2948-E772-AFF7-7AF4-C6C6F091EFF2}"/>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b="1" noProof="0">
                  <a:solidFill>
                    <a:schemeClr val="bg1"/>
                  </a:solidFill>
                  <a:latin typeface="Arial" panose="020B0604020202020204" pitchFamily="34" charset="0"/>
                  <a:ea typeface="Times New Roman" panose="02020603050405020304" pitchFamily="18" charset="0"/>
                </a:rPr>
                <a:t>8</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.5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rPr>
                <a:t>Geriatric Use</a:t>
              </a:r>
            </a:p>
          </p:txBody>
        </p:sp>
        <p:sp>
          <p:nvSpPr>
            <p:cNvPr id="14" name="Rectangle: Top Corners Rounded 13">
              <a:extLst>
                <a:ext uri="{FF2B5EF4-FFF2-40B4-BE49-F238E27FC236}">
                  <a16:creationId xmlns:a16="http://schemas.microsoft.com/office/drawing/2014/main" id="{3530B958-04EA-F615-CDA6-31C8ECDB8A2F}"/>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67" name="Graphic 66">
              <a:extLst>
                <a:ext uri="{FF2B5EF4-FFF2-40B4-BE49-F238E27FC236}">
                  <a16:creationId xmlns:a16="http://schemas.microsoft.com/office/drawing/2014/main" id="{AE8F2D94-5F30-C366-0FBB-EB3F2B7E292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703142" y="1297839"/>
              <a:ext cx="379638" cy="424100"/>
            </a:xfrm>
            <a:prstGeom prst="rect">
              <a:avLst/>
            </a:prstGeom>
          </p:spPr>
        </p:pic>
      </p:grpSp>
      <p:sp>
        <p:nvSpPr>
          <p:cNvPr id="13" name="TextBox 14">
            <a:extLst>
              <a:ext uri="{FF2B5EF4-FFF2-40B4-BE49-F238E27FC236}">
                <a16:creationId xmlns:a16="http://schemas.microsoft.com/office/drawing/2014/main" id="{E0C342B5-7E54-6DEB-83B5-4F532A8753EF}"/>
              </a:ext>
            </a:extLst>
          </p:cNvPr>
          <p:cNvSpPr txBox="1">
            <a:spLocks noChangeArrowheads="1"/>
          </p:cNvSpPr>
          <p:nvPr/>
        </p:nvSpPr>
        <p:spPr bwMode="auto">
          <a:xfrm>
            <a:off x="3324224" y="1663464"/>
            <a:ext cx="8683353" cy="131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72000" rIns="91440" bIns="4572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r>
              <a:rPr lang="en-US" sz="1600" b="0" i="0" u="none" noProof="0">
                <a:latin typeface="Arial"/>
                <a:cs typeface="Arial"/>
              </a:rPr>
              <a:t>Clinical studies of YEZTUGO did not include sufficient numbers of participants </a:t>
            </a:r>
            <a:r>
              <a:rPr lang="en-US" sz="1600" noProof="0">
                <a:latin typeface="Arial"/>
                <a:cs typeface="Arial"/>
              </a:rPr>
              <a:t>aged </a:t>
            </a:r>
            <a:br>
              <a:rPr lang="en-US" sz="1600" noProof="0"/>
            </a:br>
            <a:r>
              <a:rPr lang="en-US" sz="1600" noProof="0">
                <a:latin typeface="Arial"/>
                <a:cs typeface="Arial"/>
              </a:rPr>
              <a:t>≥65 </a:t>
            </a:r>
            <a:r>
              <a:rPr lang="en-US" sz="1600" b="0" i="0" u="none" noProof="0">
                <a:latin typeface="Arial"/>
                <a:cs typeface="Arial"/>
              </a:rPr>
              <a:t>years to determine whether they respond differently from younger individuals. Exercise caution when administering YEZTUGO in elderly individuals due to greater frequency of decreased hepatic, renal or cardiac function and of concomitant disease or other drug therapy.</a:t>
            </a:r>
            <a:br>
              <a:rPr lang="en-US" sz="1600" b="0" i="0" u="none" noProof="0"/>
            </a:br>
            <a:r>
              <a:rPr lang="en-US" sz="1400" noProof="0">
                <a:solidFill>
                  <a:prstClr val="black"/>
                </a:solidFill>
                <a:latin typeface="Arial" panose="020B0604020202020204"/>
              </a:rPr>
              <a:t>[see </a:t>
            </a:r>
            <a:r>
              <a:rPr lang="en-US" sz="1400" noProof="0">
                <a:solidFill>
                  <a:srgbClr val="CC0000"/>
                </a:solidFill>
                <a:latin typeface="Arial" panose="020B0604020202020204"/>
              </a:rPr>
              <a:t>Clinical Pharmacology (12.3)</a:t>
            </a:r>
            <a:r>
              <a:rPr lang="en-US" sz="1400" noProof="0">
                <a:solidFill>
                  <a:prstClr val="black"/>
                </a:solidFill>
                <a:latin typeface="Arial" panose="020B0604020202020204"/>
              </a:rPr>
              <a:t>]</a:t>
            </a:r>
            <a:endParaRPr lang="en-US" sz="1800" noProof="0">
              <a:solidFill>
                <a:prstClr val="black"/>
              </a:solidFill>
            </a:endParaRPr>
          </a:p>
        </p:txBody>
      </p:sp>
      <p:sp>
        <p:nvSpPr>
          <p:cNvPr id="4" name="Title 3">
            <a:extLst>
              <a:ext uri="{FF2B5EF4-FFF2-40B4-BE49-F238E27FC236}">
                <a16:creationId xmlns:a16="http://schemas.microsoft.com/office/drawing/2014/main" id="{820F33D7-798E-128B-410F-E6D12F39ADC4}"/>
              </a:ext>
            </a:extLst>
          </p:cNvPr>
          <p:cNvSpPr>
            <a:spLocks noGrp="1"/>
          </p:cNvSpPr>
          <p:nvPr>
            <p:ph type="title"/>
          </p:nvPr>
        </p:nvSpPr>
        <p:spPr>
          <a:xfrm>
            <a:off x="3352097" y="177891"/>
            <a:ext cx="8640000" cy="533205"/>
          </a:xfrm>
        </p:spPr>
        <p:txBody>
          <a:bodyPr/>
          <a:lstStyle/>
          <a:p>
            <a:r>
              <a:rPr lang="en-US" noProof="0"/>
              <a:t>8. Use in Specific Populations</a:t>
            </a:r>
          </a:p>
        </p:txBody>
      </p:sp>
      <p:sp>
        <p:nvSpPr>
          <p:cNvPr id="5" name="Text Placeholder 4">
            <a:extLst>
              <a:ext uri="{FF2B5EF4-FFF2-40B4-BE49-F238E27FC236}">
                <a16:creationId xmlns:a16="http://schemas.microsoft.com/office/drawing/2014/main" id="{F183A77D-FAB0-378A-AC05-968743039769}"/>
              </a:ext>
            </a:extLst>
          </p:cNvPr>
          <p:cNvSpPr>
            <a:spLocks noGrp="1"/>
          </p:cNvSpPr>
          <p:nvPr>
            <p:ph type="body" sz="quarter" idx="12"/>
          </p:nvPr>
        </p:nvSpPr>
        <p:spPr>
          <a:xfrm>
            <a:off x="1562100" y="5933183"/>
            <a:ext cx="7562850" cy="576000"/>
          </a:xfrm>
        </p:spPr>
        <p:txBody>
          <a:bodyPr/>
          <a:lstStyle/>
          <a:p>
            <a:r>
              <a:rPr lang="en-US" noProof="0" err="1"/>
              <a:t>eCrCl</a:t>
            </a:r>
            <a:r>
              <a:rPr lang="en-US" noProof="0"/>
              <a:t>, estimated creatinine clearance; ESRD, end-stage renal disease </a:t>
            </a:r>
          </a:p>
        </p:txBody>
      </p:sp>
      <p:sp>
        <p:nvSpPr>
          <p:cNvPr id="9" name="TextBox 14">
            <a:extLst>
              <a:ext uri="{FF2B5EF4-FFF2-40B4-BE49-F238E27FC236}">
                <a16:creationId xmlns:a16="http://schemas.microsoft.com/office/drawing/2014/main" id="{DD480618-689F-AACC-8974-52D28C9FF3E7}"/>
              </a:ext>
            </a:extLst>
          </p:cNvPr>
          <p:cNvSpPr txBox="1">
            <a:spLocks noChangeArrowheads="1"/>
          </p:cNvSpPr>
          <p:nvPr/>
        </p:nvSpPr>
        <p:spPr bwMode="auto">
          <a:xfrm>
            <a:off x="3324224" y="3379532"/>
            <a:ext cx="8683353" cy="85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lvl="0">
              <a:lnSpc>
                <a:spcPct val="100000"/>
              </a:lnSpc>
            </a:pPr>
            <a:r>
              <a:rPr lang="en-US" sz="1600" b="0" i="0" u="none" noProof="0"/>
              <a:t>No dosage adjustment of YEZTUGO is recommended in individuals with mild, moderate or severe renal impairment (</a:t>
            </a:r>
            <a:r>
              <a:rPr lang="en-US" sz="1600" b="0" i="0" u="none" noProof="0" err="1"/>
              <a:t>eCrCl</a:t>
            </a:r>
            <a:r>
              <a:rPr lang="en-US" sz="1600" b="0" i="0" u="none" noProof="0"/>
              <a:t> ≥15 mL/min). YEZTUGO has not been studied in individuals with ESRD (</a:t>
            </a:r>
            <a:r>
              <a:rPr lang="en-US" sz="1600" b="0" i="0" u="none" noProof="0" err="1"/>
              <a:t>eCrCl</a:t>
            </a:r>
            <a:r>
              <a:rPr lang="en-US" sz="1600" b="0" i="0" u="none" noProof="0"/>
              <a:t> &lt;15 mL/min). </a:t>
            </a:r>
            <a:r>
              <a:rPr kumimoji="0" lang="en-US" sz="1400" b="0" i="0" u="none" strike="noStrike" kern="1200" cap="none" spc="0" normalizeH="0" baseline="0" noProof="0">
                <a:ln>
                  <a:noFill/>
                </a:ln>
                <a:solidFill>
                  <a:prstClr val="black"/>
                </a:solidFill>
                <a:effectLst/>
                <a:uLnTx/>
                <a:uFillTx/>
                <a:latin typeface="Arial" panose="020B0604020202020204"/>
              </a:rPr>
              <a:t>[see </a:t>
            </a:r>
            <a:r>
              <a:rPr kumimoji="0" lang="en-US" sz="1400" b="0" i="0" u="none" strike="noStrike" kern="1200" cap="none" spc="0" normalizeH="0" baseline="0" noProof="0">
                <a:ln>
                  <a:noFill/>
                </a:ln>
                <a:solidFill>
                  <a:srgbClr val="CC0000"/>
                </a:solidFill>
                <a:effectLst/>
                <a:uLnTx/>
                <a:uFillTx/>
                <a:latin typeface="Arial" panose="020B0604020202020204"/>
              </a:rPr>
              <a:t>Clinical Pharmacology (12.3)</a:t>
            </a:r>
            <a:r>
              <a:rPr kumimoji="0" lang="en-US" sz="1400" b="0" i="0" u="none" strike="noStrike" kern="1200" cap="none" spc="0" normalizeH="0" baseline="0" noProof="0">
                <a:ln>
                  <a:noFill/>
                </a:ln>
                <a:solidFill>
                  <a:prstClr val="black"/>
                </a:solidFill>
                <a:effectLst/>
                <a:uLnTx/>
                <a:uFillTx/>
                <a:latin typeface="Arial" panose="020B0604020202020204"/>
              </a:rPr>
              <a:t>]</a:t>
            </a:r>
            <a:endParaRPr lang="en-US" sz="1600" noProof="0"/>
          </a:p>
        </p:txBody>
      </p:sp>
      <p:sp>
        <p:nvSpPr>
          <p:cNvPr id="10" name="TextBox 14">
            <a:extLst>
              <a:ext uri="{FF2B5EF4-FFF2-40B4-BE49-F238E27FC236}">
                <a16:creationId xmlns:a16="http://schemas.microsoft.com/office/drawing/2014/main" id="{2F53B28D-688D-6685-A3F9-C18B3B9BBFD9}"/>
              </a:ext>
            </a:extLst>
          </p:cNvPr>
          <p:cNvSpPr txBox="1">
            <a:spLocks noChangeArrowheads="1"/>
          </p:cNvSpPr>
          <p:nvPr/>
        </p:nvSpPr>
        <p:spPr bwMode="auto">
          <a:xfrm>
            <a:off x="3339464" y="4659154"/>
            <a:ext cx="8683353" cy="110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lvl="0">
              <a:lnSpc>
                <a:spcPct val="100000"/>
              </a:lnSpc>
            </a:pPr>
            <a:r>
              <a:rPr lang="en-US" sz="1600" b="0" i="0" u="none" noProof="0"/>
              <a:t>No dosage adjustment of YEZTUGO is recommended in individuals with mild (Child-Pugh Class A) or moderate (Child-Pugh Class B) hepatic impairment. YEZTUGO has not been studied in individuals with severe hepatic impairment (Child-Pugh Class C). </a:t>
            </a:r>
            <a:br>
              <a:rPr lang="en-US" sz="1600" b="0" i="0" u="none" noProof="0"/>
            </a:br>
            <a:r>
              <a:rPr lang="en-US" sz="1400" b="0" i="0" u="none" noProof="0"/>
              <a:t>[see </a:t>
            </a:r>
            <a:r>
              <a:rPr lang="en-US" sz="1400" b="0" i="0" u="none" noProof="0">
                <a:solidFill>
                  <a:schemeClr val="tx2"/>
                </a:solidFill>
              </a:rPr>
              <a:t>Clinical Pharmacology (12.3)</a:t>
            </a:r>
            <a:r>
              <a:rPr lang="en-US" sz="1400" b="0" i="0" u="none" noProof="0"/>
              <a:t>]</a:t>
            </a:r>
            <a:endParaRPr lang="en-US" sz="1600" b="0" i="0" u="none" noProof="0"/>
          </a:p>
        </p:txBody>
      </p:sp>
      <p:grpSp>
        <p:nvGrpSpPr>
          <p:cNvPr id="68" name="Highlight Guides [HIDE]" hidden="1">
            <a:extLst>
              <a:ext uri="{FF2B5EF4-FFF2-40B4-BE49-F238E27FC236}">
                <a16:creationId xmlns:a16="http://schemas.microsoft.com/office/drawing/2014/main" id="{42B5419D-4655-5CA0-93C3-E7FBC2DAD9A3}"/>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69" name="Highlight BG">
              <a:extLst>
                <a:ext uri="{FF2B5EF4-FFF2-40B4-BE49-F238E27FC236}">
                  <a16:creationId xmlns:a16="http://schemas.microsoft.com/office/drawing/2014/main" id="{5E5D17F2-DD85-F01F-3C1C-570DD32752E7}"/>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70" name="Straight Connector 69">
              <a:extLst>
                <a:ext uri="{FF2B5EF4-FFF2-40B4-BE49-F238E27FC236}">
                  <a16:creationId xmlns:a16="http://schemas.microsoft.com/office/drawing/2014/main" id="{9A20DE17-667B-AC57-A850-004FC95CF220}"/>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2DDD0161-7D04-D935-BE60-3F5898B7109F}"/>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EA99CD3F-F3CF-0FA9-D949-854C4EA35CEF}"/>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36C7B09D-6ADF-1322-FFAB-BDF9E0744E86}"/>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F47DDB76-323E-67C6-962E-43FAD153E1D3}"/>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2261B4D-73EB-745A-C6ED-CC0CB39A7052}"/>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EA4D5A0D-2E89-AC98-07F6-E74040F55CCE}"/>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D9689C2-48D3-0C14-40D6-8EFDDAF9B752}"/>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D1649B96-2BA2-7277-8E19-AFA94B33B5F1}"/>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9CD085E-4A47-3A2D-E51B-EDF4A82EAB70}"/>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2AC9B345-8F9D-6B42-2DF7-05E4E17AF592}"/>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4FE7B6BB-2409-EEE0-A8D6-91C9D4FF49B9}"/>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B63E1DE-5B17-6467-033E-9D6C3FACA865}"/>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EF23F84A-7F5A-4DD7-0D8F-E047A9CEF4EB}"/>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FC018A3B-CDC0-A9C9-03BC-53F8B7103EAE}"/>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0FB23E27-B8AD-CC57-E8E6-787189B3CEAA}"/>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7D0BCBB2-7A6D-ECE4-F371-DB204CBC107D}"/>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9821137F-2FBB-13B2-749C-F1010D42193A}"/>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C0E3AFBB-54A5-21C0-722F-1065D4FDB434}"/>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21B70A78-E7A5-6FED-6E53-DCA2C7530998}"/>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8FBD168-B351-5277-D1EF-79F802316725}"/>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611CB27D-DB99-6D60-2AB6-E4F2F03B5C2B}"/>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E38A7960-61C3-F465-5A74-C75A3F9CA374}"/>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8828928D-907A-D1A3-0323-C0C3A4F83ACB}"/>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270A69CA-5F93-FA8E-4E64-E418D9EC7633}"/>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C0109EF4-2C02-E047-AA57-0E67951A2D98}"/>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88102E17-088D-89E3-FDB0-F5346A01B249}"/>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D2DEB30C-2382-2BE7-E3DA-158049992CB1}"/>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8FAC4760-A9EA-AED4-6336-A671FE89994D}"/>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B75E75F3-2769-0826-BDEB-233101F1F2A6}"/>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A6183209-A43B-FDAC-80A9-6E49489DFF60}"/>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51E6B0F2-9E18-F9BB-6710-F926FB041062}"/>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38742AEC-9CAD-81AA-70B5-80493F45A1AF}"/>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868DCCC3-EB63-3EEE-6CEA-CACFB284E0E2}"/>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43551E8E-1703-B4C8-8FA7-D4EC42077C9E}"/>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0E6051FD-1CA3-531D-E470-3906B83D7B19}"/>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34E128C8-5E05-5A53-D248-1BFE09D5E392}"/>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3709AF26-B199-E264-34FB-1041CF9D3B9B}"/>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03E4198C-FA2F-DA8A-F6B8-D03496659523}"/>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4B97445E-3477-1BE7-B728-0B60B178380F}"/>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20" name="Picture Placeholder 19">
            <a:extLst>
              <a:ext uri="{FF2B5EF4-FFF2-40B4-BE49-F238E27FC236}">
                <a16:creationId xmlns:a16="http://schemas.microsoft.com/office/drawing/2014/main" id="{ED91DCCD-BEAA-173D-AB89-2A1094187720}"/>
              </a:ext>
            </a:extLst>
          </p:cNvPr>
          <p:cNvPicPr>
            <a:picLocks noGrp="1" noChangeAspect="1"/>
          </p:cNvPicPr>
          <p:nvPr>
            <p:ph type="pic" sz="quarter" idx="11"/>
          </p:nvPr>
        </p:nvPicPr>
        <p:blipFill>
          <a:blip r:embed="rId6"/>
          <a:srcRect l="577" r="577"/>
          <a:stretch/>
        </p:blipFill>
        <p:spPr/>
      </p:pic>
      <p:sp>
        <p:nvSpPr>
          <p:cNvPr id="110" name="!!Highlight">
            <a:extLst>
              <a:ext uri="{FF2B5EF4-FFF2-40B4-BE49-F238E27FC236}">
                <a16:creationId xmlns:a16="http://schemas.microsoft.com/office/drawing/2014/main" id="{D66216DB-844B-459E-055C-743B09334411}"/>
              </a:ext>
            </a:extLst>
          </p:cNvPr>
          <p:cNvSpPr/>
          <p:nvPr/>
        </p:nvSpPr>
        <p:spPr>
          <a:xfrm rot="391209">
            <a:off x="947854" y="3508527"/>
            <a:ext cx="2302048" cy="2243691"/>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2794685"/>
              <a:gd name="connsiteX1" fmla="*/ 2281815 w 2340025"/>
              <a:gd name="connsiteY1" fmla="*/ 0 h 2794685"/>
              <a:gd name="connsiteX2" fmla="*/ 2340025 w 2340025"/>
              <a:gd name="connsiteY2" fmla="*/ 1803606 h 2794685"/>
              <a:gd name="connsiteX3" fmla="*/ 131416 w 2340025"/>
              <a:gd name="connsiteY3" fmla="*/ 2794685 h 2794685"/>
              <a:gd name="connsiteX4" fmla="*/ 0 w 2340025"/>
              <a:gd name="connsiteY4" fmla="*/ 272305 h 2794685"/>
              <a:gd name="connsiteX0" fmla="*/ 0 w 2300241"/>
              <a:gd name="connsiteY0" fmla="*/ 1197979 h 2794685"/>
              <a:gd name="connsiteX1" fmla="*/ 2242031 w 2300241"/>
              <a:gd name="connsiteY1" fmla="*/ 0 h 2794685"/>
              <a:gd name="connsiteX2" fmla="*/ 2300241 w 2300241"/>
              <a:gd name="connsiteY2" fmla="*/ 1803606 h 2794685"/>
              <a:gd name="connsiteX3" fmla="*/ 91632 w 2300241"/>
              <a:gd name="connsiteY3" fmla="*/ 2794685 h 2794685"/>
              <a:gd name="connsiteX4" fmla="*/ 0 w 2300241"/>
              <a:gd name="connsiteY4" fmla="*/ 1197979 h 2794685"/>
              <a:gd name="connsiteX0" fmla="*/ 0 w 2300241"/>
              <a:gd name="connsiteY0" fmla="*/ 399497 h 1996203"/>
              <a:gd name="connsiteX1" fmla="*/ 2239544 w 2300241"/>
              <a:gd name="connsiteY1" fmla="*/ 0 h 1996203"/>
              <a:gd name="connsiteX2" fmla="*/ 2300241 w 2300241"/>
              <a:gd name="connsiteY2" fmla="*/ 1005124 h 1996203"/>
              <a:gd name="connsiteX3" fmla="*/ 91632 w 2300241"/>
              <a:gd name="connsiteY3" fmla="*/ 1996203 h 1996203"/>
              <a:gd name="connsiteX4" fmla="*/ 0 w 2300241"/>
              <a:gd name="connsiteY4" fmla="*/ 399497 h 1996203"/>
              <a:gd name="connsiteX0" fmla="*/ 0 w 2280349"/>
              <a:gd name="connsiteY0" fmla="*/ 399497 h 1996203"/>
              <a:gd name="connsiteX1" fmla="*/ 2239544 w 2280349"/>
              <a:gd name="connsiteY1" fmla="*/ 0 h 1996203"/>
              <a:gd name="connsiteX2" fmla="*/ 2280349 w 2280349"/>
              <a:gd name="connsiteY2" fmla="*/ 1306616 h 1996203"/>
              <a:gd name="connsiteX3" fmla="*/ 91632 w 2280349"/>
              <a:gd name="connsiteY3" fmla="*/ 1996203 h 1996203"/>
              <a:gd name="connsiteX4" fmla="*/ 0 w 2280349"/>
              <a:gd name="connsiteY4" fmla="*/ 399497 h 1996203"/>
              <a:gd name="connsiteX0" fmla="*/ 0 w 2280349"/>
              <a:gd name="connsiteY0" fmla="*/ 408919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08919 h 2005625"/>
              <a:gd name="connsiteX0" fmla="*/ 0 w 2280349"/>
              <a:gd name="connsiteY0" fmla="*/ 446212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46212 h 2005625"/>
              <a:gd name="connsiteX0" fmla="*/ 0 w 2280349"/>
              <a:gd name="connsiteY0" fmla="*/ 589499 h 2148912"/>
              <a:gd name="connsiteX1" fmla="*/ 2202247 w 2280349"/>
              <a:gd name="connsiteY1" fmla="*/ 0 h 2148912"/>
              <a:gd name="connsiteX2" fmla="*/ 2280349 w 2280349"/>
              <a:gd name="connsiteY2" fmla="*/ 1459325 h 2148912"/>
              <a:gd name="connsiteX3" fmla="*/ 91632 w 2280349"/>
              <a:gd name="connsiteY3" fmla="*/ 2148912 h 2148912"/>
              <a:gd name="connsiteX4" fmla="*/ 0 w 2280349"/>
              <a:gd name="connsiteY4" fmla="*/ 589499 h 2148912"/>
              <a:gd name="connsiteX0" fmla="*/ 0 w 2243052"/>
              <a:gd name="connsiteY0" fmla="*/ 589499 h 2148912"/>
              <a:gd name="connsiteX1" fmla="*/ 2202247 w 2243052"/>
              <a:gd name="connsiteY1" fmla="*/ 0 h 2148912"/>
              <a:gd name="connsiteX2" fmla="*/ 2243052 w 2243052"/>
              <a:gd name="connsiteY2" fmla="*/ 1325852 h 2148912"/>
              <a:gd name="connsiteX3" fmla="*/ 91632 w 2243052"/>
              <a:gd name="connsiteY3" fmla="*/ 2148912 h 2148912"/>
              <a:gd name="connsiteX4" fmla="*/ 0 w 2243052"/>
              <a:gd name="connsiteY4" fmla="*/ 589499 h 2148912"/>
              <a:gd name="connsiteX0" fmla="*/ 0 w 2243052"/>
              <a:gd name="connsiteY0" fmla="*/ 589499 h 2148912"/>
              <a:gd name="connsiteX1" fmla="*/ 2202247 w 2243052"/>
              <a:gd name="connsiteY1" fmla="*/ 0 h 2148912"/>
              <a:gd name="connsiteX2" fmla="*/ 2243052 w 2243052"/>
              <a:gd name="connsiteY2" fmla="*/ 1343518 h 2148912"/>
              <a:gd name="connsiteX3" fmla="*/ 91632 w 2243052"/>
              <a:gd name="connsiteY3" fmla="*/ 2148912 h 2148912"/>
              <a:gd name="connsiteX4" fmla="*/ 0 w 2243052"/>
              <a:gd name="connsiteY4" fmla="*/ 589499 h 2148912"/>
              <a:gd name="connsiteX0" fmla="*/ 0 w 2243052"/>
              <a:gd name="connsiteY0" fmla="*/ 589499 h 2168541"/>
              <a:gd name="connsiteX1" fmla="*/ 2202247 w 2243052"/>
              <a:gd name="connsiteY1" fmla="*/ 0 h 2168541"/>
              <a:gd name="connsiteX2" fmla="*/ 2243052 w 2243052"/>
              <a:gd name="connsiteY2" fmla="*/ 1343518 h 2168541"/>
              <a:gd name="connsiteX3" fmla="*/ 93704 w 2243052"/>
              <a:gd name="connsiteY3" fmla="*/ 2168541 h 2168541"/>
              <a:gd name="connsiteX4" fmla="*/ 0 w 2243052"/>
              <a:gd name="connsiteY4" fmla="*/ 589499 h 2168541"/>
              <a:gd name="connsiteX0" fmla="*/ 0 w 2243052"/>
              <a:gd name="connsiteY0" fmla="*/ 589499 h 2182280"/>
              <a:gd name="connsiteX1" fmla="*/ 2202247 w 2243052"/>
              <a:gd name="connsiteY1" fmla="*/ 0 h 2182280"/>
              <a:gd name="connsiteX2" fmla="*/ 2243052 w 2243052"/>
              <a:gd name="connsiteY2" fmla="*/ 1343518 h 2182280"/>
              <a:gd name="connsiteX3" fmla="*/ 95777 w 2243052"/>
              <a:gd name="connsiteY3" fmla="*/ 2182280 h 2182280"/>
              <a:gd name="connsiteX4" fmla="*/ 0 w 2243052"/>
              <a:gd name="connsiteY4" fmla="*/ 589499 h 2182280"/>
              <a:gd name="connsiteX0" fmla="*/ 0 w 2243052"/>
              <a:gd name="connsiteY0" fmla="*/ 595387 h 2182280"/>
              <a:gd name="connsiteX1" fmla="*/ 2202247 w 2243052"/>
              <a:gd name="connsiteY1" fmla="*/ 0 h 2182280"/>
              <a:gd name="connsiteX2" fmla="*/ 2243052 w 2243052"/>
              <a:gd name="connsiteY2" fmla="*/ 1343518 h 2182280"/>
              <a:gd name="connsiteX3" fmla="*/ 95777 w 2243052"/>
              <a:gd name="connsiteY3" fmla="*/ 2182280 h 2182280"/>
              <a:gd name="connsiteX4" fmla="*/ 0 w 2243052"/>
              <a:gd name="connsiteY4" fmla="*/ 595387 h 2182280"/>
              <a:gd name="connsiteX0" fmla="*/ 0 w 2243052"/>
              <a:gd name="connsiteY0" fmla="*/ 595387 h 1971738"/>
              <a:gd name="connsiteX1" fmla="*/ 2202247 w 2243052"/>
              <a:gd name="connsiteY1" fmla="*/ 0 h 1971738"/>
              <a:gd name="connsiteX2" fmla="*/ 2243052 w 2243052"/>
              <a:gd name="connsiteY2" fmla="*/ 1343518 h 1971738"/>
              <a:gd name="connsiteX3" fmla="*/ 249038 w 2243052"/>
              <a:gd name="connsiteY3" fmla="*/ 1971738 h 1971738"/>
              <a:gd name="connsiteX4" fmla="*/ 0 w 2243052"/>
              <a:gd name="connsiteY4" fmla="*/ 595387 h 1971738"/>
              <a:gd name="connsiteX0" fmla="*/ 0 w 2296875"/>
              <a:gd name="connsiteY0" fmla="*/ 595387 h 1971738"/>
              <a:gd name="connsiteX1" fmla="*/ 2202247 w 2296875"/>
              <a:gd name="connsiteY1" fmla="*/ 0 h 1971738"/>
              <a:gd name="connsiteX2" fmla="*/ 2296875 w 2296875"/>
              <a:gd name="connsiteY2" fmla="*/ 1439834 h 1971738"/>
              <a:gd name="connsiteX3" fmla="*/ 249038 w 2296875"/>
              <a:gd name="connsiteY3" fmla="*/ 1971738 h 1971738"/>
              <a:gd name="connsiteX4" fmla="*/ 0 w 2296875"/>
              <a:gd name="connsiteY4" fmla="*/ 595387 h 1971738"/>
              <a:gd name="connsiteX0" fmla="*/ 0 w 2432621"/>
              <a:gd name="connsiteY0" fmla="*/ 460108 h 1971738"/>
              <a:gd name="connsiteX1" fmla="*/ 2337993 w 2432621"/>
              <a:gd name="connsiteY1" fmla="*/ 0 h 1971738"/>
              <a:gd name="connsiteX2" fmla="*/ 2432621 w 2432621"/>
              <a:gd name="connsiteY2" fmla="*/ 1439834 h 1971738"/>
              <a:gd name="connsiteX3" fmla="*/ 384784 w 2432621"/>
              <a:gd name="connsiteY3" fmla="*/ 1971738 h 1971738"/>
              <a:gd name="connsiteX4" fmla="*/ 0 w 2432621"/>
              <a:gd name="connsiteY4" fmla="*/ 460108 h 1971738"/>
              <a:gd name="connsiteX0" fmla="*/ 0 w 2432621"/>
              <a:gd name="connsiteY0" fmla="*/ 274146 h 1785776"/>
              <a:gd name="connsiteX1" fmla="*/ 2169846 w 2432621"/>
              <a:gd name="connsiteY1" fmla="*/ 0 h 1785776"/>
              <a:gd name="connsiteX2" fmla="*/ 2432621 w 2432621"/>
              <a:gd name="connsiteY2" fmla="*/ 1253872 h 1785776"/>
              <a:gd name="connsiteX3" fmla="*/ 384784 w 2432621"/>
              <a:gd name="connsiteY3" fmla="*/ 1785776 h 1785776"/>
              <a:gd name="connsiteX4" fmla="*/ 0 w 2432621"/>
              <a:gd name="connsiteY4" fmla="*/ 274146 h 1785776"/>
              <a:gd name="connsiteX0" fmla="*/ 0 w 2432216"/>
              <a:gd name="connsiteY0" fmla="*/ 276566 h 1785776"/>
              <a:gd name="connsiteX1" fmla="*/ 2169441 w 2432216"/>
              <a:gd name="connsiteY1" fmla="*/ 0 h 1785776"/>
              <a:gd name="connsiteX2" fmla="*/ 2432216 w 2432216"/>
              <a:gd name="connsiteY2" fmla="*/ 1253872 h 1785776"/>
              <a:gd name="connsiteX3" fmla="*/ 384379 w 2432216"/>
              <a:gd name="connsiteY3" fmla="*/ 1785776 h 1785776"/>
              <a:gd name="connsiteX4" fmla="*/ 0 w 2432216"/>
              <a:gd name="connsiteY4" fmla="*/ 276566 h 1785776"/>
              <a:gd name="connsiteX0" fmla="*/ 0 w 2432216"/>
              <a:gd name="connsiteY0" fmla="*/ 276566 h 1786986"/>
              <a:gd name="connsiteX1" fmla="*/ 2169441 w 2432216"/>
              <a:gd name="connsiteY1" fmla="*/ 0 h 1786986"/>
              <a:gd name="connsiteX2" fmla="*/ 2432216 w 2432216"/>
              <a:gd name="connsiteY2" fmla="*/ 1253872 h 1786986"/>
              <a:gd name="connsiteX3" fmla="*/ 384582 w 2432216"/>
              <a:gd name="connsiteY3" fmla="*/ 1786986 h 1786986"/>
              <a:gd name="connsiteX4" fmla="*/ 0 w 2432216"/>
              <a:gd name="connsiteY4" fmla="*/ 276566 h 1786986"/>
              <a:gd name="connsiteX0" fmla="*/ 0 w 2432216"/>
              <a:gd name="connsiteY0" fmla="*/ 467228 h 1977648"/>
              <a:gd name="connsiteX1" fmla="*/ 2020834 w 2432216"/>
              <a:gd name="connsiteY1" fmla="*/ 0 h 1977648"/>
              <a:gd name="connsiteX2" fmla="*/ 2432216 w 2432216"/>
              <a:gd name="connsiteY2" fmla="*/ 1444534 h 1977648"/>
              <a:gd name="connsiteX3" fmla="*/ 384582 w 2432216"/>
              <a:gd name="connsiteY3" fmla="*/ 1977648 h 1977648"/>
              <a:gd name="connsiteX4" fmla="*/ 0 w 2432216"/>
              <a:gd name="connsiteY4" fmla="*/ 467228 h 1977648"/>
              <a:gd name="connsiteX0" fmla="*/ 0 w 2181580"/>
              <a:gd name="connsiteY0" fmla="*/ 467228 h 1977648"/>
              <a:gd name="connsiteX1" fmla="*/ 2020834 w 2181580"/>
              <a:gd name="connsiteY1" fmla="*/ 0 h 1977648"/>
              <a:gd name="connsiteX2" fmla="*/ 2181580 w 2181580"/>
              <a:gd name="connsiteY2" fmla="*/ 697960 h 1977648"/>
              <a:gd name="connsiteX3" fmla="*/ 384582 w 2181580"/>
              <a:gd name="connsiteY3" fmla="*/ 1977648 h 1977648"/>
              <a:gd name="connsiteX4" fmla="*/ 0 w 2181580"/>
              <a:gd name="connsiteY4" fmla="*/ 467228 h 1977648"/>
              <a:gd name="connsiteX0" fmla="*/ 0 w 2181580"/>
              <a:gd name="connsiteY0" fmla="*/ 467228 h 1346543"/>
              <a:gd name="connsiteX1" fmla="*/ 2020834 w 2181580"/>
              <a:gd name="connsiteY1" fmla="*/ 0 h 1346543"/>
              <a:gd name="connsiteX2" fmla="*/ 2181580 w 2181580"/>
              <a:gd name="connsiteY2" fmla="*/ 697960 h 1346543"/>
              <a:gd name="connsiteX3" fmla="*/ 225085 w 2181580"/>
              <a:gd name="connsiteY3" fmla="*/ 1346543 h 1346543"/>
              <a:gd name="connsiteX4" fmla="*/ 0 w 2181580"/>
              <a:gd name="connsiteY4" fmla="*/ 467228 h 1346543"/>
              <a:gd name="connsiteX0" fmla="*/ 0 w 2171875"/>
              <a:gd name="connsiteY0" fmla="*/ 507331 h 1346543"/>
              <a:gd name="connsiteX1" fmla="*/ 2011129 w 2171875"/>
              <a:gd name="connsiteY1" fmla="*/ 0 h 1346543"/>
              <a:gd name="connsiteX2" fmla="*/ 2171875 w 2171875"/>
              <a:gd name="connsiteY2" fmla="*/ 697960 h 1346543"/>
              <a:gd name="connsiteX3" fmla="*/ 215380 w 2171875"/>
              <a:gd name="connsiteY3" fmla="*/ 1346543 h 1346543"/>
              <a:gd name="connsiteX4" fmla="*/ 0 w 2171875"/>
              <a:gd name="connsiteY4" fmla="*/ 507331 h 1346543"/>
              <a:gd name="connsiteX0" fmla="*/ 0 w 2171875"/>
              <a:gd name="connsiteY0" fmla="*/ 573018 h 1412230"/>
              <a:gd name="connsiteX1" fmla="*/ 2015095 w 2171875"/>
              <a:gd name="connsiteY1" fmla="*/ 0 h 1412230"/>
              <a:gd name="connsiteX2" fmla="*/ 2171875 w 2171875"/>
              <a:gd name="connsiteY2" fmla="*/ 763647 h 1412230"/>
              <a:gd name="connsiteX3" fmla="*/ 215380 w 2171875"/>
              <a:gd name="connsiteY3" fmla="*/ 1412230 h 1412230"/>
              <a:gd name="connsiteX4" fmla="*/ 0 w 2171875"/>
              <a:gd name="connsiteY4" fmla="*/ 573018 h 1412230"/>
              <a:gd name="connsiteX0" fmla="*/ 0 w 2171875"/>
              <a:gd name="connsiteY0" fmla="*/ 590707 h 1429919"/>
              <a:gd name="connsiteX1" fmla="*/ 2006151 w 2171875"/>
              <a:gd name="connsiteY1" fmla="*/ 0 h 1429919"/>
              <a:gd name="connsiteX2" fmla="*/ 2171875 w 2171875"/>
              <a:gd name="connsiteY2" fmla="*/ 781336 h 1429919"/>
              <a:gd name="connsiteX3" fmla="*/ 215380 w 2171875"/>
              <a:gd name="connsiteY3" fmla="*/ 1429919 h 1429919"/>
              <a:gd name="connsiteX4" fmla="*/ 0 w 2171875"/>
              <a:gd name="connsiteY4" fmla="*/ 590707 h 1429919"/>
              <a:gd name="connsiteX0" fmla="*/ 0 w 2155419"/>
              <a:gd name="connsiteY0" fmla="*/ 590707 h 1429919"/>
              <a:gd name="connsiteX1" fmla="*/ 2006151 w 2155419"/>
              <a:gd name="connsiteY1" fmla="*/ 0 h 1429919"/>
              <a:gd name="connsiteX2" fmla="*/ 2155419 w 2155419"/>
              <a:gd name="connsiteY2" fmla="*/ 700899 h 1429919"/>
              <a:gd name="connsiteX3" fmla="*/ 215380 w 2155419"/>
              <a:gd name="connsiteY3" fmla="*/ 1429919 h 1429919"/>
              <a:gd name="connsiteX4" fmla="*/ 0 w 2155419"/>
              <a:gd name="connsiteY4" fmla="*/ 590707 h 1429919"/>
              <a:gd name="connsiteX0" fmla="*/ 0 w 2155419"/>
              <a:gd name="connsiteY0" fmla="*/ 596353 h 1435565"/>
              <a:gd name="connsiteX1" fmla="*/ 2026150 w 2155419"/>
              <a:gd name="connsiteY1" fmla="*/ 0 h 1435565"/>
              <a:gd name="connsiteX2" fmla="*/ 2155419 w 2155419"/>
              <a:gd name="connsiteY2" fmla="*/ 706545 h 1435565"/>
              <a:gd name="connsiteX3" fmla="*/ 215380 w 2155419"/>
              <a:gd name="connsiteY3" fmla="*/ 1435565 h 1435565"/>
              <a:gd name="connsiteX4" fmla="*/ 0 w 2155419"/>
              <a:gd name="connsiteY4" fmla="*/ 596353 h 1435565"/>
              <a:gd name="connsiteX0" fmla="*/ 0 w 2155419"/>
              <a:gd name="connsiteY0" fmla="*/ 595201 h 1434413"/>
              <a:gd name="connsiteX1" fmla="*/ 2011381 w 2155419"/>
              <a:gd name="connsiteY1" fmla="*/ 0 h 1434413"/>
              <a:gd name="connsiteX2" fmla="*/ 2155419 w 2155419"/>
              <a:gd name="connsiteY2" fmla="*/ 705393 h 1434413"/>
              <a:gd name="connsiteX3" fmla="*/ 215380 w 2155419"/>
              <a:gd name="connsiteY3" fmla="*/ 1434413 h 1434413"/>
              <a:gd name="connsiteX4" fmla="*/ 0 w 2155419"/>
              <a:gd name="connsiteY4" fmla="*/ 595201 h 1434413"/>
              <a:gd name="connsiteX0" fmla="*/ 0 w 2167233"/>
              <a:gd name="connsiteY0" fmla="*/ 595201 h 1434413"/>
              <a:gd name="connsiteX1" fmla="*/ 2011381 w 2167233"/>
              <a:gd name="connsiteY1" fmla="*/ 0 h 1434413"/>
              <a:gd name="connsiteX2" fmla="*/ 2167233 w 2167233"/>
              <a:gd name="connsiteY2" fmla="*/ 704471 h 1434413"/>
              <a:gd name="connsiteX3" fmla="*/ 215380 w 2167233"/>
              <a:gd name="connsiteY3" fmla="*/ 1434413 h 1434413"/>
              <a:gd name="connsiteX4" fmla="*/ 0 w 2167233"/>
              <a:gd name="connsiteY4" fmla="*/ 595201 h 1434413"/>
              <a:gd name="connsiteX0" fmla="*/ 0 w 2155418"/>
              <a:gd name="connsiteY0" fmla="*/ 595201 h 1434413"/>
              <a:gd name="connsiteX1" fmla="*/ 2011381 w 2155418"/>
              <a:gd name="connsiteY1" fmla="*/ 0 h 1434413"/>
              <a:gd name="connsiteX2" fmla="*/ 2155418 w 2155418"/>
              <a:gd name="connsiteY2" fmla="*/ 705393 h 1434413"/>
              <a:gd name="connsiteX3" fmla="*/ 215380 w 2155418"/>
              <a:gd name="connsiteY3" fmla="*/ 1434413 h 1434413"/>
              <a:gd name="connsiteX4" fmla="*/ 0 w 2155418"/>
              <a:gd name="connsiteY4" fmla="*/ 595201 h 143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418" h="1434413">
                <a:moveTo>
                  <a:pt x="0" y="595201"/>
                </a:moveTo>
                <a:lnTo>
                  <a:pt x="2011381" y="0"/>
                </a:lnTo>
                <a:lnTo>
                  <a:pt x="2155418" y="705393"/>
                </a:lnTo>
                <a:lnTo>
                  <a:pt x="215380" y="1434413"/>
                </a:lnTo>
                <a:lnTo>
                  <a:pt x="0" y="595201"/>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049381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40AF6-BC7C-EED8-7B79-FBA3B3E0837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B830129-1E6B-309F-9424-91A29A156ADE}"/>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14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Clinical Studies: PURPOSE 1</a:t>
            </a:r>
          </a:p>
        </p:txBody>
      </p:sp>
      <p:sp>
        <p:nvSpPr>
          <p:cNvPr id="10" name="TextBox 14">
            <a:extLst>
              <a:ext uri="{FF2B5EF4-FFF2-40B4-BE49-F238E27FC236}">
                <a16:creationId xmlns:a16="http://schemas.microsoft.com/office/drawing/2014/main" id="{7BE10FCF-26CE-652C-1017-C5F290208565}"/>
              </a:ext>
            </a:extLst>
          </p:cNvPr>
          <p:cNvSpPr txBox="1">
            <a:spLocks noChangeArrowheads="1"/>
          </p:cNvSpPr>
          <p:nvPr/>
        </p:nvSpPr>
        <p:spPr bwMode="auto">
          <a:xfrm>
            <a:off x="3324223" y="1739866"/>
            <a:ext cx="8796655" cy="424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marL="304165" indent="-304165">
              <a:spcAft>
                <a:spcPts val="300"/>
              </a:spcAft>
            </a:pPr>
            <a:r>
              <a:rPr lang="en-US" sz="1400" b="1" noProof="0">
                <a:solidFill>
                  <a:schemeClr val="tx2"/>
                </a:solidFill>
                <a:cs typeface="Arial"/>
              </a:rPr>
              <a:t>Study Design</a:t>
            </a:r>
          </a:p>
          <a:p>
            <a:pPr marL="378000" indent="-377199">
              <a:spcAft>
                <a:spcPts val="300"/>
              </a:spcAft>
              <a:buFont typeface="Arial" panose="020B0604020202020204" pitchFamily="34" charset="0"/>
              <a:buChar char="•"/>
            </a:pPr>
            <a:r>
              <a:rPr lang="en-US" sz="1400" noProof="0">
                <a:cs typeface="Arial"/>
              </a:rPr>
              <a:t>PURPOSE 1 was in cisgender adolescent girls and young women aged 16–25 years in South Africa and Uganda who had unknown HIV-1 status at screening and were at risk of acquiring HIV-1</a:t>
            </a:r>
            <a:r>
              <a:rPr lang="en-US" sz="1400" baseline="30000" noProof="0">
                <a:cs typeface="Arial"/>
              </a:rPr>
              <a:t>a</a:t>
            </a:r>
          </a:p>
          <a:p>
            <a:pPr marL="378000" indent="-377199">
              <a:spcAft>
                <a:spcPts val="300"/>
              </a:spcAft>
              <a:buFont typeface="Arial" panose="020B0604020202020204" pitchFamily="34" charset="0"/>
              <a:buChar char="•"/>
            </a:pPr>
            <a:r>
              <a:rPr lang="en-US" sz="1400" noProof="0">
                <a:cs typeface="Arial"/>
              </a:rPr>
              <a:t>Participants who tested negative for HIV-1 were randomized to receive YEZTUGO (N=2134), once-daily DESCOVY (N=2136), or once-daily TRUVADA (N=1068) in a 2:2:1 ratio</a:t>
            </a:r>
          </a:p>
          <a:p>
            <a:pPr marL="378000" indent="-377199">
              <a:spcAft>
                <a:spcPts val="300"/>
              </a:spcAft>
              <a:buFont typeface="Arial" panose="020B0604020202020204" pitchFamily="34" charset="0"/>
              <a:buChar char="•"/>
            </a:pPr>
            <a:r>
              <a:rPr lang="en-US" sz="1400" b="1" noProof="0">
                <a:cs typeface="Arial"/>
              </a:rPr>
              <a:t>The use of DESCOVY (F/TAF) for the prevention of HIV in cisgender women is not approved. </a:t>
            </a:r>
            <a:br>
              <a:rPr lang="en-US" sz="1400" b="1" noProof="0">
                <a:cs typeface="Arial"/>
              </a:rPr>
            </a:br>
            <a:r>
              <a:rPr lang="en-US" sz="1400" b="1" noProof="0">
                <a:cs typeface="Arial"/>
              </a:rPr>
              <a:t>The safety and efficacy of this use have not been established</a:t>
            </a:r>
          </a:p>
          <a:p>
            <a:pPr marL="801">
              <a:spcAft>
                <a:spcPts val="300"/>
              </a:spcAft>
            </a:pPr>
            <a:r>
              <a:rPr lang="en-US" sz="1400" b="1" noProof="0">
                <a:solidFill>
                  <a:schemeClr val="tx2"/>
                </a:solidFill>
                <a:cs typeface="Arial"/>
              </a:rPr>
              <a:t>Baseline Characteristics </a:t>
            </a:r>
          </a:p>
          <a:p>
            <a:pPr marL="304165" indent="-304165">
              <a:spcAft>
                <a:spcPts val="300"/>
              </a:spcAft>
              <a:buClr>
                <a:srgbClr val="AAAAAA"/>
              </a:buClr>
            </a:pPr>
            <a:endParaRPr lang="en-US" sz="1400" b="1" noProof="0">
              <a:solidFill>
                <a:schemeClr val="tx2"/>
              </a:solidFill>
              <a:cs typeface="Arial"/>
            </a:endParaRPr>
          </a:p>
          <a:p>
            <a:pPr marL="304165" indent="-304165">
              <a:spcAft>
                <a:spcPts val="300"/>
              </a:spcAft>
              <a:buClr>
                <a:srgbClr val="AAAAAA"/>
              </a:buClr>
            </a:pPr>
            <a:endParaRPr lang="en-US" sz="1400" b="1" noProof="0">
              <a:solidFill>
                <a:schemeClr val="tx2"/>
              </a:solidFill>
              <a:cs typeface="Arial"/>
            </a:endParaRPr>
          </a:p>
          <a:p>
            <a:pPr marL="304165" indent="-304165">
              <a:spcAft>
                <a:spcPts val="300"/>
              </a:spcAft>
              <a:buClr>
                <a:srgbClr val="AAAAAA"/>
              </a:buClr>
            </a:pPr>
            <a:endParaRPr lang="en-US" sz="1400" b="1" noProof="0">
              <a:solidFill>
                <a:schemeClr val="tx2"/>
              </a:solidFill>
              <a:cs typeface="Arial"/>
            </a:endParaRPr>
          </a:p>
          <a:p>
            <a:pPr marL="304165" indent="-304165">
              <a:spcAft>
                <a:spcPts val="300"/>
              </a:spcAft>
              <a:buClr>
                <a:srgbClr val="AAAAAA"/>
              </a:buClr>
            </a:pPr>
            <a:endParaRPr lang="en-US" sz="800" b="1" noProof="0">
              <a:solidFill>
                <a:schemeClr val="tx2"/>
              </a:solidFill>
              <a:cs typeface="Arial"/>
            </a:endParaRPr>
          </a:p>
          <a:p>
            <a:pPr marL="304165" indent="-304165">
              <a:spcAft>
                <a:spcPts val="300"/>
              </a:spcAft>
              <a:buClr>
                <a:srgbClr val="AAAAAA"/>
              </a:buClr>
            </a:pPr>
            <a:r>
              <a:rPr lang="en-US" sz="1400" b="1" noProof="0">
                <a:solidFill>
                  <a:schemeClr val="tx2"/>
                </a:solidFill>
                <a:cs typeface="Arial"/>
              </a:rPr>
              <a:t>Outcomes/Results at Primary Analysis</a:t>
            </a:r>
            <a:endParaRPr lang="en-US" sz="1400" noProof="0">
              <a:cs typeface="Arial"/>
            </a:endParaRPr>
          </a:p>
          <a:p>
            <a:pPr marL="378000" indent="-377199">
              <a:spcAft>
                <a:spcPts val="300"/>
              </a:spcAft>
              <a:buClr>
                <a:schemeClr val="tx1"/>
              </a:buClr>
              <a:buFont typeface="Arial" panose="020B0604020202020204" pitchFamily="34" charset="0"/>
              <a:buChar char="•"/>
            </a:pPr>
            <a:r>
              <a:rPr lang="en-US" sz="1400" noProof="0">
                <a:cs typeface="Arial"/>
              </a:rPr>
              <a:t>HIV incidence per 100/PY was compared between participants receiving YEZTUGO and TRUVADA</a:t>
            </a:r>
          </a:p>
          <a:p>
            <a:pPr marL="378000" indent="-377199">
              <a:spcAft>
                <a:spcPts val="300"/>
              </a:spcAft>
              <a:buClr>
                <a:schemeClr val="tx1"/>
              </a:buClr>
              <a:buFont typeface="Arial" panose="020B0604020202020204" pitchFamily="34" charset="0"/>
              <a:buChar char="•"/>
            </a:pPr>
            <a:r>
              <a:rPr lang="en-US" sz="1400" noProof="0">
                <a:cs typeface="Arial"/>
              </a:rPr>
              <a:t>YEZTUGO demonstrated superiority over TRUVADA, with a 100% reduction in the risk of incident HIV-1 infection (</a:t>
            </a:r>
            <a:r>
              <a:rPr lang="en-US" sz="1400" b="1" noProof="0">
                <a:cs typeface="Arial"/>
              </a:rPr>
              <a:t>Table 13</a:t>
            </a:r>
            <a:r>
              <a:rPr lang="en-US" sz="1400" noProof="0">
                <a:cs typeface="Arial"/>
              </a:rPr>
              <a:t>; see next slide)</a:t>
            </a:r>
          </a:p>
          <a:p>
            <a:pPr marL="378000" indent="-377199">
              <a:spcAft>
                <a:spcPts val="300"/>
              </a:spcAft>
              <a:buClr>
                <a:schemeClr val="tx1"/>
              </a:buClr>
              <a:buFont typeface="Arial" panose="020B0604020202020204" pitchFamily="34" charset="0"/>
              <a:buChar char="•"/>
            </a:pPr>
            <a:r>
              <a:rPr lang="en-US" sz="1400" noProof="0">
                <a:cs typeface="Arial"/>
              </a:rPr>
              <a:t>YEZTUGO also demonstrated superiority in the risk of incident HIV-1 infection over </a:t>
            </a:r>
            <a:r>
              <a:rPr lang="en-US" sz="1400" noProof="0" err="1">
                <a:cs typeface="Arial"/>
              </a:rPr>
              <a:t>bHIV</a:t>
            </a:r>
            <a:endParaRPr lang="en-US" sz="1400" noProof="0">
              <a:highlight>
                <a:srgbClr val="FFFF00"/>
              </a:highlight>
              <a:cs typeface="Arial"/>
            </a:endParaRPr>
          </a:p>
        </p:txBody>
      </p:sp>
      <p:sp>
        <p:nvSpPr>
          <p:cNvPr id="11" name="Rectangle: Top Corners Rounded 10">
            <a:extLst>
              <a:ext uri="{FF2B5EF4-FFF2-40B4-BE49-F238E27FC236}">
                <a16:creationId xmlns:a16="http://schemas.microsoft.com/office/drawing/2014/main" id="{66D97A1F-1D6C-9B31-7423-ED12795AB1DF}"/>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2EF1DD96-5553-0788-64F2-3A861E8AC05F}"/>
              </a:ext>
            </a:extLst>
          </p:cNvPr>
          <p:cNvSpPr>
            <a:spLocks noGrp="1"/>
          </p:cNvSpPr>
          <p:nvPr>
            <p:ph type="title"/>
          </p:nvPr>
        </p:nvSpPr>
        <p:spPr>
          <a:xfrm>
            <a:off x="3352097" y="177891"/>
            <a:ext cx="8640000" cy="533205"/>
          </a:xfrm>
        </p:spPr>
        <p:txBody>
          <a:bodyPr/>
          <a:lstStyle/>
          <a:p>
            <a:r>
              <a:rPr lang="en-US" noProof="0"/>
              <a:t>14. Clinical Studies</a:t>
            </a:r>
          </a:p>
        </p:txBody>
      </p:sp>
      <p:sp>
        <p:nvSpPr>
          <p:cNvPr id="8" name="Text Placeholder 7">
            <a:extLst>
              <a:ext uri="{FF2B5EF4-FFF2-40B4-BE49-F238E27FC236}">
                <a16:creationId xmlns:a16="http://schemas.microsoft.com/office/drawing/2014/main" id="{48521098-D8E7-8D1A-B1C4-7A5763DE8A74}"/>
              </a:ext>
            </a:extLst>
          </p:cNvPr>
          <p:cNvSpPr>
            <a:spLocks noGrp="1"/>
          </p:cNvSpPr>
          <p:nvPr>
            <p:ph type="body" sz="quarter" idx="12"/>
          </p:nvPr>
        </p:nvSpPr>
        <p:spPr>
          <a:xfrm>
            <a:off x="1562100" y="5933183"/>
            <a:ext cx="7562850" cy="576000"/>
          </a:xfrm>
        </p:spPr>
        <p:txBody>
          <a:bodyPr/>
          <a:lstStyle/>
          <a:p>
            <a:r>
              <a:rPr lang="en-US" baseline="30000" noProof="0" err="1"/>
              <a:t>a</a:t>
            </a:r>
            <a:r>
              <a:rPr lang="en-US" noProof="0" err="1"/>
              <a:t>Based</a:t>
            </a:r>
            <a:r>
              <a:rPr lang="en-US" noProof="0"/>
              <a:t> on sexual activity with male partners</a:t>
            </a:r>
            <a:br>
              <a:rPr lang="en-US" noProof="0"/>
            </a:br>
            <a:r>
              <a:rPr lang="en-US" noProof="0" err="1"/>
              <a:t>bHIV</a:t>
            </a:r>
            <a:r>
              <a:rPr lang="en-US" noProof="0"/>
              <a:t>, background HIV incidence; F/TAF, emtricitabine/tenofovir alafenamide; PY, person-years</a:t>
            </a:r>
          </a:p>
        </p:txBody>
      </p:sp>
      <p:pic>
        <p:nvPicPr>
          <p:cNvPr id="54" name="Graphic 53">
            <a:extLst>
              <a:ext uri="{FF2B5EF4-FFF2-40B4-BE49-F238E27FC236}">
                <a16:creationId xmlns:a16="http://schemas.microsoft.com/office/drawing/2014/main" id="{4AA31065-221E-4E41-214F-AABC589284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26941" y="1296086"/>
            <a:ext cx="410120" cy="410120"/>
          </a:xfrm>
          <a:prstGeom prst="rect">
            <a:avLst/>
          </a:prstGeom>
        </p:spPr>
      </p:pic>
      <p:grpSp>
        <p:nvGrpSpPr>
          <p:cNvPr id="55" name="Highlight Guides [HIDE]" hidden="1">
            <a:extLst>
              <a:ext uri="{FF2B5EF4-FFF2-40B4-BE49-F238E27FC236}">
                <a16:creationId xmlns:a16="http://schemas.microsoft.com/office/drawing/2014/main" id="{A2D08E60-F5A8-18AC-3874-91806559C685}"/>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56" name="Highlight BG">
              <a:extLst>
                <a:ext uri="{FF2B5EF4-FFF2-40B4-BE49-F238E27FC236}">
                  <a16:creationId xmlns:a16="http://schemas.microsoft.com/office/drawing/2014/main" id="{D0E6FB06-54F2-CF0C-CD85-C92DA9A673B6}"/>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57" name="Straight Connector 56">
              <a:extLst>
                <a:ext uri="{FF2B5EF4-FFF2-40B4-BE49-F238E27FC236}">
                  <a16:creationId xmlns:a16="http://schemas.microsoft.com/office/drawing/2014/main" id="{51DB2B27-9100-FF24-012D-EA457A664BCC}"/>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60A0E8CE-54A2-4B2E-A87E-3E96D7CFD10B}"/>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AD0F3362-390B-BDEF-4103-179E6E6DD45B}"/>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9D5A37C9-7D5E-23E4-845B-3EFFE47FFEAC}"/>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EC2AA864-DC80-00B3-D6EA-0160907B3D8C}"/>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E2528BE3-340D-EC47-5982-1199D6ED6BB4}"/>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32D17A33-CE36-DFCF-9FFF-C708F7A3FD03}"/>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F0B85EB1-6D8B-272A-6A0E-4B6DDCF4E2AC}"/>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7E4015F1-C90B-E775-7477-EA7BCEC6499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1DB16A27-AE14-791C-9BE3-0B1F47FDF389}"/>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4C1E561A-D06C-E0DC-FF1F-5EA97C23E874}"/>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0CAFE41F-F058-A262-7CED-EA3D25E83A61}"/>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6558A9CA-E132-D83C-4C7A-64566519B0B4}"/>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1AD0FDF0-BEFD-AF58-78A9-ABB4B628AE99}"/>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38F9F580-390E-6319-F837-0F2F1FA04CAD}"/>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FA4C163B-336A-6FAE-BBD0-763DF35296B0}"/>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019E5A13-AAB9-C8B6-2B8A-121BA1C593EB}"/>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5C1C0CAA-0433-A7B6-E0B2-111E552272ED}"/>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9E8EDB99-B72D-EDDD-65A2-32EB28D498D4}"/>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A3E16FA6-A03E-D609-F604-B666A0D13074}"/>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423E39BE-EF64-BABD-23A1-A4799331BE20}"/>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DE8E06AA-8DCA-7C65-A46A-59E812B1103A}"/>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7980EA11-B892-12C1-3ECD-5222D8EBD75F}"/>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7A51744-B930-7257-F78B-8AB3C05D52E9}"/>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65F120EB-FE8D-240F-B78C-4081AA794C54}"/>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A8101B0-83A0-7067-4352-0AEABF91C0A9}"/>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C8765EF1-C05A-2ABC-8277-0133A89ADB76}"/>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0569F861-8242-90F7-F1FD-5E1E824B28D9}"/>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618D2E2F-972C-0A28-7818-19B240B35587}"/>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71DB865E-112A-AFE6-AD96-7E080DD3C7A1}"/>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619D353D-08CD-3C94-5F47-C0D69C6775D8}"/>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3BC74019-93BC-4144-DCC0-0179A8955D52}"/>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745A2D57-4C41-815E-726A-706DDE47B13B}"/>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C556836C-4DD0-0297-3027-D8707B3205E7}"/>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3A96D128-1034-5468-826E-4AED2F68560F}"/>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79220A7A-B952-8820-DCFF-EA29EEF53ED4}"/>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42BF3DC7-BB27-22B5-D087-071B59825B50}"/>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F7B14C0D-BB35-F1E2-C32A-D61BF88BA790}"/>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52AEDECC-401C-13B8-2F7B-EFD33094DB8C}"/>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39B81D29-FF8D-5BBB-1255-C55D41D53BAE}"/>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21" name="Picture Placeholder 20">
            <a:extLst>
              <a:ext uri="{FF2B5EF4-FFF2-40B4-BE49-F238E27FC236}">
                <a16:creationId xmlns:a16="http://schemas.microsoft.com/office/drawing/2014/main" id="{3B5D5E7F-98F4-C740-C3A1-70005B101F35}"/>
              </a:ext>
            </a:extLst>
          </p:cNvPr>
          <p:cNvPicPr>
            <a:picLocks noGrp="1" noChangeAspect="1"/>
          </p:cNvPicPr>
          <p:nvPr>
            <p:ph type="pic" sz="quarter" idx="11"/>
          </p:nvPr>
        </p:nvPicPr>
        <p:blipFill>
          <a:blip r:embed="rId4"/>
          <a:srcRect l="321" r="321"/>
          <a:stretch/>
        </p:blipFill>
        <p:spPr/>
      </p:pic>
      <p:sp>
        <p:nvSpPr>
          <p:cNvPr id="5" name="!!Highlight">
            <a:extLst>
              <a:ext uri="{FF2B5EF4-FFF2-40B4-BE49-F238E27FC236}">
                <a16:creationId xmlns:a16="http://schemas.microsoft.com/office/drawing/2014/main" id="{427B18E6-EB21-266E-7D2A-BCBFF035FD97}"/>
              </a:ext>
            </a:extLst>
          </p:cNvPr>
          <p:cNvSpPr/>
          <p:nvPr/>
        </p:nvSpPr>
        <p:spPr>
          <a:xfrm rot="21220655">
            <a:off x="925797" y="3313573"/>
            <a:ext cx="2349601" cy="1046365"/>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2794685"/>
              <a:gd name="connsiteX1" fmla="*/ 2281815 w 2340025"/>
              <a:gd name="connsiteY1" fmla="*/ 0 h 2794685"/>
              <a:gd name="connsiteX2" fmla="*/ 2340025 w 2340025"/>
              <a:gd name="connsiteY2" fmla="*/ 1803606 h 2794685"/>
              <a:gd name="connsiteX3" fmla="*/ 131416 w 2340025"/>
              <a:gd name="connsiteY3" fmla="*/ 2794685 h 2794685"/>
              <a:gd name="connsiteX4" fmla="*/ 0 w 2340025"/>
              <a:gd name="connsiteY4" fmla="*/ 272305 h 2794685"/>
              <a:gd name="connsiteX0" fmla="*/ 0 w 2300241"/>
              <a:gd name="connsiteY0" fmla="*/ 1197979 h 2794685"/>
              <a:gd name="connsiteX1" fmla="*/ 2242031 w 2300241"/>
              <a:gd name="connsiteY1" fmla="*/ 0 h 2794685"/>
              <a:gd name="connsiteX2" fmla="*/ 2300241 w 2300241"/>
              <a:gd name="connsiteY2" fmla="*/ 1803606 h 2794685"/>
              <a:gd name="connsiteX3" fmla="*/ 91632 w 2300241"/>
              <a:gd name="connsiteY3" fmla="*/ 2794685 h 2794685"/>
              <a:gd name="connsiteX4" fmla="*/ 0 w 2300241"/>
              <a:gd name="connsiteY4" fmla="*/ 1197979 h 2794685"/>
              <a:gd name="connsiteX0" fmla="*/ 0 w 2300241"/>
              <a:gd name="connsiteY0" fmla="*/ 399497 h 1996203"/>
              <a:gd name="connsiteX1" fmla="*/ 2239544 w 2300241"/>
              <a:gd name="connsiteY1" fmla="*/ 0 h 1996203"/>
              <a:gd name="connsiteX2" fmla="*/ 2300241 w 2300241"/>
              <a:gd name="connsiteY2" fmla="*/ 1005124 h 1996203"/>
              <a:gd name="connsiteX3" fmla="*/ 91632 w 2300241"/>
              <a:gd name="connsiteY3" fmla="*/ 1996203 h 1996203"/>
              <a:gd name="connsiteX4" fmla="*/ 0 w 2300241"/>
              <a:gd name="connsiteY4" fmla="*/ 399497 h 1996203"/>
              <a:gd name="connsiteX0" fmla="*/ 0 w 2280349"/>
              <a:gd name="connsiteY0" fmla="*/ 399497 h 1996203"/>
              <a:gd name="connsiteX1" fmla="*/ 2239544 w 2280349"/>
              <a:gd name="connsiteY1" fmla="*/ 0 h 1996203"/>
              <a:gd name="connsiteX2" fmla="*/ 2280349 w 2280349"/>
              <a:gd name="connsiteY2" fmla="*/ 1306616 h 1996203"/>
              <a:gd name="connsiteX3" fmla="*/ 91632 w 2280349"/>
              <a:gd name="connsiteY3" fmla="*/ 1996203 h 1996203"/>
              <a:gd name="connsiteX4" fmla="*/ 0 w 2280349"/>
              <a:gd name="connsiteY4" fmla="*/ 399497 h 1996203"/>
              <a:gd name="connsiteX0" fmla="*/ 0 w 2280349"/>
              <a:gd name="connsiteY0" fmla="*/ 408919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08919 h 2005625"/>
              <a:gd name="connsiteX0" fmla="*/ 0 w 2280349"/>
              <a:gd name="connsiteY0" fmla="*/ 446212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46212 h 2005625"/>
              <a:gd name="connsiteX0" fmla="*/ 0 w 2280349"/>
              <a:gd name="connsiteY0" fmla="*/ 589499 h 2148912"/>
              <a:gd name="connsiteX1" fmla="*/ 2202247 w 2280349"/>
              <a:gd name="connsiteY1" fmla="*/ 0 h 2148912"/>
              <a:gd name="connsiteX2" fmla="*/ 2280349 w 2280349"/>
              <a:gd name="connsiteY2" fmla="*/ 1459325 h 2148912"/>
              <a:gd name="connsiteX3" fmla="*/ 91632 w 2280349"/>
              <a:gd name="connsiteY3" fmla="*/ 2148912 h 2148912"/>
              <a:gd name="connsiteX4" fmla="*/ 0 w 2280349"/>
              <a:gd name="connsiteY4" fmla="*/ 589499 h 2148912"/>
              <a:gd name="connsiteX0" fmla="*/ 0 w 2243052"/>
              <a:gd name="connsiteY0" fmla="*/ 589499 h 2148912"/>
              <a:gd name="connsiteX1" fmla="*/ 2202247 w 2243052"/>
              <a:gd name="connsiteY1" fmla="*/ 0 h 2148912"/>
              <a:gd name="connsiteX2" fmla="*/ 2243052 w 2243052"/>
              <a:gd name="connsiteY2" fmla="*/ 1325852 h 2148912"/>
              <a:gd name="connsiteX3" fmla="*/ 91632 w 2243052"/>
              <a:gd name="connsiteY3" fmla="*/ 2148912 h 2148912"/>
              <a:gd name="connsiteX4" fmla="*/ 0 w 2243052"/>
              <a:gd name="connsiteY4" fmla="*/ 589499 h 2148912"/>
              <a:gd name="connsiteX0" fmla="*/ 0 w 2243052"/>
              <a:gd name="connsiteY0" fmla="*/ 589499 h 2148912"/>
              <a:gd name="connsiteX1" fmla="*/ 2202247 w 2243052"/>
              <a:gd name="connsiteY1" fmla="*/ 0 h 2148912"/>
              <a:gd name="connsiteX2" fmla="*/ 2243052 w 2243052"/>
              <a:gd name="connsiteY2" fmla="*/ 1343518 h 2148912"/>
              <a:gd name="connsiteX3" fmla="*/ 91632 w 2243052"/>
              <a:gd name="connsiteY3" fmla="*/ 2148912 h 2148912"/>
              <a:gd name="connsiteX4" fmla="*/ 0 w 2243052"/>
              <a:gd name="connsiteY4" fmla="*/ 589499 h 2148912"/>
              <a:gd name="connsiteX0" fmla="*/ 0 w 2243052"/>
              <a:gd name="connsiteY0" fmla="*/ 589499 h 2168541"/>
              <a:gd name="connsiteX1" fmla="*/ 2202247 w 2243052"/>
              <a:gd name="connsiteY1" fmla="*/ 0 h 2168541"/>
              <a:gd name="connsiteX2" fmla="*/ 2243052 w 2243052"/>
              <a:gd name="connsiteY2" fmla="*/ 1343518 h 2168541"/>
              <a:gd name="connsiteX3" fmla="*/ 93704 w 2243052"/>
              <a:gd name="connsiteY3" fmla="*/ 2168541 h 2168541"/>
              <a:gd name="connsiteX4" fmla="*/ 0 w 2243052"/>
              <a:gd name="connsiteY4" fmla="*/ 589499 h 2168541"/>
              <a:gd name="connsiteX0" fmla="*/ 0 w 2243052"/>
              <a:gd name="connsiteY0" fmla="*/ 589499 h 2182280"/>
              <a:gd name="connsiteX1" fmla="*/ 2202247 w 2243052"/>
              <a:gd name="connsiteY1" fmla="*/ 0 h 2182280"/>
              <a:gd name="connsiteX2" fmla="*/ 2243052 w 2243052"/>
              <a:gd name="connsiteY2" fmla="*/ 1343518 h 2182280"/>
              <a:gd name="connsiteX3" fmla="*/ 95777 w 2243052"/>
              <a:gd name="connsiteY3" fmla="*/ 2182280 h 2182280"/>
              <a:gd name="connsiteX4" fmla="*/ 0 w 2243052"/>
              <a:gd name="connsiteY4" fmla="*/ 589499 h 2182280"/>
              <a:gd name="connsiteX0" fmla="*/ 0 w 2243052"/>
              <a:gd name="connsiteY0" fmla="*/ 595387 h 2182280"/>
              <a:gd name="connsiteX1" fmla="*/ 2202247 w 2243052"/>
              <a:gd name="connsiteY1" fmla="*/ 0 h 2182280"/>
              <a:gd name="connsiteX2" fmla="*/ 2243052 w 2243052"/>
              <a:gd name="connsiteY2" fmla="*/ 1343518 h 2182280"/>
              <a:gd name="connsiteX3" fmla="*/ 95777 w 2243052"/>
              <a:gd name="connsiteY3" fmla="*/ 2182280 h 2182280"/>
              <a:gd name="connsiteX4" fmla="*/ 0 w 2243052"/>
              <a:gd name="connsiteY4" fmla="*/ 595387 h 2182280"/>
              <a:gd name="connsiteX0" fmla="*/ 0 w 2232173"/>
              <a:gd name="connsiteY0" fmla="*/ 595387 h 2182280"/>
              <a:gd name="connsiteX1" fmla="*/ 2202247 w 2232173"/>
              <a:gd name="connsiteY1" fmla="*/ 0 h 2182280"/>
              <a:gd name="connsiteX2" fmla="*/ 2232173 w 2232173"/>
              <a:gd name="connsiteY2" fmla="*/ 966653 h 2182280"/>
              <a:gd name="connsiteX3" fmla="*/ 95777 w 2232173"/>
              <a:gd name="connsiteY3" fmla="*/ 2182280 h 2182280"/>
              <a:gd name="connsiteX4" fmla="*/ 0 w 2232173"/>
              <a:gd name="connsiteY4" fmla="*/ 595387 h 2182280"/>
              <a:gd name="connsiteX0" fmla="*/ 0 w 2232173"/>
              <a:gd name="connsiteY0" fmla="*/ 595387 h 1750946"/>
              <a:gd name="connsiteX1" fmla="*/ 2202247 w 2232173"/>
              <a:gd name="connsiteY1" fmla="*/ 0 h 1750946"/>
              <a:gd name="connsiteX2" fmla="*/ 2232173 w 2232173"/>
              <a:gd name="connsiteY2" fmla="*/ 966653 h 1750946"/>
              <a:gd name="connsiteX3" fmla="*/ 69357 w 2232173"/>
              <a:gd name="connsiteY3" fmla="*/ 1750946 h 1750946"/>
              <a:gd name="connsiteX4" fmla="*/ 0 w 2232173"/>
              <a:gd name="connsiteY4" fmla="*/ 595387 h 1750946"/>
              <a:gd name="connsiteX0" fmla="*/ 0 w 2232173"/>
              <a:gd name="connsiteY0" fmla="*/ 583610 h 1750946"/>
              <a:gd name="connsiteX1" fmla="*/ 2202247 w 2232173"/>
              <a:gd name="connsiteY1" fmla="*/ 0 h 1750946"/>
              <a:gd name="connsiteX2" fmla="*/ 2232173 w 2232173"/>
              <a:gd name="connsiteY2" fmla="*/ 966653 h 1750946"/>
              <a:gd name="connsiteX3" fmla="*/ 69357 w 2232173"/>
              <a:gd name="connsiteY3" fmla="*/ 1750946 h 1750946"/>
              <a:gd name="connsiteX4" fmla="*/ 0 w 2232173"/>
              <a:gd name="connsiteY4" fmla="*/ 583610 h 1750946"/>
              <a:gd name="connsiteX0" fmla="*/ 0 w 2232173"/>
              <a:gd name="connsiteY0" fmla="*/ 590970 h 1758306"/>
              <a:gd name="connsiteX1" fmla="*/ 2202247 w 2232173"/>
              <a:gd name="connsiteY1" fmla="*/ 0 h 1758306"/>
              <a:gd name="connsiteX2" fmla="*/ 2232173 w 2232173"/>
              <a:gd name="connsiteY2" fmla="*/ 974013 h 1758306"/>
              <a:gd name="connsiteX3" fmla="*/ 69357 w 2232173"/>
              <a:gd name="connsiteY3" fmla="*/ 1758306 h 1758306"/>
              <a:gd name="connsiteX4" fmla="*/ 0 w 2232173"/>
              <a:gd name="connsiteY4" fmla="*/ 590970 h 1758306"/>
              <a:gd name="connsiteX0" fmla="*/ 39376 w 2271549"/>
              <a:gd name="connsiteY0" fmla="*/ 590970 h 1777143"/>
              <a:gd name="connsiteX1" fmla="*/ 2241623 w 2271549"/>
              <a:gd name="connsiteY1" fmla="*/ 0 h 1777143"/>
              <a:gd name="connsiteX2" fmla="*/ 2271549 w 2271549"/>
              <a:gd name="connsiteY2" fmla="*/ 974013 h 1777143"/>
              <a:gd name="connsiteX3" fmla="*/ 0 w 2271549"/>
              <a:gd name="connsiteY3" fmla="*/ 1777143 h 1777143"/>
              <a:gd name="connsiteX4" fmla="*/ 39376 w 2271549"/>
              <a:gd name="connsiteY4" fmla="*/ 590970 h 1777143"/>
              <a:gd name="connsiteX0" fmla="*/ 39376 w 2300099"/>
              <a:gd name="connsiteY0" fmla="*/ 656963 h 1843136"/>
              <a:gd name="connsiteX1" fmla="*/ 2300099 w 2300099"/>
              <a:gd name="connsiteY1" fmla="*/ -1 h 1843136"/>
              <a:gd name="connsiteX2" fmla="*/ 2271549 w 2300099"/>
              <a:gd name="connsiteY2" fmla="*/ 1040006 h 1843136"/>
              <a:gd name="connsiteX3" fmla="*/ 0 w 2300099"/>
              <a:gd name="connsiteY3" fmla="*/ 1843136 h 1843136"/>
              <a:gd name="connsiteX4" fmla="*/ 39376 w 2300099"/>
              <a:gd name="connsiteY4" fmla="*/ 656963 h 1843136"/>
              <a:gd name="connsiteX0" fmla="*/ 34431 w 2300099"/>
              <a:gd name="connsiteY0" fmla="*/ 645852 h 1843138"/>
              <a:gd name="connsiteX1" fmla="*/ 2300099 w 2300099"/>
              <a:gd name="connsiteY1" fmla="*/ 1 h 1843138"/>
              <a:gd name="connsiteX2" fmla="*/ 2271549 w 2300099"/>
              <a:gd name="connsiteY2" fmla="*/ 1040008 h 1843138"/>
              <a:gd name="connsiteX3" fmla="*/ 0 w 2300099"/>
              <a:gd name="connsiteY3" fmla="*/ 1843138 h 1843138"/>
              <a:gd name="connsiteX4" fmla="*/ 34431 w 2300099"/>
              <a:gd name="connsiteY4" fmla="*/ 645852 h 1843138"/>
              <a:gd name="connsiteX0" fmla="*/ 34431 w 2300099"/>
              <a:gd name="connsiteY0" fmla="*/ 645850 h 1843136"/>
              <a:gd name="connsiteX1" fmla="*/ 2300099 w 2300099"/>
              <a:gd name="connsiteY1" fmla="*/ -1 h 1843136"/>
              <a:gd name="connsiteX2" fmla="*/ 2256922 w 2300099"/>
              <a:gd name="connsiteY2" fmla="*/ 1003328 h 1843136"/>
              <a:gd name="connsiteX3" fmla="*/ 0 w 2300099"/>
              <a:gd name="connsiteY3" fmla="*/ 1843136 h 1843136"/>
              <a:gd name="connsiteX4" fmla="*/ 34431 w 2300099"/>
              <a:gd name="connsiteY4" fmla="*/ 645850 h 1843136"/>
              <a:gd name="connsiteX0" fmla="*/ 34431 w 2300099"/>
              <a:gd name="connsiteY0" fmla="*/ 645852 h 1843138"/>
              <a:gd name="connsiteX1" fmla="*/ 2300099 w 2300099"/>
              <a:gd name="connsiteY1" fmla="*/ 1 h 1843138"/>
              <a:gd name="connsiteX2" fmla="*/ 2257950 w 2300099"/>
              <a:gd name="connsiteY2" fmla="*/ 986654 h 1843138"/>
              <a:gd name="connsiteX3" fmla="*/ 0 w 2300099"/>
              <a:gd name="connsiteY3" fmla="*/ 1843138 h 1843138"/>
              <a:gd name="connsiteX4" fmla="*/ 34431 w 2300099"/>
              <a:gd name="connsiteY4" fmla="*/ 645852 h 1843138"/>
              <a:gd name="connsiteX0" fmla="*/ 34431 w 2300099"/>
              <a:gd name="connsiteY0" fmla="*/ 645850 h 1843136"/>
              <a:gd name="connsiteX1" fmla="*/ 2300099 w 2300099"/>
              <a:gd name="connsiteY1" fmla="*/ -1 h 1843136"/>
              <a:gd name="connsiteX2" fmla="*/ 2114208 w 2300099"/>
              <a:gd name="connsiteY2" fmla="*/ 1005261 h 1843136"/>
              <a:gd name="connsiteX3" fmla="*/ 0 w 2300099"/>
              <a:gd name="connsiteY3" fmla="*/ 1843136 h 1843136"/>
              <a:gd name="connsiteX4" fmla="*/ 34431 w 2300099"/>
              <a:gd name="connsiteY4" fmla="*/ 645850 h 1843136"/>
              <a:gd name="connsiteX0" fmla="*/ 34431 w 2300099"/>
              <a:gd name="connsiteY0" fmla="*/ 645852 h 1843138"/>
              <a:gd name="connsiteX1" fmla="*/ 2300099 w 2300099"/>
              <a:gd name="connsiteY1" fmla="*/ 1 h 1843138"/>
              <a:gd name="connsiteX2" fmla="*/ 2257745 w 2300099"/>
              <a:gd name="connsiteY2" fmla="*/ 989986 h 1843138"/>
              <a:gd name="connsiteX3" fmla="*/ 0 w 2300099"/>
              <a:gd name="connsiteY3" fmla="*/ 1843138 h 1843138"/>
              <a:gd name="connsiteX4" fmla="*/ 34431 w 2300099"/>
              <a:gd name="connsiteY4" fmla="*/ 645852 h 1843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099" h="1843138">
                <a:moveTo>
                  <a:pt x="34431" y="645852"/>
                </a:moveTo>
                <a:lnTo>
                  <a:pt x="2300099" y="1"/>
                </a:lnTo>
                <a:lnTo>
                  <a:pt x="2257745" y="989986"/>
                </a:lnTo>
                <a:lnTo>
                  <a:pt x="0" y="1843138"/>
                </a:lnTo>
                <a:lnTo>
                  <a:pt x="34431" y="645852"/>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7" name="TextBox 16">
            <a:extLst>
              <a:ext uri="{FF2B5EF4-FFF2-40B4-BE49-F238E27FC236}">
                <a16:creationId xmlns:a16="http://schemas.microsoft.com/office/drawing/2014/main" id="{554364BA-6633-7B8B-E045-CADB7EB6A01D}"/>
              </a:ext>
            </a:extLst>
          </p:cNvPr>
          <p:cNvSpPr txBox="1"/>
          <p:nvPr/>
        </p:nvSpPr>
        <p:spPr>
          <a:xfrm>
            <a:off x="4017603" y="3753839"/>
            <a:ext cx="1919817" cy="677108"/>
          </a:xfrm>
          <a:prstGeom prst="rect">
            <a:avLst/>
          </a:prstGeom>
          <a:noFill/>
        </p:spPr>
        <p:txBody>
          <a:bodyPr wrap="square">
            <a:spAutoFit/>
          </a:bodyPr>
          <a:lstStyle/>
          <a:p>
            <a:r>
              <a:rPr lang="en-US" sz="1200" noProof="0">
                <a:cs typeface="Arial"/>
              </a:rPr>
              <a:t>Median participant age:</a:t>
            </a:r>
            <a:br>
              <a:rPr lang="en-US" sz="1200" noProof="0">
                <a:cs typeface="Arial"/>
              </a:rPr>
            </a:br>
            <a:r>
              <a:rPr lang="en-US" sz="1600" noProof="0">
                <a:cs typeface="Arial"/>
              </a:rPr>
              <a:t>21 years</a:t>
            </a:r>
            <a:br>
              <a:rPr lang="en-US" sz="1800" noProof="0">
                <a:cs typeface="Arial"/>
              </a:rPr>
            </a:br>
            <a:r>
              <a:rPr lang="en-US" sz="1000" i="1" noProof="0">
                <a:cs typeface="Arial"/>
              </a:rPr>
              <a:t>(range: 16</a:t>
            </a:r>
            <a:r>
              <a:rPr lang="en-US" sz="1000" i="1" noProof="0">
                <a:cs typeface="Arial" panose="020B0604020202020204" pitchFamily="34" charset="0"/>
              </a:rPr>
              <a:t>‒</a:t>
            </a:r>
            <a:r>
              <a:rPr lang="en-US" sz="1000" i="1" noProof="0">
                <a:cs typeface="Arial"/>
              </a:rPr>
              <a:t>26)</a:t>
            </a:r>
            <a:endParaRPr lang="en-US" i="1" noProof="0"/>
          </a:p>
        </p:txBody>
      </p:sp>
      <p:graphicFrame>
        <p:nvGraphicFramePr>
          <p:cNvPr id="22" name="Chart 21">
            <a:extLst>
              <a:ext uri="{FF2B5EF4-FFF2-40B4-BE49-F238E27FC236}">
                <a16:creationId xmlns:a16="http://schemas.microsoft.com/office/drawing/2014/main" id="{D50F0BE2-BB85-6EBD-AC6D-BA7619F5EF7A}"/>
              </a:ext>
            </a:extLst>
          </p:cNvPr>
          <p:cNvGraphicFramePr/>
          <p:nvPr>
            <p:extLst>
              <p:ext uri="{D42A27DB-BD31-4B8C-83A1-F6EECF244321}">
                <p14:modId xmlns:p14="http://schemas.microsoft.com/office/powerpoint/2010/main" val="882073325"/>
              </p:ext>
            </p:extLst>
          </p:nvPr>
        </p:nvGraphicFramePr>
        <p:xfrm>
          <a:off x="6039480" y="3505440"/>
          <a:ext cx="1517784" cy="1140014"/>
        </p:xfrm>
        <a:graphic>
          <a:graphicData uri="http://schemas.openxmlformats.org/drawingml/2006/chart">
            <c:chart xmlns:c="http://schemas.openxmlformats.org/drawingml/2006/chart" xmlns:r="http://schemas.openxmlformats.org/officeDocument/2006/relationships" r:id="rId5"/>
          </a:graphicData>
        </a:graphic>
      </p:graphicFrame>
      <p:sp>
        <p:nvSpPr>
          <p:cNvPr id="23" name="TextBox 22">
            <a:extLst>
              <a:ext uri="{FF2B5EF4-FFF2-40B4-BE49-F238E27FC236}">
                <a16:creationId xmlns:a16="http://schemas.microsoft.com/office/drawing/2014/main" id="{C6DFB745-F935-E16E-C0C7-7FFDF699B29F}"/>
              </a:ext>
            </a:extLst>
          </p:cNvPr>
          <p:cNvSpPr txBox="1"/>
          <p:nvPr/>
        </p:nvSpPr>
        <p:spPr>
          <a:xfrm>
            <a:off x="6488672" y="4062394"/>
            <a:ext cx="701701" cy="307777"/>
          </a:xfrm>
          <a:prstGeom prst="rect">
            <a:avLst/>
          </a:prstGeom>
          <a:noFill/>
        </p:spPr>
        <p:txBody>
          <a:bodyPr wrap="square">
            <a:spAutoFit/>
          </a:bodyPr>
          <a:lstStyle/>
          <a:p>
            <a:pPr algn="ctr"/>
            <a:r>
              <a:rPr lang="en-US" sz="1400" b="1" noProof="0">
                <a:solidFill>
                  <a:schemeClr val="bg1"/>
                </a:solidFill>
                <a:cs typeface="Arial"/>
              </a:rPr>
              <a:t>99.9%</a:t>
            </a:r>
            <a:endParaRPr lang="en-US" sz="2000" b="1" i="1" noProof="0">
              <a:solidFill>
                <a:schemeClr val="bg1"/>
              </a:solidFill>
            </a:endParaRPr>
          </a:p>
        </p:txBody>
      </p:sp>
      <p:sp>
        <p:nvSpPr>
          <p:cNvPr id="24" name="TextBox 23">
            <a:extLst>
              <a:ext uri="{FF2B5EF4-FFF2-40B4-BE49-F238E27FC236}">
                <a16:creationId xmlns:a16="http://schemas.microsoft.com/office/drawing/2014/main" id="{251AC263-12A3-157F-710B-993D7396089E}"/>
              </a:ext>
            </a:extLst>
          </p:cNvPr>
          <p:cNvSpPr txBox="1"/>
          <p:nvPr/>
        </p:nvSpPr>
        <p:spPr>
          <a:xfrm>
            <a:off x="7205133" y="3831561"/>
            <a:ext cx="1919817" cy="461665"/>
          </a:xfrm>
          <a:prstGeom prst="rect">
            <a:avLst/>
          </a:prstGeom>
          <a:noFill/>
        </p:spPr>
        <p:txBody>
          <a:bodyPr wrap="square">
            <a:spAutoFit/>
          </a:bodyPr>
          <a:lstStyle/>
          <a:p>
            <a:r>
              <a:rPr lang="en-US" sz="1200" noProof="0">
                <a:cs typeface="Arial"/>
              </a:rPr>
              <a:t>of participants </a:t>
            </a:r>
            <a:br>
              <a:rPr lang="en-US" sz="1200" noProof="0">
                <a:cs typeface="Arial"/>
              </a:rPr>
            </a:br>
            <a:r>
              <a:rPr lang="en-US" sz="1200" noProof="0">
                <a:cs typeface="Arial"/>
              </a:rPr>
              <a:t>were Black</a:t>
            </a:r>
            <a:endParaRPr lang="en-US" i="1" noProof="0"/>
          </a:p>
        </p:txBody>
      </p:sp>
      <p:grpSp>
        <p:nvGrpSpPr>
          <p:cNvPr id="12" name="Group 11">
            <a:extLst>
              <a:ext uri="{FF2B5EF4-FFF2-40B4-BE49-F238E27FC236}">
                <a16:creationId xmlns:a16="http://schemas.microsoft.com/office/drawing/2014/main" id="{17690074-86F7-0BA5-D657-8A8E78F0FADE}"/>
              </a:ext>
            </a:extLst>
          </p:cNvPr>
          <p:cNvGrpSpPr/>
          <p:nvPr/>
        </p:nvGrpSpPr>
        <p:grpSpPr>
          <a:xfrm>
            <a:off x="8768748" y="3653359"/>
            <a:ext cx="3243445" cy="897683"/>
            <a:chOff x="8748652" y="3513303"/>
            <a:chExt cx="3243445" cy="897683"/>
          </a:xfrm>
        </p:grpSpPr>
        <p:sp>
          <p:nvSpPr>
            <p:cNvPr id="16" name="TextBox 15">
              <a:extLst>
                <a:ext uri="{FF2B5EF4-FFF2-40B4-BE49-F238E27FC236}">
                  <a16:creationId xmlns:a16="http://schemas.microsoft.com/office/drawing/2014/main" id="{08EA97E7-9DCC-DD19-C3F5-26F5AECA11D2}"/>
                </a:ext>
              </a:extLst>
            </p:cNvPr>
            <p:cNvSpPr txBox="1"/>
            <p:nvPr/>
          </p:nvSpPr>
          <p:spPr>
            <a:xfrm>
              <a:off x="8748652" y="3513303"/>
              <a:ext cx="3243445" cy="897683"/>
            </a:xfrm>
            <a:prstGeom prst="roundRect">
              <a:avLst/>
            </a:prstGeom>
            <a:solidFill>
              <a:schemeClr val="accent2">
                <a:lumMod val="20000"/>
                <a:lumOff val="80000"/>
              </a:schemeClr>
            </a:solidFill>
            <a:ln>
              <a:noFill/>
            </a:ln>
          </p:spPr>
          <p:txBody>
            <a:bodyPr wrap="square" lIns="684000" tIns="36000" rIns="72000" bIns="36000">
              <a:spAutoFit/>
            </a:bodyPr>
            <a:lstStyle/>
            <a:p>
              <a:r>
                <a:rPr lang="en-US" sz="1200" noProof="0">
                  <a:cs typeface="Arial"/>
                </a:rPr>
                <a:t>Baseline characteristics in the randomized participants were similar to those in the screened population</a:t>
              </a:r>
            </a:p>
          </p:txBody>
        </p:sp>
        <p:grpSp>
          <p:nvGrpSpPr>
            <p:cNvPr id="7" name="Group 6">
              <a:extLst>
                <a:ext uri="{FF2B5EF4-FFF2-40B4-BE49-F238E27FC236}">
                  <a16:creationId xmlns:a16="http://schemas.microsoft.com/office/drawing/2014/main" id="{96F12CCD-2F6F-7E08-5DB7-9F0DABA60099}"/>
                </a:ext>
              </a:extLst>
            </p:cNvPr>
            <p:cNvGrpSpPr/>
            <p:nvPr/>
          </p:nvGrpSpPr>
          <p:grpSpPr>
            <a:xfrm>
              <a:off x="8785746" y="3553464"/>
              <a:ext cx="613048" cy="613048"/>
              <a:chOff x="8785746" y="3553464"/>
              <a:chExt cx="613048" cy="613048"/>
            </a:xfrm>
          </p:grpSpPr>
          <p:sp>
            <p:nvSpPr>
              <p:cNvPr id="2" name="Oval 1">
                <a:extLst>
                  <a:ext uri="{FF2B5EF4-FFF2-40B4-BE49-F238E27FC236}">
                    <a16:creationId xmlns:a16="http://schemas.microsoft.com/office/drawing/2014/main" id="{1D937619-8B6F-4CA5-BD66-D5E4FD76E687}"/>
                  </a:ext>
                </a:extLst>
              </p:cNvPr>
              <p:cNvSpPr/>
              <p:nvPr/>
            </p:nvSpPr>
            <p:spPr>
              <a:xfrm>
                <a:off x="8785746" y="3553464"/>
                <a:ext cx="613048" cy="613048"/>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6" name="Graphic 5">
                <a:extLst>
                  <a:ext uri="{FF2B5EF4-FFF2-40B4-BE49-F238E27FC236}">
                    <a16:creationId xmlns:a16="http://schemas.microsoft.com/office/drawing/2014/main" id="{0ED1325A-38CA-B1D7-5211-3B0AD5937E3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93051" y="3650573"/>
                <a:ext cx="398439" cy="418830"/>
              </a:xfrm>
              <a:prstGeom prst="rect">
                <a:avLst/>
              </a:prstGeom>
            </p:spPr>
          </p:pic>
        </p:grpSp>
      </p:grpSp>
      <p:grpSp>
        <p:nvGrpSpPr>
          <p:cNvPr id="14" name="Group 13">
            <a:extLst>
              <a:ext uri="{FF2B5EF4-FFF2-40B4-BE49-F238E27FC236}">
                <a16:creationId xmlns:a16="http://schemas.microsoft.com/office/drawing/2014/main" id="{833893EB-23A7-F409-B589-EE86510E1AF3}"/>
              </a:ext>
            </a:extLst>
          </p:cNvPr>
          <p:cNvGrpSpPr/>
          <p:nvPr/>
        </p:nvGrpSpPr>
        <p:grpSpPr>
          <a:xfrm>
            <a:off x="3381265" y="3768393"/>
            <a:ext cx="648000" cy="648000"/>
            <a:chOff x="3381265" y="3252532"/>
            <a:chExt cx="648000" cy="648000"/>
          </a:xfrm>
        </p:grpSpPr>
        <p:sp>
          <p:nvSpPr>
            <p:cNvPr id="15" name="Oval 14">
              <a:extLst>
                <a:ext uri="{FF2B5EF4-FFF2-40B4-BE49-F238E27FC236}">
                  <a16:creationId xmlns:a16="http://schemas.microsoft.com/office/drawing/2014/main" id="{334689A2-3BCD-25F2-4E7D-626005D5DE5A}"/>
                </a:ext>
              </a:extLst>
            </p:cNvPr>
            <p:cNvSpPr>
              <a:spLocks noChangeAspect="1"/>
            </p:cNvSpPr>
            <p:nvPr/>
          </p:nvSpPr>
          <p:spPr>
            <a:xfrm>
              <a:off x="3381265" y="3252532"/>
              <a:ext cx="648000" cy="648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0" name="Graphic 19">
              <a:extLst>
                <a:ext uri="{FF2B5EF4-FFF2-40B4-BE49-F238E27FC236}">
                  <a16:creationId xmlns:a16="http://schemas.microsoft.com/office/drawing/2014/main" id="{168A1B51-4DDA-7A82-720D-5FCB205A93D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73711" y="3344978"/>
              <a:ext cx="463109" cy="463109"/>
            </a:xfrm>
            <a:prstGeom prst="rect">
              <a:avLst/>
            </a:prstGeom>
          </p:spPr>
        </p:pic>
      </p:grpSp>
    </p:spTree>
    <p:extLst>
      <p:ext uri="{BB962C8B-B14F-4D97-AF65-F5344CB8AC3E}">
        <p14:creationId xmlns:p14="http://schemas.microsoft.com/office/powerpoint/2010/main" val="31829301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B3CD5-BE44-0439-A5B2-C19D00F249A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16B5597-5216-B6D5-9EF5-08746F9D08FA}"/>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14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Clinical Studies: PURPOSE 1 (continued)</a:t>
            </a:r>
          </a:p>
        </p:txBody>
      </p:sp>
      <p:sp>
        <p:nvSpPr>
          <p:cNvPr id="11" name="Rectangle: Top Corners Rounded 10">
            <a:extLst>
              <a:ext uri="{FF2B5EF4-FFF2-40B4-BE49-F238E27FC236}">
                <a16:creationId xmlns:a16="http://schemas.microsoft.com/office/drawing/2014/main" id="{64464D23-6374-6790-937F-59D67ABDEA77}"/>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C042E887-B985-9416-B228-5B534D647942}"/>
              </a:ext>
            </a:extLst>
          </p:cNvPr>
          <p:cNvSpPr>
            <a:spLocks noGrp="1"/>
          </p:cNvSpPr>
          <p:nvPr>
            <p:ph type="title"/>
          </p:nvPr>
        </p:nvSpPr>
        <p:spPr>
          <a:xfrm>
            <a:off x="3352097" y="177891"/>
            <a:ext cx="8640000" cy="533205"/>
          </a:xfrm>
        </p:spPr>
        <p:txBody>
          <a:bodyPr/>
          <a:lstStyle/>
          <a:p>
            <a:r>
              <a:rPr lang="en-US" noProof="0"/>
              <a:t>14. Clinical Studies</a:t>
            </a:r>
          </a:p>
        </p:txBody>
      </p:sp>
      <p:sp>
        <p:nvSpPr>
          <p:cNvPr id="8" name="Text Placeholder 7">
            <a:extLst>
              <a:ext uri="{FF2B5EF4-FFF2-40B4-BE49-F238E27FC236}">
                <a16:creationId xmlns:a16="http://schemas.microsoft.com/office/drawing/2014/main" id="{4A3E91A9-EDD1-BF9C-74B1-FF804F2386D5}"/>
              </a:ext>
            </a:extLst>
          </p:cNvPr>
          <p:cNvSpPr>
            <a:spLocks noGrp="1"/>
          </p:cNvSpPr>
          <p:nvPr>
            <p:ph type="body" sz="quarter" idx="12"/>
          </p:nvPr>
        </p:nvSpPr>
        <p:spPr>
          <a:xfrm>
            <a:off x="1562100" y="5933183"/>
            <a:ext cx="7562850" cy="576000"/>
          </a:xfrm>
        </p:spPr>
        <p:txBody>
          <a:bodyPr/>
          <a:lstStyle/>
          <a:p>
            <a:r>
              <a:rPr lang="en-US" baseline="30000" noProof="0" err="1"/>
              <a:t>a</a:t>
            </a:r>
            <a:r>
              <a:rPr lang="en-US" noProof="0" err="1"/>
              <a:t>The</a:t>
            </a:r>
            <a:r>
              <a:rPr lang="en-US" noProof="0"/>
              <a:t> determination of efficacy was based on planned interim analyses (which became the final analyses) following sequential testing of HIV-1 incidence for YEZTUGO compared to background followed by YEZTUGO compared to TRUVADA; all at alpha level of 0.0026 when 50% of randomized participants completed at least 52 weeks of follow-up or prematurely discontinued from the study; </a:t>
            </a:r>
            <a:r>
              <a:rPr lang="en-US" baseline="30000" noProof="0" err="1"/>
              <a:t>b</a:t>
            </a:r>
            <a:r>
              <a:rPr lang="en-US" noProof="0" err="1"/>
              <a:t>Infections</a:t>
            </a:r>
            <a:r>
              <a:rPr lang="en-US" noProof="0"/>
              <a:t> that occurred after starting YEZTUGO for HIV-1 </a:t>
            </a:r>
            <a:r>
              <a:rPr lang="en-US" noProof="0" err="1"/>
              <a:t>PrEP</a:t>
            </a:r>
            <a:endParaRPr lang="en-US" noProof="0"/>
          </a:p>
        </p:txBody>
      </p:sp>
      <p:graphicFrame>
        <p:nvGraphicFramePr>
          <p:cNvPr id="2" name="Content Placeholder 16">
            <a:extLst>
              <a:ext uri="{FF2B5EF4-FFF2-40B4-BE49-F238E27FC236}">
                <a16:creationId xmlns:a16="http://schemas.microsoft.com/office/drawing/2014/main" id="{06E61FD4-D098-A2C6-E309-D5A6325DC259}"/>
              </a:ext>
            </a:extLst>
          </p:cNvPr>
          <p:cNvGraphicFramePr>
            <a:graphicFrameLocks/>
          </p:cNvGraphicFramePr>
          <p:nvPr>
            <p:extLst>
              <p:ext uri="{D42A27DB-BD31-4B8C-83A1-F6EECF244321}">
                <p14:modId xmlns:p14="http://schemas.microsoft.com/office/powerpoint/2010/main" val="4202677108"/>
              </p:ext>
            </p:extLst>
          </p:nvPr>
        </p:nvGraphicFramePr>
        <p:xfrm>
          <a:off x="3395753" y="2279239"/>
          <a:ext cx="8596219" cy="1378080"/>
        </p:xfrm>
        <a:graphic>
          <a:graphicData uri="http://schemas.openxmlformats.org/drawingml/2006/table">
            <a:tbl>
              <a:tblPr firstRow="1" firstCol="1" bandRow="1">
                <a:tableStyleId>{21E4AEA4-8DFA-4A89-87EB-49C32662AFE0}</a:tableStyleId>
              </a:tblPr>
              <a:tblGrid>
                <a:gridCol w="1872443">
                  <a:extLst>
                    <a:ext uri="{9D8B030D-6E8A-4147-A177-3AD203B41FA5}">
                      <a16:colId xmlns:a16="http://schemas.microsoft.com/office/drawing/2014/main" val="2025871499"/>
                    </a:ext>
                  </a:extLst>
                </a:gridCol>
                <a:gridCol w="1532000">
                  <a:extLst>
                    <a:ext uri="{9D8B030D-6E8A-4147-A177-3AD203B41FA5}">
                      <a16:colId xmlns:a16="http://schemas.microsoft.com/office/drawing/2014/main" val="4263938376"/>
                    </a:ext>
                  </a:extLst>
                </a:gridCol>
                <a:gridCol w="1532000">
                  <a:extLst>
                    <a:ext uri="{9D8B030D-6E8A-4147-A177-3AD203B41FA5}">
                      <a16:colId xmlns:a16="http://schemas.microsoft.com/office/drawing/2014/main" val="2651796726"/>
                    </a:ext>
                  </a:extLst>
                </a:gridCol>
                <a:gridCol w="3659776">
                  <a:extLst>
                    <a:ext uri="{9D8B030D-6E8A-4147-A177-3AD203B41FA5}">
                      <a16:colId xmlns:a16="http://schemas.microsoft.com/office/drawing/2014/main" val="2073621720"/>
                    </a:ext>
                  </a:extLst>
                </a:gridCol>
              </a:tblGrid>
              <a:tr h="0">
                <a:tc>
                  <a:txBody>
                    <a:bodyPr/>
                    <a:lstStyle/>
                    <a:p>
                      <a:pPr lvl="0"/>
                      <a:endParaRPr lang="en-US" sz="1200" noProof="0">
                        <a:solidFill>
                          <a:schemeClr val="tx1"/>
                        </a:solidFill>
                        <a:effectLst/>
                        <a:latin typeface="Arial"/>
                      </a:endParaRPr>
                    </a:p>
                  </a:txBody>
                  <a:tcPr marL="90000" marR="90000" marT="46800" marB="46800">
                    <a:lnB w="12700" cap="flat" cmpd="sng" algn="ctr">
                      <a:solidFill>
                        <a:schemeClr val="bg1"/>
                      </a:solidFill>
                      <a:prstDash val="solid"/>
                      <a:round/>
                      <a:headEnd type="none" w="med" len="med"/>
                      <a:tailEnd type="none" w="med" len="med"/>
                    </a:lnB>
                  </a:tcPr>
                </a:tc>
                <a:tc>
                  <a:txBody>
                    <a:bodyPr/>
                    <a:lstStyle/>
                    <a:p>
                      <a:pPr marL="0" marR="0" lvl="0" algn="ctr">
                        <a:spcBef>
                          <a:spcPts val="200"/>
                        </a:spcBef>
                        <a:spcAft>
                          <a:spcPts val="200"/>
                        </a:spcAft>
                      </a:pPr>
                      <a:r>
                        <a:rPr lang="en-US" sz="1200" b="1" noProof="0">
                          <a:solidFill>
                            <a:schemeClr val="bg1"/>
                          </a:solidFill>
                          <a:effectLst/>
                        </a:rPr>
                        <a:t>YEZTUGO</a:t>
                      </a:r>
                      <a:br>
                        <a:rPr lang="en-US" sz="1200" b="1" noProof="0">
                          <a:solidFill>
                            <a:schemeClr val="bg1"/>
                          </a:solidFill>
                          <a:effectLst/>
                        </a:rPr>
                      </a:br>
                      <a:r>
                        <a:rPr lang="en-US" sz="1200" b="1" noProof="0">
                          <a:solidFill>
                            <a:schemeClr val="bg1"/>
                          </a:solidFill>
                          <a:effectLst/>
                        </a:rPr>
                        <a:t>N=2134</a:t>
                      </a:r>
                      <a:endParaRPr lang="en-US" sz="1200" noProof="0">
                        <a:solidFill>
                          <a:schemeClr val="bg1"/>
                        </a:solidFill>
                        <a:effectLst/>
                        <a:latin typeface="Arial"/>
                      </a:endParaRPr>
                    </a:p>
                  </a:txBody>
                  <a:tcPr marL="90000" marR="90000" marT="46800" marB="46800" anchor="b">
                    <a:lnB w="12700" cap="flat" cmpd="sng" algn="ctr">
                      <a:solidFill>
                        <a:schemeClr val="bg1"/>
                      </a:solidFill>
                      <a:prstDash val="solid"/>
                      <a:round/>
                      <a:headEnd type="none" w="med" len="med"/>
                      <a:tailEnd type="none" w="med" len="med"/>
                    </a:lnB>
                  </a:tcPr>
                </a:tc>
                <a:tc>
                  <a:txBody>
                    <a:bodyPr/>
                    <a:lstStyle/>
                    <a:p>
                      <a:pPr marL="0" marR="0" lvl="0" algn="ctr">
                        <a:spcBef>
                          <a:spcPts val="200"/>
                        </a:spcBef>
                        <a:spcAft>
                          <a:spcPts val="200"/>
                        </a:spcAft>
                      </a:pPr>
                      <a:r>
                        <a:rPr lang="en-US" sz="1200" b="1" noProof="0">
                          <a:solidFill>
                            <a:schemeClr val="bg1"/>
                          </a:solidFill>
                          <a:effectLst/>
                        </a:rPr>
                        <a:t>TRUVADA</a:t>
                      </a:r>
                      <a:br>
                        <a:rPr lang="en-US" sz="1200" b="1" noProof="0">
                          <a:solidFill>
                            <a:schemeClr val="bg1"/>
                          </a:solidFill>
                          <a:effectLst/>
                        </a:rPr>
                      </a:br>
                      <a:r>
                        <a:rPr lang="en-US" sz="1200" b="1" noProof="0">
                          <a:solidFill>
                            <a:schemeClr val="bg1"/>
                          </a:solidFill>
                          <a:effectLst/>
                        </a:rPr>
                        <a:t>N=1068</a:t>
                      </a:r>
                      <a:endParaRPr lang="en-US" sz="1200" noProof="0">
                        <a:solidFill>
                          <a:schemeClr val="bg1"/>
                        </a:solidFill>
                        <a:effectLst/>
                        <a:latin typeface="Arial"/>
                      </a:endParaRPr>
                    </a:p>
                  </a:txBody>
                  <a:tcPr marL="90000" marR="90000" marT="46800" marB="46800" anchor="b">
                    <a:lnB w="12700" cap="flat" cmpd="sng" algn="ctr">
                      <a:solidFill>
                        <a:schemeClr val="bg1"/>
                      </a:solidFill>
                      <a:prstDash val="solid"/>
                      <a:round/>
                      <a:headEnd type="none" w="med" len="med"/>
                      <a:tailEnd type="none" w="med" len="med"/>
                    </a:lnB>
                  </a:tcPr>
                </a:tc>
                <a:tc>
                  <a:txBody>
                    <a:bodyPr/>
                    <a:lstStyle/>
                    <a:p>
                      <a:pPr marL="0" marR="0" lvl="0" algn="ctr">
                        <a:spcBef>
                          <a:spcPts val="200"/>
                        </a:spcBef>
                        <a:spcAft>
                          <a:spcPts val="200"/>
                        </a:spcAft>
                      </a:pPr>
                      <a:r>
                        <a:rPr lang="en-US" sz="1200" b="1" noProof="0">
                          <a:solidFill>
                            <a:schemeClr val="bg1"/>
                          </a:solidFill>
                          <a:effectLst/>
                        </a:rPr>
                        <a:t>Rate Ratio (95% CI)</a:t>
                      </a:r>
                      <a:endParaRPr lang="en-US" sz="1200" noProof="0">
                        <a:solidFill>
                          <a:schemeClr val="bg1"/>
                        </a:solidFill>
                        <a:effectLst/>
                        <a:latin typeface="Arial"/>
                      </a:endParaRPr>
                    </a:p>
                  </a:txBody>
                  <a:tcPr marL="90000" marR="90000" marT="46800" marB="46800" anchor="b">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82904077"/>
                  </a:ext>
                </a:extLst>
              </a:tr>
              <a:tr h="0">
                <a:tc>
                  <a:txBody>
                    <a:bodyPr/>
                    <a:lstStyle/>
                    <a:p>
                      <a:pPr marL="0" marR="0" lvl="0">
                        <a:spcBef>
                          <a:spcPts val="200"/>
                        </a:spcBef>
                        <a:spcAft>
                          <a:spcPts val="200"/>
                        </a:spcAft>
                      </a:pPr>
                      <a:r>
                        <a:rPr lang="en-US" sz="1200" b="1" noProof="0">
                          <a:solidFill>
                            <a:schemeClr val="bg1"/>
                          </a:solidFill>
                          <a:effectLst/>
                        </a:rPr>
                        <a:t>Person-years</a:t>
                      </a:r>
                      <a:endParaRPr lang="en-US" sz="1200" noProof="0">
                        <a:solidFill>
                          <a:schemeClr val="bg1"/>
                        </a:solidFill>
                        <a:effectLst/>
                        <a:latin typeface="Arial"/>
                      </a:endParaRPr>
                    </a:p>
                  </a:txBody>
                  <a:tcPr marL="90000" marR="90000" marT="46800" marB="46800">
                    <a:lnT w="12700" cap="flat" cmpd="sng" algn="ctr">
                      <a:solidFill>
                        <a:schemeClr val="bg1"/>
                      </a:solidFill>
                      <a:prstDash val="solid"/>
                      <a:round/>
                      <a:headEnd type="none" w="med" len="med"/>
                      <a:tailEnd type="none" w="med" len="med"/>
                    </a:lnT>
                  </a:tcPr>
                </a:tc>
                <a:tc>
                  <a:txBody>
                    <a:bodyPr/>
                    <a:lstStyle/>
                    <a:p>
                      <a:pPr marL="0" marR="0" lvl="0" algn="ctr">
                        <a:spcBef>
                          <a:spcPts val="200"/>
                        </a:spcBef>
                        <a:spcAft>
                          <a:spcPts val="200"/>
                        </a:spcAft>
                      </a:pPr>
                      <a:r>
                        <a:rPr lang="en-US" sz="1200" noProof="0">
                          <a:solidFill>
                            <a:schemeClr val="tx1"/>
                          </a:solidFill>
                          <a:effectLst/>
                        </a:rPr>
                        <a:t>1939</a:t>
                      </a:r>
                      <a:endParaRPr lang="en-US" sz="1200" noProof="0">
                        <a:solidFill>
                          <a:schemeClr val="tx1"/>
                        </a:solidFill>
                        <a:effectLst/>
                        <a:latin typeface="Arial"/>
                      </a:endParaRPr>
                    </a:p>
                  </a:txBody>
                  <a:tcPr marL="90000" marR="90000" marT="46800" marB="46800">
                    <a:lnT w="12700" cap="flat" cmpd="sng" algn="ctr">
                      <a:solidFill>
                        <a:schemeClr val="bg1"/>
                      </a:solidFill>
                      <a:prstDash val="solid"/>
                      <a:round/>
                      <a:headEnd type="none" w="med" len="med"/>
                      <a:tailEnd type="none" w="med" len="med"/>
                    </a:lnT>
                  </a:tcPr>
                </a:tc>
                <a:tc>
                  <a:txBody>
                    <a:bodyPr/>
                    <a:lstStyle/>
                    <a:p>
                      <a:pPr marL="0" marR="0" lvl="0" algn="ctr">
                        <a:spcBef>
                          <a:spcPts val="200"/>
                        </a:spcBef>
                        <a:spcAft>
                          <a:spcPts val="200"/>
                        </a:spcAft>
                      </a:pPr>
                      <a:r>
                        <a:rPr lang="en-US" sz="1200" noProof="0">
                          <a:solidFill>
                            <a:schemeClr val="tx1"/>
                          </a:solidFill>
                          <a:effectLst/>
                        </a:rPr>
                        <a:t>949</a:t>
                      </a:r>
                      <a:endParaRPr lang="en-US" sz="1200" noProof="0">
                        <a:solidFill>
                          <a:schemeClr val="tx1"/>
                        </a:solidFill>
                        <a:effectLst/>
                        <a:latin typeface="Arial"/>
                      </a:endParaRPr>
                    </a:p>
                  </a:txBody>
                  <a:tcPr marL="90000" marR="90000" marT="46800" marB="46800">
                    <a:lnT w="12700" cap="flat" cmpd="sng" algn="ctr">
                      <a:solidFill>
                        <a:schemeClr val="bg1"/>
                      </a:solidFill>
                      <a:prstDash val="solid"/>
                      <a:round/>
                      <a:headEnd type="none" w="med" len="med"/>
                      <a:tailEnd type="none" w="med" len="med"/>
                    </a:lnT>
                  </a:tcPr>
                </a:tc>
                <a:tc>
                  <a:txBody>
                    <a:bodyPr/>
                    <a:lstStyle/>
                    <a:p>
                      <a:pPr marL="0" marR="0" lvl="0" algn="ctr">
                        <a:spcBef>
                          <a:spcPts val="200"/>
                        </a:spcBef>
                        <a:spcAft>
                          <a:spcPts val="200"/>
                        </a:spcAft>
                      </a:pPr>
                      <a:r>
                        <a:rPr lang="en-US" sz="1200" noProof="0">
                          <a:solidFill>
                            <a:schemeClr val="tx1"/>
                          </a:solidFill>
                          <a:effectLst/>
                        </a:rPr>
                        <a:t>–</a:t>
                      </a:r>
                      <a:endParaRPr lang="en-US" sz="1200" noProof="0">
                        <a:solidFill>
                          <a:schemeClr val="tx1"/>
                        </a:solidFill>
                        <a:effectLst/>
                        <a:latin typeface="Arial"/>
                      </a:endParaRPr>
                    </a:p>
                  </a:txBody>
                  <a:tcPr marL="90000" marR="90000" marT="46800" marB="46800">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801978436"/>
                  </a:ext>
                </a:extLst>
              </a:tr>
              <a:tr h="0">
                <a:tc>
                  <a:txBody>
                    <a:bodyPr/>
                    <a:lstStyle/>
                    <a:p>
                      <a:pPr marL="0" marR="0" lvl="0">
                        <a:spcBef>
                          <a:spcPts val="200"/>
                        </a:spcBef>
                        <a:spcAft>
                          <a:spcPts val="200"/>
                        </a:spcAft>
                      </a:pPr>
                      <a:r>
                        <a:rPr lang="en-US" sz="1200" b="1" noProof="0">
                          <a:solidFill>
                            <a:schemeClr val="bg1"/>
                          </a:solidFill>
                          <a:effectLst/>
                        </a:rPr>
                        <a:t>HIV-1 infections (incidence rate per 100 person-years)</a:t>
                      </a:r>
                      <a:endParaRPr lang="en-US" sz="1200" noProof="0">
                        <a:solidFill>
                          <a:schemeClr val="bg1"/>
                        </a:solidFill>
                        <a:effectLst/>
                        <a:latin typeface="Arial"/>
                      </a:endParaRPr>
                    </a:p>
                  </a:txBody>
                  <a:tcPr marL="90000" marR="90000" marT="46800" marB="46800" anchor="ctr"/>
                </a:tc>
                <a:tc>
                  <a:txBody>
                    <a:bodyPr/>
                    <a:lstStyle/>
                    <a:p>
                      <a:pPr marL="0" marR="0" lvl="0" algn="ctr">
                        <a:spcBef>
                          <a:spcPts val="200"/>
                        </a:spcBef>
                        <a:spcAft>
                          <a:spcPts val="200"/>
                        </a:spcAft>
                      </a:pPr>
                      <a:r>
                        <a:rPr lang="en-US" sz="1200" noProof="0">
                          <a:solidFill>
                            <a:schemeClr val="tx1"/>
                          </a:solidFill>
                          <a:effectLst/>
                        </a:rPr>
                        <a:t>0 </a:t>
                      </a:r>
                    </a:p>
                    <a:p>
                      <a:pPr marL="0" marR="0" lvl="0" algn="ctr">
                        <a:spcBef>
                          <a:spcPts val="200"/>
                        </a:spcBef>
                        <a:spcAft>
                          <a:spcPts val="200"/>
                        </a:spcAft>
                      </a:pPr>
                      <a:r>
                        <a:rPr lang="en-US" sz="1200" noProof="0">
                          <a:solidFill>
                            <a:schemeClr val="tx1"/>
                          </a:solidFill>
                          <a:effectLst/>
                        </a:rPr>
                        <a:t>(0.00)</a:t>
                      </a:r>
                      <a:endParaRPr lang="en-US" sz="1200" noProof="0">
                        <a:solidFill>
                          <a:schemeClr val="tx1"/>
                        </a:solidFill>
                        <a:effectLst/>
                        <a:latin typeface="Arial"/>
                      </a:endParaRPr>
                    </a:p>
                  </a:txBody>
                  <a:tcPr marL="90000" marR="90000" marT="46800" marB="46800" anchor="ctr"/>
                </a:tc>
                <a:tc>
                  <a:txBody>
                    <a:bodyPr/>
                    <a:lstStyle/>
                    <a:p>
                      <a:pPr marL="0" marR="0" lvl="0" algn="ctr">
                        <a:spcBef>
                          <a:spcPts val="200"/>
                        </a:spcBef>
                        <a:spcAft>
                          <a:spcPts val="200"/>
                        </a:spcAft>
                      </a:pPr>
                      <a:r>
                        <a:rPr lang="en-US" sz="1200" noProof="0">
                          <a:solidFill>
                            <a:schemeClr val="tx1"/>
                          </a:solidFill>
                          <a:effectLst/>
                        </a:rPr>
                        <a:t>16 </a:t>
                      </a:r>
                    </a:p>
                    <a:p>
                      <a:pPr marL="0" marR="0" lvl="0" algn="ctr">
                        <a:spcBef>
                          <a:spcPts val="200"/>
                        </a:spcBef>
                        <a:spcAft>
                          <a:spcPts val="200"/>
                        </a:spcAft>
                      </a:pPr>
                      <a:r>
                        <a:rPr lang="en-US" sz="1200" noProof="0">
                          <a:solidFill>
                            <a:schemeClr val="tx1"/>
                          </a:solidFill>
                          <a:effectLst/>
                        </a:rPr>
                        <a:t>(1.69)</a:t>
                      </a:r>
                      <a:endParaRPr lang="en-US" sz="1200" noProof="0">
                        <a:solidFill>
                          <a:schemeClr val="tx1"/>
                        </a:solidFill>
                        <a:effectLst/>
                        <a:latin typeface="Arial"/>
                      </a:endParaRPr>
                    </a:p>
                  </a:txBody>
                  <a:tcPr marL="90000" marR="90000" marT="46800" marB="46800" anchor="ctr"/>
                </a:tc>
                <a:tc>
                  <a:txBody>
                    <a:bodyPr/>
                    <a:lstStyle/>
                    <a:p>
                      <a:pPr lvl="0" algn="ctr"/>
                      <a:r>
                        <a:rPr lang="en-US" sz="1200" noProof="0">
                          <a:effectLst/>
                        </a:rPr>
                        <a:t>YEZTUGO / TRUVADA: </a:t>
                      </a:r>
                    </a:p>
                    <a:p>
                      <a:pPr marL="0" marR="0" lvl="0" algn="ctr">
                        <a:spcBef>
                          <a:spcPts val="0"/>
                        </a:spcBef>
                        <a:spcAft>
                          <a:spcPts val="0"/>
                        </a:spcAft>
                      </a:pPr>
                      <a:r>
                        <a:rPr lang="en-US" sz="1200" noProof="0">
                          <a:effectLst/>
                        </a:rPr>
                        <a:t>0.000 (0.000, 0.101)</a:t>
                      </a:r>
                    </a:p>
                    <a:p>
                      <a:pPr lvl="0" algn="ctr">
                        <a:spcAft>
                          <a:spcPts val="0"/>
                        </a:spcAft>
                      </a:pPr>
                      <a:r>
                        <a:rPr lang="en-US" sz="1200" i="1" noProof="0">
                          <a:effectLst/>
                        </a:rPr>
                        <a:t>P</a:t>
                      </a:r>
                      <a:r>
                        <a:rPr lang="en-US" sz="1200" noProof="0">
                          <a:effectLst/>
                        </a:rPr>
                        <a:t>&lt;0.0001</a:t>
                      </a:r>
                      <a:endParaRPr lang="en-US" sz="1200" noProof="0">
                        <a:effectLst/>
                        <a:latin typeface="Arial"/>
                      </a:endParaRPr>
                    </a:p>
                  </a:txBody>
                  <a:tcPr marL="90000" marR="90000" marT="46800" marB="46800"/>
                </a:tc>
                <a:extLst>
                  <a:ext uri="{0D108BD9-81ED-4DB2-BD59-A6C34878D82A}">
                    <a16:rowId xmlns:a16="http://schemas.microsoft.com/office/drawing/2014/main" val="1362375479"/>
                  </a:ext>
                </a:extLst>
              </a:tr>
            </a:tbl>
          </a:graphicData>
        </a:graphic>
      </p:graphicFrame>
      <p:sp>
        <p:nvSpPr>
          <p:cNvPr id="5" name="TextBox 4">
            <a:extLst>
              <a:ext uri="{FF2B5EF4-FFF2-40B4-BE49-F238E27FC236}">
                <a16:creationId xmlns:a16="http://schemas.microsoft.com/office/drawing/2014/main" id="{2FEDA191-5059-3CC5-41EE-ACC8D99201DF}"/>
              </a:ext>
            </a:extLst>
          </p:cNvPr>
          <p:cNvSpPr txBox="1"/>
          <p:nvPr/>
        </p:nvSpPr>
        <p:spPr>
          <a:xfrm>
            <a:off x="3316287" y="1783007"/>
            <a:ext cx="8675688" cy="3139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a:ea typeface="+mn-ea"/>
                <a:cs typeface="+mn-cs"/>
              </a:rPr>
              <a:t>Table 13. Overall HIV-1 Incidence Outcomes in PURPOSE 1</a:t>
            </a:r>
            <a:r>
              <a:rPr kumimoji="0" lang="en-US" sz="1600" b="1" i="0" u="none" strike="noStrike" kern="1200" cap="none" spc="0" normalizeH="0" baseline="30000" noProof="0">
                <a:ln>
                  <a:noFill/>
                </a:ln>
                <a:solidFill>
                  <a:prstClr val="black"/>
                </a:solidFill>
                <a:effectLst/>
                <a:uLnTx/>
                <a:uFillTx/>
                <a:latin typeface="Arial"/>
                <a:ea typeface="+mn-ea"/>
                <a:cs typeface="+mn-cs"/>
              </a:rPr>
              <a:t>a</a:t>
            </a:r>
            <a:endParaRPr kumimoji="0" lang="en-US" sz="1600" b="1" i="0" u="none" strike="noStrike" kern="1200" cap="none" spc="0" normalizeH="0" baseline="0" noProof="0">
              <a:ln>
                <a:noFill/>
              </a:ln>
              <a:solidFill>
                <a:prstClr val="black"/>
              </a:solidFill>
              <a:effectLst/>
              <a:uLnTx/>
              <a:uFillTx/>
              <a:latin typeface="Arial"/>
              <a:ea typeface="+mn-ea"/>
              <a:cs typeface="+mn-cs"/>
            </a:endParaRPr>
          </a:p>
        </p:txBody>
      </p:sp>
      <p:pic>
        <p:nvPicPr>
          <p:cNvPr id="55" name="Graphic 54">
            <a:extLst>
              <a:ext uri="{FF2B5EF4-FFF2-40B4-BE49-F238E27FC236}">
                <a16:creationId xmlns:a16="http://schemas.microsoft.com/office/drawing/2014/main" id="{198D68AC-287A-F754-2437-11422A5316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26941" y="1296086"/>
            <a:ext cx="410120" cy="410120"/>
          </a:xfrm>
          <a:prstGeom prst="rect">
            <a:avLst/>
          </a:prstGeom>
        </p:spPr>
      </p:pic>
      <p:grpSp>
        <p:nvGrpSpPr>
          <p:cNvPr id="56" name="Highlight Guides [HIDE]" hidden="1">
            <a:extLst>
              <a:ext uri="{FF2B5EF4-FFF2-40B4-BE49-F238E27FC236}">
                <a16:creationId xmlns:a16="http://schemas.microsoft.com/office/drawing/2014/main" id="{63262814-6178-658A-08B4-7162430504EF}"/>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57" name="Highlight BG">
              <a:extLst>
                <a:ext uri="{FF2B5EF4-FFF2-40B4-BE49-F238E27FC236}">
                  <a16:creationId xmlns:a16="http://schemas.microsoft.com/office/drawing/2014/main" id="{0A1D8928-FC6E-6DA3-6A73-FF3407860C2A}"/>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58" name="Straight Connector 57">
              <a:extLst>
                <a:ext uri="{FF2B5EF4-FFF2-40B4-BE49-F238E27FC236}">
                  <a16:creationId xmlns:a16="http://schemas.microsoft.com/office/drawing/2014/main" id="{AB20A343-2CD3-C9E4-FC2F-659A909B7B7C}"/>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1F8E2609-4D74-7C3D-E245-F39A9F92D0BE}"/>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2775261D-9E30-9398-8EDD-5220DC645D23}"/>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26C18C52-958B-8D06-298A-4E7D78D96832}"/>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6FAAF4B0-F907-4725-63B9-4126B20AE39C}"/>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D6ABA3CD-ABF9-8E6C-1C2A-96A6BDB5C916}"/>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1E3B5EC5-175C-B268-9C87-3420B49D566C}"/>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8EC7A9C8-5BC0-5C5B-C359-3B8F85B97EFD}"/>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8D5DF758-C5EA-AE78-10D7-5EDDB4E08C61}"/>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71DB84E0-B952-52F2-13BE-3E52A7E52D31}"/>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48201D8E-19FE-28C3-52C4-FEA8038D6589}"/>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AF8D901-E4DB-8F00-9327-1241AA2538F3}"/>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845E2ABB-4A68-F302-F5CC-904C1C97E033}"/>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0B5B583A-2166-8A09-B741-588FD819ECE9}"/>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B87CCB87-A7AA-D687-12BF-DF3BCBE6D1A5}"/>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00EC636B-81B0-5F39-4D4B-7DD217347679}"/>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DF1FBE85-7AA9-99F5-1D62-2180F9D22C09}"/>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17F75858-9371-4CE0-A70F-E53DB6F72A28}"/>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4DD97B6-A29C-8D43-A727-71B77B5B0959}"/>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A3887C-2876-5C58-FD9B-DFB2E0226213}"/>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F6CFC40-BC01-7223-AE46-87BD8EF97484}"/>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591F03F-7D2D-0625-F47D-25E35D32D7B5}"/>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964A7118-6DFD-BBEF-F1EC-41B67A7F9170}"/>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C8703D1B-A718-EE78-A597-CE82E8C67013}"/>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9F6615E5-26C0-754D-410B-CD93CDFCCD80}"/>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AB4C89D5-4AB5-9E70-D3E7-F9CE3E4A50C2}"/>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DD8F9EFB-898B-4E74-9C91-64D881503F2B}"/>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ACE1014F-9DF0-5E2D-1FAD-1AC840B18B6F}"/>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E4EA504A-5887-C0E8-E51A-562E14DB4D19}"/>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DE1D9548-3C11-A799-D46A-9F573C09E0D1}"/>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568A5A9F-6F65-8823-2CC6-A687CC85EB35}"/>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B6F24168-22DF-2587-CB7E-3D17AA24A8D6}"/>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01A3BB71-63E0-B928-D0CF-7CCBC8DA362A}"/>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2EFEC287-6FEC-98A7-CB21-3D5AD47F0917}"/>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37764360-E982-FCE0-3B33-E04B97E80E98}"/>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916027C6-1CC3-6B21-4844-B999BF209216}"/>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739FA4F8-A1F9-24ED-6A49-31072DA782E0}"/>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830F0DBC-E8F7-7F07-0EB7-E06DADA4231D}"/>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259E3686-355E-2934-273D-42692A65CDA4}"/>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A3E807CB-D99D-51D6-9326-3830EF592954}"/>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17" name="Picture Placeholder 16">
            <a:extLst>
              <a:ext uri="{FF2B5EF4-FFF2-40B4-BE49-F238E27FC236}">
                <a16:creationId xmlns:a16="http://schemas.microsoft.com/office/drawing/2014/main" id="{5873EA7A-4B24-F3B4-9058-D36F17294867}"/>
              </a:ext>
            </a:extLst>
          </p:cNvPr>
          <p:cNvPicPr>
            <a:picLocks noGrp="1" noChangeAspect="1"/>
          </p:cNvPicPr>
          <p:nvPr>
            <p:ph type="pic" sz="quarter" idx="11"/>
          </p:nvPr>
        </p:nvPicPr>
        <p:blipFill>
          <a:blip r:embed="rId4"/>
          <a:srcRect l="321" r="321"/>
          <a:stretch/>
        </p:blipFill>
        <p:spPr/>
      </p:pic>
      <p:sp>
        <p:nvSpPr>
          <p:cNvPr id="7" name="!!Highlight">
            <a:extLst>
              <a:ext uri="{FF2B5EF4-FFF2-40B4-BE49-F238E27FC236}">
                <a16:creationId xmlns:a16="http://schemas.microsoft.com/office/drawing/2014/main" id="{1ABB3C7D-04A4-9E75-83A3-58B80BD48E4D}"/>
              </a:ext>
            </a:extLst>
          </p:cNvPr>
          <p:cNvSpPr/>
          <p:nvPr/>
        </p:nvSpPr>
        <p:spPr>
          <a:xfrm>
            <a:off x="894212" y="2333395"/>
            <a:ext cx="2327840" cy="1868483"/>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2794685"/>
              <a:gd name="connsiteX1" fmla="*/ 2281815 w 2340025"/>
              <a:gd name="connsiteY1" fmla="*/ 0 h 2794685"/>
              <a:gd name="connsiteX2" fmla="*/ 2340025 w 2340025"/>
              <a:gd name="connsiteY2" fmla="*/ 1803606 h 2794685"/>
              <a:gd name="connsiteX3" fmla="*/ 131416 w 2340025"/>
              <a:gd name="connsiteY3" fmla="*/ 2794685 h 2794685"/>
              <a:gd name="connsiteX4" fmla="*/ 0 w 2340025"/>
              <a:gd name="connsiteY4" fmla="*/ 272305 h 2794685"/>
              <a:gd name="connsiteX0" fmla="*/ 0 w 2300241"/>
              <a:gd name="connsiteY0" fmla="*/ 1197979 h 2794685"/>
              <a:gd name="connsiteX1" fmla="*/ 2242031 w 2300241"/>
              <a:gd name="connsiteY1" fmla="*/ 0 h 2794685"/>
              <a:gd name="connsiteX2" fmla="*/ 2300241 w 2300241"/>
              <a:gd name="connsiteY2" fmla="*/ 1803606 h 2794685"/>
              <a:gd name="connsiteX3" fmla="*/ 91632 w 2300241"/>
              <a:gd name="connsiteY3" fmla="*/ 2794685 h 2794685"/>
              <a:gd name="connsiteX4" fmla="*/ 0 w 2300241"/>
              <a:gd name="connsiteY4" fmla="*/ 1197979 h 2794685"/>
              <a:gd name="connsiteX0" fmla="*/ 0 w 2300241"/>
              <a:gd name="connsiteY0" fmla="*/ 399497 h 1996203"/>
              <a:gd name="connsiteX1" fmla="*/ 2239544 w 2300241"/>
              <a:gd name="connsiteY1" fmla="*/ 0 h 1996203"/>
              <a:gd name="connsiteX2" fmla="*/ 2300241 w 2300241"/>
              <a:gd name="connsiteY2" fmla="*/ 1005124 h 1996203"/>
              <a:gd name="connsiteX3" fmla="*/ 91632 w 2300241"/>
              <a:gd name="connsiteY3" fmla="*/ 1996203 h 1996203"/>
              <a:gd name="connsiteX4" fmla="*/ 0 w 2300241"/>
              <a:gd name="connsiteY4" fmla="*/ 399497 h 1996203"/>
              <a:gd name="connsiteX0" fmla="*/ 0 w 2280349"/>
              <a:gd name="connsiteY0" fmla="*/ 399497 h 1996203"/>
              <a:gd name="connsiteX1" fmla="*/ 2239544 w 2280349"/>
              <a:gd name="connsiteY1" fmla="*/ 0 h 1996203"/>
              <a:gd name="connsiteX2" fmla="*/ 2280349 w 2280349"/>
              <a:gd name="connsiteY2" fmla="*/ 1306616 h 1996203"/>
              <a:gd name="connsiteX3" fmla="*/ 91632 w 2280349"/>
              <a:gd name="connsiteY3" fmla="*/ 1996203 h 1996203"/>
              <a:gd name="connsiteX4" fmla="*/ 0 w 2280349"/>
              <a:gd name="connsiteY4" fmla="*/ 399497 h 1996203"/>
              <a:gd name="connsiteX0" fmla="*/ 0 w 2280349"/>
              <a:gd name="connsiteY0" fmla="*/ 408919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08919 h 2005625"/>
              <a:gd name="connsiteX0" fmla="*/ 0 w 2280349"/>
              <a:gd name="connsiteY0" fmla="*/ 446212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46212 h 2005625"/>
              <a:gd name="connsiteX0" fmla="*/ 0 w 2280349"/>
              <a:gd name="connsiteY0" fmla="*/ 589499 h 2148912"/>
              <a:gd name="connsiteX1" fmla="*/ 2202247 w 2280349"/>
              <a:gd name="connsiteY1" fmla="*/ 0 h 2148912"/>
              <a:gd name="connsiteX2" fmla="*/ 2280349 w 2280349"/>
              <a:gd name="connsiteY2" fmla="*/ 1459325 h 2148912"/>
              <a:gd name="connsiteX3" fmla="*/ 91632 w 2280349"/>
              <a:gd name="connsiteY3" fmla="*/ 2148912 h 2148912"/>
              <a:gd name="connsiteX4" fmla="*/ 0 w 2280349"/>
              <a:gd name="connsiteY4" fmla="*/ 589499 h 2148912"/>
              <a:gd name="connsiteX0" fmla="*/ 0 w 2243052"/>
              <a:gd name="connsiteY0" fmla="*/ 589499 h 2148912"/>
              <a:gd name="connsiteX1" fmla="*/ 2202247 w 2243052"/>
              <a:gd name="connsiteY1" fmla="*/ 0 h 2148912"/>
              <a:gd name="connsiteX2" fmla="*/ 2243052 w 2243052"/>
              <a:gd name="connsiteY2" fmla="*/ 1325852 h 2148912"/>
              <a:gd name="connsiteX3" fmla="*/ 91632 w 2243052"/>
              <a:gd name="connsiteY3" fmla="*/ 2148912 h 2148912"/>
              <a:gd name="connsiteX4" fmla="*/ 0 w 2243052"/>
              <a:gd name="connsiteY4" fmla="*/ 589499 h 2148912"/>
              <a:gd name="connsiteX0" fmla="*/ 0 w 2243052"/>
              <a:gd name="connsiteY0" fmla="*/ 589499 h 2148912"/>
              <a:gd name="connsiteX1" fmla="*/ 2202247 w 2243052"/>
              <a:gd name="connsiteY1" fmla="*/ 0 h 2148912"/>
              <a:gd name="connsiteX2" fmla="*/ 2243052 w 2243052"/>
              <a:gd name="connsiteY2" fmla="*/ 1343518 h 2148912"/>
              <a:gd name="connsiteX3" fmla="*/ 91632 w 2243052"/>
              <a:gd name="connsiteY3" fmla="*/ 2148912 h 2148912"/>
              <a:gd name="connsiteX4" fmla="*/ 0 w 2243052"/>
              <a:gd name="connsiteY4" fmla="*/ 589499 h 2148912"/>
              <a:gd name="connsiteX0" fmla="*/ 0 w 2243052"/>
              <a:gd name="connsiteY0" fmla="*/ 589499 h 2168541"/>
              <a:gd name="connsiteX1" fmla="*/ 2202247 w 2243052"/>
              <a:gd name="connsiteY1" fmla="*/ 0 h 2168541"/>
              <a:gd name="connsiteX2" fmla="*/ 2243052 w 2243052"/>
              <a:gd name="connsiteY2" fmla="*/ 1343518 h 2168541"/>
              <a:gd name="connsiteX3" fmla="*/ 93704 w 2243052"/>
              <a:gd name="connsiteY3" fmla="*/ 2168541 h 2168541"/>
              <a:gd name="connsiteX4" fmla="*/ 0 w 2243052"/>
              <a:gd name="connsiteY4" fmla="*/ 589499 h 2168541"/>
              <a:gd name="connsiteX0" fmla="*/ 0 w 2243052"/>
              <a:gd name="connsiteY0" fmla="*/ 589499 h 2182280"/>
              <a:gd name="connsiteX1" fmla="*/ 2202247 w 2243052"/>
              <a:gd name="connsiteY1" fmla="*/ 0 h 2182280"/>
              <a:gd name="connsiteX2" fmla="*/ 2243052 w 2243052"/>
              <a:gd name="connsiteY2" fmla="*/ 1343518 h 2182280"/>
              <a:gd name="connsiteX3" fmla="*/ 95777 w 2243052"/>
              <a:gd name="connsiteY3" fmla="*/ 2182280 h 2182280"/>
              <a:gd name="connsiteX4" fmla="*/ 0 w 2243052"/>
              <a:gd name="connsiteY4" fmla="*/ 589499 h 2182280"/>
              <a:gd name="connsiteX0" fmla="*/ 0 w 2243052"/>
              <a:gd name="connsiteY0" fmla="*/ 595387 h 2182280"/>
              <a:gd name="connsiteX1" fmla="*/ 2202247 w 2243052"/>
              <a:gd name="connsiteY1" fmla="*/ 0 h 2182280"/>
              <a:gd name="connsiteX2" fmla="*/ 2243052 w 2243052"/>
              <a:gd name="connsiteY2" fmla="*/ 1343518 h 2182280"/>
              <a:gd name="connsiteX3" fmla="*/ 95777 w 2243052"/>
              <a:gd name="connsiteY3" fmla="*/ 2182280 h 2182280"/>
              <a:gd name="connsiteX4" fmla="*/ 0 w 2243052"/>
              <a:gd name="connsiteY4" fmla="*/ 595387 h 2182280"/>
              <a:gd name="connsiteX0" fmla="*/ 0 w 2297044"/>
              <a:gd name="connsiteY0" fmla="*/ 156693 h 1743586"/>
              <a:gd name="connsiteX1" fmla="*/ 2297044 w 2297044"/>
              <a:gd name="connsiteY1" fmla="*/ 0 h 1743586"/>
              <a:gd name="connsiteX2" fmla="*/ 2243052 w 2297044"/>
              <a:gd name="connsiteY2" fmla="*/ 904824 h 1743586"/>
              <a:gd name="connsiteX3" fmla="*/ 95777 w 2297044"/>
              <a:gd name="connsiteY3" fmla="*/ 1743586 h 1743586"/>
              <a:gd name="connsiteX4" fmla="*/ 0 w 2297044"/>
              <a:gd name="connsiteY4" fmla="*/ 156693 h 1743586"/>
              <a:gd name="connsiteX0" fmla="*/ 0 w 2334742"/>
              <a:gd name="connsiteY0" fmla="*/ 156693 h 1743586"/>
              <a:gd name="connsiteX1" fmla="*/ 2297044 w 2334742"/>
              <a:gd name="connsiteY1" fmla="*/ 0 h 1743586"/>
              <a:gd name="connsiteX2" fmla="*/ 2334742 w 2334742"/>
              <a:gd name="connsiteY2" fmla="*/ 1237525 h 1743586"/>
              <a:gd name="connsiteX3" fmla="*/ 95777 w 2334742"/>
              <a:gd name="connsiteY3" fmla="*/ 1743586 h 1743586"/>
              <a:gd name="connsiteX4" fmla="*/ 0 w 2334742"/>
              <a:gd name="connsiteY4" fmla="*/ 156693 h 1743586"/>
              <a:gd name="connsiteX0" fmla="*/ 0 w 2334742"/>
              <a:gd name="connsiteY0" fmla="*/ 156693 h 1652314"/>
              <a:gd name="connsiteX1" fmla="*/ 2297044 w 2334742"/>
              <a:gd name="connsiteY1" fmla="*/ 0 h 1652314"/>
              <a:gd name="connsiteX2" fmla="*/ 2334742 w 2334742"/>
              <a:gd name="connsiteY2" fmla="*/ 1237525 h 1652314"/>
              <a:gd name="connsiteX3" fmla="*/ 89560 w 2334742"/>
              <a:gd name="connsiteY3" fmla="*/ 1652314 h 1652314"/>
              <a:gd name="connsiteX4" fmla="*/ 0 w 2334742"/>
              <a:gd name="connsiteY4" fmla="*/ 156693 h 1652314"/>
              <a:gd name="connsiteX0" fmla="*/ 0 w 2334742"/>
              <a:gd name="connsiteY0" fmla="*/ 155220 h 1652314"/>
              <a:gd name="connsiteX1" fmla="*/ 2297044 w 2334742"/>
              <a:gd name="connsiteY1" fmla="*/ 0 h 1652314"/>
              <a:gd name="connsiteX2" fmla="*/ 2334742 w 2334742"/>
              <a:gd name="connsiteY2" fmla="*/ 1237525 h 1652314"/>
              <a:gd name="connsiteX3" fmla="*/ 89560 w 2334742"/>
              <a:gd name="connsiteY3" fmla="*/ 1652314 h 1652314"/>
              <a:gd name="connsiteX4" fmla="*/ 0 w 2334742"/>
              <a:gd name="connsiteY4" fmla="*/ 155220 h 1652314"/>
              <a:gd name="connsiteX0" fmla="*/ 0 w 2256418"/>
              <a:gd name="connsiteY0" fmla="*/ 234715 h 1652314"/>
              <a:gd name="connsiteX1" fmla="*/ 2218720 w 2256418"/>
              <a:gd name="connsiteY1" fmla="*/ 0 h 1652314"/>
              <a:gd name="connsiteX2" fmla="*/ 2256418 w 2256418"/>
              <a:gd name="connsiteY2" fmla="*/ 1237525 h 1652314"/>
              <a:gd name="connsiteX3" fmla="*/ 11236 w 2256418"/>
              <a:gd name="connsiteY3" fmla="*/ 1652314 h 1652314"/>
              <a:gd name="connsiteX4" fmla="*/ 0 w 2256418"/>
              <a:gd name="connsiteY4" fmla="*/ 234715 h 1652314"/>
              <a:gd name="connsiteX0" fmla="*/ 0 w 2256418"/>
              <a:gd name="connsiteY0" fmla="*/ 439635 h 1857234"/>
              <a:gd name="connsiteX1" fmla="*/ 2239234 w 2256418"/>
              <a:gd name="connsiteY1" fmla="*/ 0 h 1857234"/>
              <a:gd name="connsiteX2" fmla="*/ 2256418 w 2256418"/>
              <a:gd name="connsiteY2" fmla="*/ 1442445 h 1857234"/>
              <a:gd name="connsiteX3" fmla="*/ 11236 w 2256418"/>
              <a:gd name="connsiteY3" fmla="*/ 1857234 h 1857234"/>
              <a:gd name="connsiteX4" fmla="*/ 0 w 2256418"/>
              <a:gd name="connsiteY4" fmla="*/ 439635 h 1857234"/>
              <a:gd name="connsiteX0" fmla="*/ 0 w 2278796"/>
              <a:gd name="connsiteY0" fmla="*/ 439635 h 1857234"/>
              <a:gd name="connsiteX1" fmla="*/ 2239234 w 2278796"/>
              <a:gd name="connsiteY1" fmla="*/ 0 h 1857234"/>
              <a:gd name="connsiteX2" fmla="*/ 2278796 w 2278796"/>
              <a:gd name="connsiteY2" fmla="*/ 1313487 h 1857234"/>
              <a:gd name="connsiteX3" fmla="*/ 11236 w 2278796"/>
              <a:gd name="connsiteY3" fmla="*/ 1857234 h 1857234"/>
              <a:gd name="connsiteX4" fmla="*/ 0 w 2278796"/>
              <a:gd name="connsiteY4" fmla="*/ 439635 h 1857234"/>
              <a:gd name="connsiteX0" fmla="*/ 0 w 2278796"/>
              <a:gd name="connsiteY0" fmla="*/ 439635 h 2019757"/>
              <a:gd name="connsiteX1" fmla="*/ 2239234 w 2278796"/>
              <a:gd name="connsiteY1" fmla="*/ 0 h 2019757"/>
              <a:gd name="connsiteX2" fmla="*/ 2278796 w 2278796"/>
              <a:gd name="connsiteY2" fmla="*/ 1313487 h 2019757"/>
              <a:gd name="connsiteX3" fmla="*/ 95155 w 2278796"/>
              <a:gd name="connsiteY3" fmla="*/ 2019757 h 2019757"/>
              <a:gd name="connsiteX4" fmla="*/ 0 w 2278796"/>
              <a:gd name="connsiteY4" fmla="*/ 439635 h 2019757"/>
              <a:gd name="connsiteX0" fmla="*/ 0 w 2278796"/>
              <a:gd name="connsiteY0" fmla="*/ 439635 h 2019757"/>
              <a:gd name="connsiteX1" fmla="*/ 2239234 w 2278796"/>
              <a:gd name="connsiteY1" fmla="*/ 0 h 2019757"/>
              <a:gd name="connsiteX2" fmla="*/ 2278796 w 2278796"/>
              <a:gd name="connsiteY2" fmla="*/ 1313487 h 2019757"/>
              <a:gd name="connsiteX3" fmla="*/ 95155 w 2278796"/>
              <a:gd name="connsiteY3" fmla="*/ 2019757 h 2019757"/>
              <a:gd name="connsiteX4" fmla="*/ 0 w 2278796"/>
              <a:gd name="connsiteY4" fmla="*/ 439635 h 2019757"/>
              <a:gd name="connsiteX0" fmla="*/ 0 w 2278796"/>
              <a:gd name="connsiteY0" fmla="*/ 439635 h 2019757"/>
              <a:gd name="connsiteX1" fmla="*/ 2239234 w 2278796"/>
              <a:gd name="connsiteY1" fmla="*/ 0 h 2019757"/>
              <a:gd name="connsiteX2" fmla="*/ 2278796 w 2278796"/>
              <a:gd name="connsiteY2" fmla="*/ 1313487 h 2019757"/>
              <a:gd name="connsiteX3" fmla="*/ 95155 w 2278796"/>
              <a:gd name="connsiteY3" fmla="*/ 2019757 h 2019757"/>
              <a:gd name="connsiteX4" fmla="*/ 0 w 2278796"/>
              <a:gd name="connsiteY4" fmla="*/ 439635 h 2019757"/>
              <a:gd name="connsiteX0" fmla="*/ 0 w 2288120"/>
              <a:gd name="connsiteY0" fmla="*/ 280645 h 2019757"/>
              <a:gd name="connsiteX1" fmla="*/ 2248558 w 2288120"/>
              <a:gd name="connsiteY1" fmla="*/ 0 h 2019757"/>
              <a:gd name="connsiteX2" fmla="*/ 2288120 w 2288120"/>
              <a:gd name="connsiteY2" fmla="*/ 1313487 h 2019757"/>
              <a:gd name="connsiteX3" fmla="*/ 104479 w 2288120"/>
              <a:gd name="connsiteY3" fmla="*/ 2019757 h 2019757"/>
              <a:gd name="connsiteX4" fmla="*/ 0 w 2288120"/>
              <a:gd name="connsiteY4" fmla="*/ 280645 h 2019757"/>
              <a:gd name="connsiteX0" fmla="*/ 0 w 2288120"/>
              <a:gd name="connsiteY0" fmla="*/ 439635 h 2178747"/>
              <a:gd name="connsiteX1" fmla="*/ 2239234 w 2288120"/>
              <a:gd name="connsiteY1" fmla="*/ 0 h 2178747"/>
              <a:gd name="connsiteX2" fmla="*/ 2288120 w 2288120"/>
              <a:gd name="connsiteY2" fmla="*/ 1472477 h 2178747"/>
              <a:gd name="connsiteX3" fmla="*/ 104479 w 2288120"/>
              <a:gd name="connsiteY3" fmla="*/ 2178747 h 2178747"/>
              <a:gd name="connsiteX4" fmla="*/ 0 w 2288120"/>
              <a:gd name="connsiteY4" fmla="*/ 439635 h 2178747"/>
              <a:gd name="connsiteX0" fmla="*/ 0 w 2288120"/>
              <a:gd name="connsiteY0" fmla="*/ 426385 h 2165497"/>
              <a:gd name="connsiteX1" fmla="*/ 2243897 w 2288120"/>
              <a:gd name="connsiteY1" fmla="*/ 0 h 2165497"/>
              <a:gd name="connsiteX2" fmla="*/ 2288120 w 2288120"/>
              <a:gd name="connsiteY2" fmla="*/ 1459227 h 2165497"/>
              <a:gd name="connsiteX3" fmla="*/ 104479 w 2288120"/>
              <a:gd name="connsiteY3" fmla="*/ 2165497 h 2165497"/>
              <a:gd name="connsiteX4" fmla="*/ 0 w 2288120"/>
              <a:gd name="connsiteY4" fmla="*/ 426385 h 2165497"/>
              <a:gd name="connsiteX0" fmla="*/ 0 w 2278796"/>
              <a:gd name="connsiteY0" fmla="*/ 426385 h 2165497"/>
              <a:gd name="connsiteX1" fmla="*/ 2243897 w 2278796"/>
              <a:gd name="connsiteY1" fmla="*/ 0 h 2165497"/>
              <a:gd name="connsiteX2" fmla="*/ 2278796 w 2278796"/>
              <a:gd name="connsiteY2" fmla="*/ 1145663 h 2165497"/>
              <a:gd name="connsiteX3" fmla="*/ 104479 w 2278796"/>
              <a:gd name="connsiteY3" fmla="*/ 2165497 h 2165497"/>
              <a:gd name="connsiteX4" fmla="*/ 0 w 2278796"/>
              <a:gd name="connsiteY4" fmla="*/ 426385 h 2165497"/>
              <a:gd name="connsiteX0" fmla="*/ 0 w 2278796"/>
              <a:gd name="connsiteY0" fmla="*/ 426385 h 1732691"/>
              <a:gd name="connsiteX1" fmla="*/ 2243897 w 2278796"/>
              <a:gd name="connsiteY1" fmla="*/ 0 h 1732691"/>
              <a:gd name="connsiteX2" fmla="*/ 2278796 w 2278796"/>
              <a:gd name="connsiteY2" fmla="*/ 1145663 h 1732691"/>
              <a:gd name="connsiteX3" fmla="*/ 81168 w 2278796"/>
              <a:gd name="connsiteY3" fmla="*/ 1732691 h 1732691"/>
              <a:gd name="connsiteX4" fmla="*/ 0 w 2278796"/>
              <a:gd name="connsiteY4" fmla="*/ 426385 h 1732691"/>
              <a:gd name="connsiteX0" fmla="*/ 0 w 2278796"/>
              <a:gd name="connsiteY0" fmla="*/ 426385 h 1732691"/>
              <a:gd name="connsiteX1" fmla="*/ 2243897 w 2278796"/>
              <a:gd name="connsiteY1" fmla="*/ 0 h 1732691"/>
              <a:gd name="connsiteX2" fmla="*/ 2278796 w 2278796"/>
              <a:gd name="connsiteY2" fmla="*/ 1101499 h 1732691"/>
              <a:gd name="connsiteX3" fmla="*/ 81168 w 2278796"/>
              <a:gd name="connsiteY3" fmla="*/ 1732691 h 1732691"/>
              <a:gd name="connsiteX4" fmla="*/ 0 w 2278796"/>
              <a:gd name="connsiteY4" fmla="*/ 426385 h 1732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796" h="1732691">
                <a:moveTo>
                  <a:pt x="0" y="426385"/>
                </a:moveTo>
                <a:lnTo>
                  <a:pt x="2243897" y="0"/>
                </a:lnTo>
                <a:lnTo>
                  <a:pt x="2278796" y="1101499"/>
                </a:lnTo>
                <a:cubicBezTo>
                  <a:pt x="1546253" y="1297175"/>
                  <a:pt x="813711" y="1537015"/>
                  <a:pt x="81168" y="1732691"/>
                </a:cubicBezTo>
                <a:cubicBezTo>
                  <a:pt x="55044" y="1254859"/>
                  <a:pt x="26124" y="897152"/>
                  <a:pt x="0" y="426385"/>
                </a:cubicBez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22" name="Group 21">
            <a:extLst>
              <a:ext uri="{FF2B5EF4-FFF2-40B4-BE49-F238E27FC236}">
                <a16:creationId xmlns:a16="http://schemas.microsoft.com/office/drawing/2014/main" id="{0B54539A-FF54-EA3E-DFB7-D431A3AC90CA}"/>
              </a:ext>
            </a:extLst>
          </p:cNvPr>
          <p:cNvGrpSpPr/>
          <p:nvPr/>
        </p:nvGrpSpPr>
        <p:grpSpPr>
          <a:xfrm>
            <a:off x="3403328" y="4042892"/>
            <a:ext cx="8604249" cy="1367739"/>
            <a:chOff x="3403328" y="4294683"/>
            <a:chExt cx="8604249" cy="1367739"/>
          </a:xfrm>
        </p:grpSpPr>
        <p:grpSp>
          <p:nvGrpSpPr>
            <p:cNvPr id="3" name="Group 2">
              <a:extLst>
                <a:ext uri="{FF2B5EF4-FFF2-40B4-BE49-F238E27FC236}">
                  <a16:creationId xmlns:a16="http://schemas.microsoft.com/office/drawing/2014/main" id="{DF995002-375B-B55E-88BB-E02075F19127}"/>
                </a:ext>
              </a:extLst>
            </p:cNvPr>
            <p:cNvGrpSpPr/>
            <p:nvPr/>
          </p:nvGrpSpPr>
          <p:grpSpPr>
            <a:xfrm>
              <a:off x="3403328" y="4294683"/>
              <a:ext cx="8604249" cy="1367739"/>
              <a:chOff x="3403328" y="2644745"/>
              <a:chExt cx="8604249" cy="1367739"/>
            </a:xfrm>
          </p:grpSpPr>
          <p:grpSp>
            <p:nvGrpSpPr>
              <p:cNvPr id="6" name="Group 5">
                <a:extLst>
                  <a:ext uri="{FF2B5EF4-FFF2-40B4-BE49-F238E27FC236}">
                    <a16:creationId xmlns:a16="http://schemas.microsoft.com/office/drawing/2014/main" id="{131BE372-D340-D429-4EEB-A41B64CE5B45}"/>
                  </a:ext>
                </a:extLst>
              </p:cNvPr>
              <p:cNvGrpSpPr/>
              <p:nvPr/>
            </p:nvGrpSpPr>
            <p:grpSpPr>
              <a:xfrm>
                <a:off x="3403328" y="2644745"/>
                <a:ext cx="8604249" cy="1367739"/>
                <a:chOff x="3403328" y="3104259"/>
                <a:chExt cx="8604249" cy="1367739"/>
              </a:xfrm>
            </p:grpSpPr>
            <p:sp>
              <p:nvSpPr>
                <p:cNvPr id="19" name="TextBox 18">
                  <a:extLst>
                    <a:ext uri="{FF2B5EF4-FFF2-40B4-BE49-F238E27FC236}">
                      <a16:creationId xmlns:a16="http://schemas.microsoft.com/office/drawing/2014/main" id="{1C335641-FE42-5EE7-6ADC-2FC0BAF2A5F0}"/>
                    </a:ext>
                  </a:extLst>
                </p:cNvPr>
                <p:cNvSpPr txBox="1"/>
                <p:nvPr/>
              </p:nvSpPr>
              <p:spPr>
                <a:xfrm>
                  <a:off x="3403328" y="3104259"/>
                  <a:ext cx="8604249" cy="1367739"/>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marL="0" lvl="1" indent="0">
                    <a:spcAft>
                      <a:spcPts val="600"/>
                    </a:spcAft>
                    <a:buClr>
                      <a:srgbClr val="7F7F7F"/>
                    </a:buClr>
                  </a:pPr>
                  <a:r>
                    <a:rPr lang="en-US" sz="1400" noProof="0"/>
                    <a:t>There were </a:t>
                  </a:r>
                  <a:r>
                    <a:rPr lang="en-US" sz="1400" b="1" noProof="0"/>
                    <a:t>2 incident </a:t>
                  </a:r>
                  <a:r>
                    <a:rPr lang="en-US" sz="1400" b="1" noProof="0" err="1"/>
                    <a:t>infections</a:t>
                  </a:r>
                  <a:r>
                    <a:rPr lang="en-US" sz="1400" baseline="30000" noProof="0" err="1"/>
                    <a:t>b</a:t>
                  </a:r>
                  <a:r>
                    <a:rPr lang="en-US" sz="1400" noProof="0"/>
                    <a:t> among participants in the YEZTUGO arm of the PURPOSE 1 trial. Both occurred </a:t>
                  </a:r>
                  <a:r>
                    <a:rPr lang="en-US" sz="1400" b="1" noProof="0"/>
                    <a:t>after</a:t>
                  </a:r>
                  <a:r>
                    <a:rPr lang="en-US" sz="1400" noProof="0"/>
                    <a:t> the time of the primary analysis:</a:t>
                  </a:r>
                </a:p>
                <a:p>
                  <a:pPr marL="171450" lvl="1" indent="-171450">
                    <a:spcAft>
                      <a:spcPts val="600"/>
                    </a:spcAft>
                    <a:buClr>
                      <a:srgbClr val="7F7F7F"/>
                    </a:buClr>
                    <a:buFont typeface="Arial" panose="020B0604020202020204" pitchFamily="34" charset="0"/>
                    <a:buChar char="•"/>
                  </a:pPr>
                  <a:r>
                    <a:rPr lang="en-US" sz="1200" noProof="0"/>
                    <a:t>1 occurred in a participant after LEN exposures fell below the target concentration following discontinuation of YEZTUGO, and virus from this participant had no LEN resistance-associated capsid substitutions</a:t>
                  </a:r>
                </a:p>
                <a:p>
                  <a:pPr marL="171450" lvl="1" indent="-171450">
                    <a:spcAft>
                      <a:spcPts val="600"/>
                    </a:spcAft>
                    <a:buClr>
                      <a:srgbClr val="7F7F7F"/>
                    </a:buClr>
                    <a:buFont typeface="Arial" panose="020B0604020202020204" pitchFamily="34" charset="0"/>
                    <a:buChar char="•"/>
                  </a:pPr>
                  <a:r>
                    <a:rPr lang="en-US" sz="1200" noProof="0"/>
                    <a:t>1 occurred in a participant with viral loads that were too low for genotyping</a:t>
                  </a:r>
                  <a:endParaRPr lang="en-US" sz="1100" noProof="0"/>
                </a:p>
              </p:txBody>
            </p:sp>
            <p:sp>
              <p:nvSpPr>
                <p:cNvPr id="20" name="Oval 19">
                  <a:extLst>
                    <a:ext uri="{FF2B5EF4-FFF2-40B4-BE49-F238E27FC236}">
                      <a16:creationId xmlns:a16="http://schemas.microsoft.com/office/drawing/2014/main" id="{404ED8E0-1A6D-9E9F-BBB1-CFC300F8D23D}"/>
                    </a:ext>
                  </a:extLst>
                </p:cNvPr>
                <p:cNvSpPr/>
                <p:nvPr/>
              </p:nvSpPr>
              <p:spPr>
                <a:xfrm>
                  <a:off x="3455099" y="3441382"/>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4" name="Group 13">
                <a:extLst>
                  <a:ext uri="{FF2B5EF4-FFF2-40B4-BE49-F238E27FC236}">
                    <a16:creationId xmlns:a16="http://schemas.microsoft.com/office/drawing/2014/main" id="{1B99BF8B-7804-DA7B-370E-C0D04A720A10}"/>
                  </a:ext>
                </a:extLst>
              </p:cNvPr>
              <p:cNvGrpSpPr/>
              <p:nvPr/>
            </p:nvGrpSpPr>
            <p:grpSpPr>
              <a:xfrm>
                <a:off x="3625923" y="3164669"/>
                <a:ext cx="140786" cy="219194"/>
                <a:chOff x="7038975" y="3430524"/>
                <a:chExt cx="1035052" cy="1611507"/>
              </a:xfrm>
            </p:grpSpPr>
            <p:sp>
              <p:nvSpPr>
                <p:cNvPr id="15" name="Rectangle 14">
                  <a:extLst>
                    <a:ext uri="{FF2B5EF4-FFF2-40B4-BE49-F238E27FC236}">
                      <a16:creationId xmlns:a16="http://schemas.microsoft.com/office/drawing/2014/main" id="{516804FD-8131-F84D-E3BB-1D6F84C6E32A}"/>
                    </a:ext>
                  </a:extLst>
                </p:cNvPr>
                <p:cNvSpPr/>
                <p:nvPr/>
              </p:nvSpPr>
              <p:spPr>
                <a:xfrm>
                  <a:off x="7038975" y="3430524"/>
                  <a:ext cx="314325" cy="161150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Rectangle 15">
                  <a:extLst>
                    <a:ext uri="{FF2B5EF4-FFF2-40B4-BE49-F238E27FC236}">
                      <a16:creationId xmlns:a16="http://schemas.microsoft.com/office/drawing/2014/main" id="{4FA4FF65-C22F-D810-86E5-9776353AAEB8}"/>
                    </a:ext>
                  </a:extLst>
                </p:cNvPr>
                <p:cNvSpPr/>
                <p:nvPr/>
              </p:nvSpPr>
              <p:spPr>
                <a:xfrm>
                  <a:off x="7759702" y="3430524"/>
                  <a:ext cx="314325" cy="161150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pic>
          <p:nvPicPr>
            <p:cNvPr id="21" name="Graphic 20">
              <a:extLst>
                <a:ext uri="{FF2B5EF4-FFF2-40B4-BE49-F238E27FC236}">
                  <a16:creationId xmlns:a16="http://schemas.microsoft.com/office/drawing/2014/main" id="{623BE889-7BBB-270D-D485-6B1D662BCBD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81361" y="4758068"/>
              <a:ext cx="440968" cy="440968"/>
            </a:xfrm>
            <a:prstGeom prst="rect">
              <a:avLst/>
            </a:prstGeom>
          </p:spPr>
        </p:pic>
      </p:grpSp>
    </p:spTree>
    <p:extLst>
      <p:ext uri="{BB962C8B-B14F-4D97-AF65-F5344CB8AC3E}">
        <p14:creationId xmlns:p14="http://schemas.microsoft.com/office/powerpoint/2010/main" val="878821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29D3C-CA6B-B202-53AB-ED7DCA31218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9AED8AA-C8AA-894C-5525-DC17C063F82B}"/>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14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Clinical Studies: PURPOSE 2</a:t>
            </a:r>
          </a:p>
        </p:txBody>
      </p:sp>
      <p:sp>
        <p:nvSpPr>
          <p:cNvPr id="10" name="TextBox 14">
            <a:extLst>
              <a:ext uri="{FF2B5EF4-FFF2-40B4-BE49-F238E27FC236}">
                <a16:creationId xmlns:a16="http://schemas.microsoft.com/office/drawing/2014/main" id="{BE113E27-7E4A-DFC1-022B-D3088F956D62}"/>
              </a:ext>
            </a:extLst>
          </p:cNvPr>
          <p:cNvSpPr txBox="1">
            <a:spLocks noChangeArrowheads="1"/>
          </p:cNvSpPr>
          <p:nvPr/>
        </p:nvSpPr>
        <p:spPr bwMode="auto">
          <a:xfrm>
            <a:off x="3324224" y="1739866"/>
            <a:ext cx="8794203" cy="3973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anchor="t">
            <a:spAutoFit/>
          </a:bodyPr>
          <a:lstStyle>
            <a:lvl1pPr>
              <a:defRPr sz="2000">
                <a:solidFill>
                  <a:schemeClr val="tx1"/>
                </a:solidFill>
                <a:latin typeface="Arial" pitchFamily="34" charset="0"/>
              </a:defRPr>
            </a:lvl1pPr>
            <a:lvl2pPr marL="742950" indent="-285750">
              <a:defRPr>
                <a:solidFill>
                  <a:schemeClr val="tx1"/>
                </a:solidFill>
                <a:latin typeface="Arial" pitchFamily="34" charset="0"/>
              </a:defRPr>
            </a:lvl2pPr>
            <a:lvl3pPr>
              <a:defRPr sz="1600">
                <a:solidFill>
                  <a:schemeClr val="tx1"/>
                </a:solidFill>
                <a:latin typeface="Arial" pitchFamily="34" charset="0"/>
              </a:defRPr>
            </a:lvl3pPr>
            <a:lvl4pPr>
              <a:defRPr sz="1400">
                <a:solidFill>
                  <a:schemeClr val="tx1"/>
                </a:solidFill>
                <a:latin typeface="Arial" pitchFamily="34" charset="0"/>
              </a:defRPr>
            </a:lvl4pPr>
            <a:lvl5pPr>
              <a:defRPr sz="1200">
                <a:solidFill>
                  <a:schemeClr val="tx1"/>
                </a:solidFill>
                <a:latin typeface="Arial" pitchFamily="34" charset="0"/>
              </a:defRPr>
            </a:lvl5pPr>
            <a:lvl6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6pPr>
            <a:lvl7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7pPr>
            <a:lvl8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8pPr>
            <a:lvl9pPr eaLnBrk="0" fontAlgn="base" hangingPunct="0">
              <a:lnSpc>
                <a:spcPct val="92000"/>
              </a:lnSpc>
              <a:spcBef>
                <a:spcPts val="300"/>
              </a:spcBef>
              <a:spcAft>
                <a:spcPct val="0"/>
              </a:spcAft>
              <a:buClr>
                <a:schemeClr val="accent1"/>
              </a:buClr>
              <a:buChar char="»"/>
              <a:defRPr sz="1200">
                <a:solidFill>
                  <a:schemeClr val="tx1"/>
                </a:solidFill>
                <a:latin typeface="Arial" pitchFamily="34" charset="0"/>
              </a:defRPr>
            </a:lvl9pPr>
          </a:lstStyle>
          <a:p>
            <a:pPr marL="304165" indent="-304165">
              <a:spcAft>
                <a:spcPts val="500"/>
              </a:spcAft>
            </a:pPr>
            <a:r>
              <a:rPr lang="en-US" sz="1400" b="1" noProof="0">
                <a:solidFill>
                  <a:schemeClr val="tx2"/>
                </a:solidFill>
                <a:cs typeface="Arial"/>
              </a:rPr>
              <a:t>Study Design</a:t>
            </a:r>
          </a:p>
          <a:p>
            <a:pPr marL="378000" indent="-377199">
              <a:spcAft>
                <a:spcPts val="500"/>
              </a:spcAft>
              <a:buClr>
                <a:schemeClr val="tx1"/>
              </a:buClr>
              <a:buFont typeface="Arial" panose="020B0604020202020204" pitchFamily="34" charset="0"/>
              <a:buChar char="•"/>
            </a:pPr>
            <a:r>
              <a:rPr lang="en-US" sz="1400" noProof="0">
                <a:cs typeface="Arial"/>
              </a:rPr>
              <a:t>PURPOSE 2 was in cisgender men, transgender women, transgender men and gender-nonbinary individuals aged ≥16 years with unknown HIV-1 status at screening and at risk of acquiring HIV-1</a:t>
            </a:r>
            <a:r>
              <a:rPr lang="en-US" sz="1400" baseline="30000" noProof="0">
                <a:cs typeface="Arial"/>
              </a:rPr>
              <a:t>a</a:t>
            </a:r>
          </a:p>
          <a:p>
            <a:pPr marL="378000" indent="-377199">
              <a:spcAft>
                <a:spcPts val="500"/>
              </a:spcAft>
              <a:buClr>
                <a:schemeClr val="tx1"/>
              </a:buClr>
              <a:buFont typeface="Arial" panose="020B0604020202020204" pitchFamily="34" charset="0"/>
              <a:buChar char="•"/>
            </a:pPr>
            <a:r>
              <a:rPr lang="en-US" sz="1400" noProof="0">
                <a:cs typeface="Arial"/>
              </a:rPr>
              <a:t>PURPOSE 2 enrolled participants in Argentina, Brazil, Mexico, Peru, South Africa, Thailand and the US</a:t>
            </a:r>
          </a:p>
          <a:p>
            <a:pPr marL="378000" indent="-377199">
              <a:spcAft>
                <a:spcPts val="500"/>
              </a:spcAft>
              <a:buClr>
                <a:schemeClr val="tx1"/>
              </a:buClr>
              <a:buFont typeface="Arial" panose="020B0604020202020204" pitchFamily="34" charset="0"/>
              <a:buChar char="•"/>
            </a:pPr>
            <a:r>
              <a:rPr lang="en-US" sz="1400" noProof="0">
                <a:cs typeface="Arial"/>
              </a:rPr>
              <a:t>Participants who tested negative for HIV-1 were randomized to receive YEZTUGO (N=2179) or once-daily TRUVADA (N=1086) in a 2:1 ratio</a:t>
            </a:r>
            <a:endParaRPr lang="en-US" sz="1400" baseline="30000" noProof="0">
              <a:cs typeface="Arial"/>
            </a:endParaRPr>
          </a:p>
          <a:p>
            <a:pPr marL="304165" indent="-304165">
              <a:spcAft>
                <a:spcPts val="6400"/>
              </a:spcAft>
            </a:pPr>
            <a:r>
              <a:rPr lang="en-US" sz="1400" b="1" noProof="0">
                <a:solidFill>
                  <a:schemeClr val="tx2"/>
                </a:solidFill>
                <a:cs typeface="Arial"/>
              </a:rPr>
              <a:t>Baseline Characteristics</a:t>
            </a:r>
          </a:p>
          <a:p>
            <a:pPr marL="304165" indent="-304165">
              <a:spcAft>
                <a:spcPts val="500"/>
              </a:spcAft>
              <a:buClr>
                <a:srgbClr val="AAAAAA"/>
              </a:buClr>
            </a:pPr>
            <a:r>
              <a:rPr lang="en-US" sz="1400" b="1" noProof="0">
                <a:solidFill>
                  <a:schemeClr val="tx2"/>
                </a:solidFill>
                <a:cs typeface="Arial"/>
              </a:rPr>
              <a:t>Outcomes/Results at Primary Analysis</a:t>
            </a:r>
          </a:p>
          <a:p>
            <a:pPr marL="378000" indent="-377199">
              <a:spcAft>
                <a:spcPts val="500"/>
              </a:spcAft>
              <a:buClr>
                <a:schemeClr val="tx1"/>
              </a:buClr>
              <a:buFont typeface="Arial" panose="020B0604020202020204" pitchFamily="34" charset="0"/>
              <a:buChar char="•"/>
            </a:pPr>
            <a:r>
              <a:rPr lang="en-US" sz="1400" noProof="0">
                <a:cs typeface="Arial"/>
              </a:rPr>
              <a:t>HIV incidence per 100/PY was compared between participants receiving YEZTUGO and TRUVADA</a:t>
            </a:r>
          </a:p>
          <a:p>
            <a:pPr marL="378000" indent="-377199">
              <a:spcAft>
                <a:spcPts val="500"/>
              </a:spcAft>
              <a:buClr>
                <a:schemeClr val="tx1"/>
              </a:buClr>
              <a:buFont typeface="Arial" panose="020B0604020202020204" pitchFamily="34" charset="0"/>
              <a:buChar char="•"/>
            </a:pPr>
            <a:r>
              <a:rPr lang="en-US" sz="1400" noProof="0">
                <a:cs typeface="Arial"/>
              </a:rPr>
              <a:t>YEZTUGO demonstrated superiority over TRUVADA, with an 89% reduction in the risk of incident HIV-1 infection (</a:t>
            </a:r>
            <a:r>
              <a:rPr lang="en-US" sz="1400" b="1" noProof="0">
                <a:cs typeface="Arial"/>
              </a:rPr>
              <a:t>Table 14</a:t>
            </a:r>
            <a:r>
              <a:rPr lang="en-US" sz="1400" noProof="0">
                <a:cs typeface="Arial"/>
              </a:rPr>
              <a:t>; see next slide)</a:t>
            </a:r>
          </a:p>
          <a:p>
            <a:pPr marL="378000" indent="-377199">
              <a:spcAft>
                <a:spcPts val="500"/>
              </a:spcAft>
              <a:buClr>
                <a:schemeClr val="tx1"/>
              </a:buClr>
              <a:buFont typeface="Arial" panose="020B0604020202020204" pitchFamily="34" charset="0"/>
              <a:buChar char="•"/>
            </a:pPr>
            <a:r>
              <a:rPr lang="en-US" sz="1400" noProof="0">
                <a:cs typeface="Arial"/>
              </a:rPr>
              <a:t>YEZTUGO also demonstrated superiority in the risk of incident HIV-1 infection over </a:t>
            </a:r>
            <a:r>
              <a:rPr lang="en-US" sz="1400" noProof="0" err="1">
                <a:cs typeface="Arial"/>
              </a:rPr>
              <a:t>bHIV</a:t>
            </a:r>
            <a:endParaRPr lang="en-US" sz="1400" noProof="0">
              <a:cs typeface="Arial"/>
            </a:endParaRPr>
          </a:p>
        </p:txBody>
      </p:sp>
      <p:sp>
        <p:nvSpPr>
          <p:cNvPr id="11" name="Rectangle: Top Corners Rounded 10">
            <a:extLst>
              <a:ext uri="{FF2B5EF4-FFF2-40B4-BE49-F238E27FC236}">
                <a16:creationId xmlns:a16="http://schemas.microsoft.com/office/drawing/2014/main" id="{EE9ED3D6-5300-10C8-3860-6BB8623DED2B}"/>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D0B617F6-9CDC-8C33-7BED-BC2C33E5068D}"/>
              </a:ext>
            </a:extLst>
          </p:cNvPr>
          <p:cNvSpPr>
            <a:spLocks noGrp="1"/>
          </p:cNvSpPr>
          <p:nvPr>
            <p:ph type="title"/>
          </p:nvPr>
        </p:nvSpPr>
        <p:spPr>
          <a:xfrm>
            <a:off x="3352097" y="177891"/>
            <a:ext cx="8640000" cy="533205"/>
          </a:xfrm>
        </p:spPr>
        <p:txBody>
          <a:bodyPr/>
          <a:lstStyle/>
          <a:p>
            <a:r>
              <a:rPr lang="en-US" noProof="0"/>
              <a:t>14. Clinical Studies</a:t>
            </a:r>
          </a:p>
        </p:txBody>
      </p:sp>
      <p:sp>
        <p:nvSpPr>
          <p:cNvPr id="8" name="Text Placeholder 7">
            <a:extLst>
              <a:ext uri="{FF2B5EF4-FFF2-40B4-BE49-F238E27FC236}">
                <a16:creationId xmlns:a16="http://schemas.microsoft.com/office/drawing/2014/main" id="{E0CA8250-FD39-9D5C-1614-B544645417D8}"/>
              </a:ext>
            </a:extLst>
          </p:cNvPr>
          <p:cNvSpPr>
            <a:spLocks noGrp="1"/>
          </p:cNvSpPr>
          <p:nvPr>
            <p:ph type="body" sz="quarter" idx="12"/>
          </p:nvPr>
        </p:nvSpPr>
        <p:spPr>
          <a:xfrm>
            <a:off x="1562100" y="5933183"/>
            <a:ext cx="7562850" cy="576000"/>
          </a:xfrm>
        </p:spPr>
        <p:txBody>
          <a:bodyPr/>
          <a:lstStyle/>
          <a:p>
            <a:r>
              <a:rPr lang="en-US" baseline="30000" noProof="0" err="1">
                <a:cs typeface="Arial"/>
              </a:rPr>
              <a:t>a</a:t>
            </a:r>
            <a:r>
              <a:rPr lang="en-US" noProof="0" err="1">
                <a:cs typeface="Arial"/>
              </a:rPr>
              <a:t>Based</a:t>
            </a:r>
            <a:r>
              <a:rPr lang="en-US" noProof="0">
                <a:cs typeface="Arial"/>
              </a:rPr>
              <a:t> on sexual activity with male partners; </a:t>
            </a:r>
            <a:r>
              <a:rPr lang="en-US" baseline="30000" noProof="0" err="1">
                <a:cs typeface="Arial"/>
              </a:rPr>
              <a:t>b</a:t>
            </a:r>
            <a:r>
              <a:rPr lang="en-US" noProof="0" err="1">
                <a:cs typeface="Arial"/>
              </a:rPr>
              <a:t>T</a:t>
            </a:r>
            <a:r>
              <a:rPr lang="en-US" sz="1000" noProof="0" err="1">
                <a:cs typeface="Arial"/>
              </a:rPr>
              <a:t>ransgender</a:t>
            </a:r>
            <a:r>
              <a:rPr lang="en-US" sz="1000" noProof="0">
                <a:cs typeface="Arial"/>
              </a:rPr>
              <a:t> women, transgender men and gender-nonbinary people</a:t>
            </a:r>
          </a:p>
          <a:p>
            <a:r>
              <a:rPr lang="en-US" noProof="0" err="1"/>
              <a:t>bHIV</a:t>
            </a:r>
            <a:r>
              <a:rPr lang="en-US" noProof="0"/>
              <a:t>, background HIV incidence; PY, person-years</a:t>
            </a:r>
          </a:p>
        </p:txBody>
      </p:sp>
      <p:pic>
        <p:nvPicPr>
          <p:cNvPr id="54" name="Graphic 53">
            <a:extLst>
              <a:ext uri="{FF2B5EF4-FFF2-40B4-BE49-F238E27FC236}">
                <a16:creationId xmlns:a16="http://schemas.microsoft.com/office/drawing/2014/main" id="{D586A5D7-B550-76BF-742C-836C066C24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26941" y="1296086"/>
            <a:ext cx="410120" cy="410120"/>
          </a:xfrm>
          <a:prstGeom prst="rect">
            <a:avLst/>
          </a:prstGeom>
        </p:spPr>
      </p:pic>
      <p:grpSp>
        <p:nvGrpSpPr>
          <p:cNvPr id="55" name="Highlight Guides [HIDE]" hidden="1">
            <a:extLst>
              <a:ext uri="{FF2B5EF4-FFF2-40B4-BE49-F238E27FC236}">
                <a16:creationId xmlns:a16="http://schemas.microsoft.com/office/drawing/2014/main" id="{184C8F9C-688B-78B7-444E-6E8AFC5C7709}"/>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56" name="Highlight BG">
              <a:extLst>
                <a:ext uri="{FF2B5EF4-FFF2-40B4-BE49-F238E27FC236}">
                  <a16:creationId xmlns:a16="http://schemas.microsoft.com/office/drawing/2014/main" id="{97C61BE4-EC9D-2FD2-F1D3-A15EFE9F9367}"/>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57" name="Straight Connector 56">
              <a:extLst>
                <a:ext uri="{FF2B5EF4-FFF2-40B4-BE49-F238E27FC236}">
                  <a16:creationId xmlns:a16="http://schemas.microsoft.com/office/drawing/2014/main" id="{3D26370E-C8E3-1750-660C-027EA7231F2D}"/>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343168E4-25D5-F0D1-1364-E65275F01D6B}"/>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19BD04EF-96AE-B754-0A77-0F4C60FC71E6}"/>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E7BE318E-D5D4-1B83-D86B-5D5B9C494DF1}"/>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E78078B0-914E-3681-ED0E-487CA714DD64}"/>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2F712EA2-8BF7-54C9-B93E-157CFEA16CC0}"/>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5AD868B3-1610-1636-2619-4120040FE6C1}"/>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FAED310B-3F34-244E-9D24-C3DD64E3EEEB}"/>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642FAAF9-CFA3-AEB8-C234-BCBCEF3290E8}"/>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1A88C268-91E1-33E5-09D0-61A613409C50}"/>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1A090433-7172-6AFC-778D-668A96141286}"/>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01000B9D-0ED4-DF53-F1CA-EF375B8B4349}"/>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1D73AED-C2E3-9C37-407D-D01E79EAAA46}"/>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890178B2-609A-72AB-590F-97D1D77BAD1C}"/>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8EABF57C-729B-7577-EDED-82055B844768}"/>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28C75764-E670-CF75-1DEC-E0FA7665BA9D}"/>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5CFAF4D0-C8C5-4348-BC39-C65BA85BD278}"/>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E0262A18-40DF-8402-3962-3A15E628A298}"/>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15689D59-448D-F884-3949-BF965C3ED224}"/>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7175F721-9331-E40C-8DD2-3A664AE5386C}"/>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619A73EA-662C-F820-0113-93D414B649CE}"/>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B31A12E3-1174-91C5-2990-BD2E6F609AAC}"/>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B650767F-472C-C8BE-95F7-E11AA68673B4}"/>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94484806-E1F5-0429-3920-303ED6EEC88B}"/>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81ECC6C9-E367-D668-9954-68F8AD714DF9}"/>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BB13644C-DCDB-A42B-7E99-5C9A1E0B6EC5}"/>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015E7A6A-5F32-3807-CAE5-B28C94AFF530}"/>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535DBF3F-0D53-F5AE-88E5-F9A7694EE845}"/>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66906894-901E-576C-9F6E-79D2DFDEDB21}"/>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79AB4CC6-8392-2C76-122E-6486810504AA}"/>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8EEE5E7F-477F-92E2-CB37-D221347BD089}"/>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55311B77-683D-6B5A-35ED-A3E6DB66BE81}"/>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BBD0A02C-05D6-9E02-82CE-678225FD736B}"/>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FE2E7A45-BCF8-C478-E81B-AA39E269E837}"/>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4A6296CE-9634-FF89-BC9E-24D02D0D62A0}"/>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175F41D7-2E34-CE9E-01A9-085548A0650F}"/>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FD02653F-6BB3-03F1-E5A4-A485FE56E137}"/>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46FE8E0F-E76F-46DB-FE17-6BFDC01BD59A}"/>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0E273032-62D3-878E-DA82-EED18D061B7A}"/>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4A4CA78E-563A-6121-487B-5D530151D7A1}"/>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23" name="Picture Placeholder 22">
            <a:extLst>
              <a:ext uri="{FF2B5EF4-FFF2-40B4-BE49-F238E27FC236}">
                <a16:creationId xmlns:a16="http://schemas.microsoft.com/office/drawing/2014/main" id="{7452FA68-D1A7-B36E-45D0-4E2540F2BB95}"/>
              </a:ext>
            </a:extLst>
          </p:cNvPr>
          <p:cNvPicPr>
            <a:picLocks noGrp="1" noChangeAspect="1"/>
          </p:cNvPicPr>
          <p:nvPr>
            <p:ph type="pic" sz="quarter" idx="11"/>
          </p:nvPr>
        </p:nvPicPr>
        <p:blipFill>
          <a:blip r:embed="rId4"/>
          <a:srcRect l="170" r="170"/>
          <a:stretch/>
        </p:blipFill>
        <p:spPr/>
      </p:pic>
      <p:sp>
        <p:nvSpPr>
          <p:cNvPr id="2" name="!!Highlight">
            <a:extLst>
              <a:ext uri="{FF2B5EF4-FFF2-40B4-BE49-F238E27FC236}">
                <a16:creationId xmlns:a16="http://schemas.microsoft.com/office/drawing/2014/main" id="{508AA10B-D808-7BC4-EC33-99B0B83AC690}"/>
              </a:ext>
            </a:extLst>
          </p:cNvPr>
          <p:cNvSpPr/>
          <p:nvPr/>
        </p:nvSpPr>
        <p:spPr>
          <a:xfrm>
            <a:off x="1016284" y="3719471"/>
            <a:ext cx="2244760" cy="1471852"/>
          </a:xfrm>
          <a:custGeom>
            <a:avLst/>
            <a:gdLst>
              <a:gd name="connsiteX0" fmla="*/ 0 w 2287940"/>
              <a:gd name="connsiteY0" fmla="*/ 0 h 1013382"/>
              <a:gd name="connsiteX1" fmla="*/ 2287940 w 2287940"/>
              <a:gd name="connsiteY1" fmla="*/ 0 h 1013382"/>
              <a:gd name="connsiteX2" fmla="*/ 2287940 w 2287940"/>
              <a:gd name="connsiteY2" fmla="*/ 1013382 h 1013382"/>
              <a:gd name="connsiteX3" fmla="*/ 0 w 2287940"/>
              <a:gd name="connsiteY3" fmla="*/ 1013382 h 1013382"/>
              <a:gd name="connsiteX4" fmla="*/ 0 w 2287940"/>
              <a:gd name="connsiteY4" fmla="*/ 0 h 1013382"/>
              <a:gd name="connsiteX0" fmla="*/ 0 w 2303180"/>
              <a:gd name="connsiteY0" fmla="*/ 407670 h 1013382"/>
              <a:gd name="connsiteX1" fmla="*/ 2303180 w 2303180"/>
              <a:gd name="connsiteY1" fmla="*/ 0 h 1013382"/>
              <a:gd name="connsiteX2" fmla="*/ 2303180 w 2303180"/>
              <a:gd name="connsiteY2" fmla="*/ 1013382 h 1013382"/>
              <a:gd name="connsiteX3" fmla="*/ 15240 w 2303180"/>
              <a:gd name="connsiteY3" fmla="*/ 1013382 h 1013382"/>
              <a:gd name="connsiteX4" fmla="*/ 0 w 2303180"/>
              <a:gd name="connsiteY4" fmla="*/ 407670 h 1013382"/>
              <a:gd name="connsiteX0" fmla="*/ 0 w 2303180"/>
              <a:gd name="connsiteY0" fmla="*/ 407670 h 1228647"/>
              <a:gd name="connsiteX1" fmla="*/ 2303180 w 2303180"/>
              <a:gd name="connsiteY1" fmla="*/ 0 h 1228647"/>
              <a:gd name="connsiteX2" fmla="*/ 2303180 w 2303180"/>
              <a:gd name="connsiteY2" fmla="*/ 1013382 h 1228647"/>
              <a:gd name="connsiteX3" fmla="*/ 43815 w 2303180"/>
              <a:gd name="connsiteY3" fmla="*/ 1228647 h 1228647"/>
              <a:gd name="connsiteX4" fmla="*/ 0 w 2303180"/>
              <a:gd name="connsiteY4" fmla="*/ 407670 h 1228647"/>
              <a:gd name="connsiteX0" fmla="*/ 0 w 2303180"/>
              <a:gd name="connsiteY0" fmla="*/ 407670 h 1228647"/>
              <a:gd name="connsiteX1" fmla="*/ 2303180 w 2303180"/>
              <a:gd name="connsiteY1" fmla="*/ 0 h 1228647"/>
              <a:gd name="connsiteX2" fmla="*/ 2244125 w 2303180"/>
              <a:gd name="connsiteY2" fmla="*/ 327582 h 1228647"/>
              <a:gd name="connsiteX3" fmla="*/ 43815 w 2303180"/>
              <a:gd name="connsiteY3" fmla="*/ 1228647 h 1228647"/>
              <a:gd name="connsiteX4" fmla="*/ 0 w 2303180"/>
              <a:gd name="connsiteY4" fmla="*/ 407670 h 1228647"/>
              <a:gd name="connsiteX0" fmla="*/ 0 w 2244125"/>
              <a:gd name="connsiteY0" fmla="*/ 762000 h 1582977"/>
              <a:gd name="connsiteX1" fmla="*/ 2228885 w 2244125"/>
              <a:gd name="connsiteY1" fmla="*/ 0 h 1582977"/>
              <a:gd name="connsiteX2" fmla="*/ 2244125 w 2244125"/>
              <a:gd name="connsiteY2" fmla="*/ 681912 h 1582977"/>
              <a:gd name="connsiteX3" fmla="*/ 43815 w 2244125"/>
              <a:gd name="connsiteY3" fmla="*/ 1582977 h 1582977"/>
              <a:gd name="connsiteX4" fmla="*/ 0 w 2244125"/>
              <a:gd name="connsiteY4" fmla="*/ 762000 h 1582977"/>
              <a:gd name="connsiteX0" fmla="*/ 0 w 2246030"/>
              <a:gd name="connsiteY0" fmla="*/ 826770 h 1582977"/>
              <a:gd name="connsiteX1" fmla="*/ 2230790 w 2246030"/>
              <a:gd name="connsiteY1" fmla="*/ 0 h 1582977"/>
              <a:gd name="connsiteX2" fmla="*/ 2246030 w 2246030"/>
              <a:gd name="connsiteY2" fmla="*/ 681912 h 1582977"/>
              <a:gd name="connsiteX3" fmla="*/ 45720 w 2246030"/>
              <a:gd name="connsiteY3" fmla="*/ 1582977 h 1582977"/>
              <a:gd name="connsiteX4" fmla="*/ 0 w 2246030"/>
              <a:gd name="connsiteY4" fmla="*/ 826770 h 1582977"/>
              <a:gd name="connsiteX0" fmla="*/ 0 w 2247935"/>
              <a:gd name="connsiteY0" fmla="*/ 760095 h 1582977"/>
              <a:gd name="connsiteX1" fmla="*/ 2232695 w 2247935"/>
              <a:gd name="connsiteY1" fmla="*/ 0 h 1582977"/>
              <a:gd name="connsiteX2" fmla="*/ 2247935 w 2247935"/>
              <a:gd name="connsiteY2" fmla="*/ 681912 h 1582977"/>
              <a:gd name="connsiteX3" fmla="*/ 47625 w 2247935"/>
              <a:gd name="connsiteY3" fmla="*/ 1582977 h 1582977"/>
              <a:gd name="connsiteX4" fmla="*/ 0 w 2247935"/>
              <a:gd name="connsiteY4" fmla="*/ 760095 h 1582977"/>
              <a:gd name="connsiteX0" fmla="*/ 0 w 2247935"/>
              <a:gd name="connsiteY0" fmla="*/ 760095 h 1471852"/>
              <a:gd name="connsiteX1" fmla="*/ 2232695 w 2247935"/>
              <a:gd name="connsiteY1" fmla="*/ 0 h 1471852"/>
              <a:gd name="connsiteX2" fmla="*/ 2247935 w 2247935"/>
              <a:gd name="connsiteY2" fmla="*/ 681912 h 1471852"/>
              <a:gd name="connsiteX3" fmla="*/ 47625 w 2247935"/>
              <a:gd name="connsiteY3" fmla="*/ 1471852 h 1471852"/>
              <a:gd name="connsiteX4" fmla="*/ 0 w 2247935"/>
              <a:gd name="connsiteY4" fmla="*/ 760095 h 1471852"/>
              <a:gd name="connsiteX0" fmla="*/ 0 w 2244760"/>
              <a:gd name="connsiteY0" fmla="*/ 760095 h 1471852"/>
              <a:gd name="connsiteX1" fmla="*/ 2232695 w 2244760"/>
              <a:gd name="connsiteY1" fmla="*/ 0 h 1471852"/>
              <a:gd name="connsiteX2" fmla="*/ 2244760 w 2244760"/>
              <a:gd name="connsiteY2" fmla="*/ 615237 h 1471852"/>
              <a:gd name="connsiteX3" fmla="*/ 47625 w 2244760"/>
              <a:gd name="connsiteY3" fmla="*/ 1471852 h 1471852"/>
              <a:gd name="connsiteX4" fmla="*/ 0 w 2244760"/>
              <a:gd name="connsiteY4" fmla="*/ 760095 h 147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4760" h="1471852">
                <a:moveTo>
                  <a:pt x="0" y="760095"/>
                </a:moveTo>
                <a:lnTo>
                  <a:pt x="2232695" y="0"/>
                </a:lnTo>
                <a:lnTo>
                  <a:pt x="2244760" y="615237"/>
                </a:lnTo>
                <a:lnTo>
                  <a:pt x="47625" y="1471852"/>
                </a:lnTo>
                <a:lnTo>
                  <a:pt x="0" y="760095"/>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6" name="TextBox 15">
            <a:extLst>
              <a:ext uri="{FF2B5EF4-FFF2-40B4-BE49-F238E27FC236}">
                <a16:creationId xmlns:a16="http://schemas.microsoft.com/office/drawing/2014/main" id="{0DDE79CD-8DFB-D35B-EB39-4B7D11C89776}"/>
              </a:ext>
            </a:extLst>
          </p:cNvPr>
          <p:cNvSpPr txBox="1"/>
          <p:nvPr/>
        </p:nvSpPr>
        <p:spPr>
          <a:xfrm>
            <a:off x="4017603" y="3613880"/>
            <a:ext cx="1919817" cy="677108"/>
          </a:xfrm>
          <a:prstGeom prst="rect">
            <a:avLst/>
          </a:prstGeom>
          <a:noFill/>
        </p:spPr>
        <p:txBody>
          <a:bodyPr wrap="square">
            <a:spAutoFit/>
          </a:bodyPr>
          <a:lstStyle/>
          <a:p>
            <a:r>
              <a:rPr lang="en-US" sz="1200" noProof="0">
                <a:cs typeface="Arial"/>
              </a:rPr>
              <a:t>Median participant age:</a:t>
            </a:r>
            <a:br>
              <a:rPr lang="en-US" sz="1200" noProof="0">
                <a:cs typeface="Arial"/>
              </a:rPr>
            </a:br>
            <a:r>
              <a:rPr lang="en-US" sz="1600" noProof="0">
                <a:cs typeface="Arial"/>
              </a:rPr>
              <a:t>29 years</a:t>
            </a:r>
            <a:br>
              <a:rPr lang="en-US" sz="1800" noProof="0">
                <a:cs typeface="Arial"/>
              </a:rPr>
            </a:br>
            <a:r>
              <a:rPr lang="en-US" sz="1000" i="1" noProof="0">
                <a:cs typeface="Arial"/>
              </a:rPr>
              <a:t>(range: 17</a:t>
            </a:r>
            <a:r>
              <a:rPr lang="en-US" sz="1000" i="1" noProof="0">
                <a:cs typeface="Arial" panose="020B0604020202020204" pitchFamily="34" charset="0"/>
              </a:rPr>
              <a:t>‒</a:t>
            </a:r>
            <a:r>
              <a:rPr lang="en-US" sz="1000" i="1" noProof="0">
                <a:cs typeface="Arial"/>
              </a:rPr>
              <a:t>74)</a:t>
            </a:r>
            <a:endParaRPr lang="en-US" i="1" noProof="0"/>
          </a:p>
        </p:txBody>
      </p:sp>
      <p:grpSp>
        <p:nvGrpSpPr>
          <p:cNvPr id="19" name="Group 18">
            <a:extLst>
              <a:ext uri="{FF2B5EF4-FFF2-40B4-BE49-F238E27FC236}">
                <a16:creationId xmlns:a16="http://schemas.microsoft.com/office/drawing/2014/main" id="{5FDBDE7A-7195-1E5A-E7A4-BE20C61A1B88}"/>
              </a:ext>
            </a:extLst>
          </p:cNvPr>
          <p:cNvGrpSpPr/>
          <p:nvPr/>
        </p:nvGrpSpPr>
        <p:grpSpPr>
          <a:xfrm>
            <a:off x="9268990" y="3430664"/>
            <a:ext cx="2738587" cy="1101994"/>
            <a:chOff x="9268990" y="3184555"/>
            <a:chExt cx="2738587" cy="1101994"/>
          </a:xfrm>
        </p:grpSpPr>
        <p:sp>
          <p:nvSpPr>
            <p:cNvPr id="6" name="TextBox 5">
              <a:extLst>
                <a:ext uri="{FF2B5EF4-FFF2-40B4-BE49-F238E27FC236}">
                  <a16:creationId xmlns:a16="http://schemas.microsoft.com/office/drawing/2014/main" id="{4D4FF760-CFEE-7586-D027-E9FA2761121A}"/>
                </a:ext>
              </a:extLst>
            </p:cNvPr>
            <p:cNvSpPr txBox="1"/>
            <p:nvPr/>
          </p:nvSpPr>
          <p:spPr>
            <a:xfrm>
              <a:off x="9268990" y="3184555"/>
              <a:ext cx="2738587" cy="1101994"/>
            </a:xfrm>
            <a:prstGeom prst="roundRect">
              <a:avLst/>
            </a:prstGeom>
            <a:solidFill>
              <a:schemeClr val="accent2">
                <a:lumMod val="20000"/>
                <a:lumOff val="80000"/>
              </a:schemeClr>
            </a:solidFill>
            <a:ln>
              <a:noFill/>
            </a:ln>
          </p:spPr>
          <p:txBody>
            <a:bodyPr wrap="square" lIns="684000" tIns="36000" rIns="72000" bIns="36000">
              <a:spAutoFit/>
            </a:bodyPr>
            <a:lstStyle/>
            <a:p>
              <a:r>
                <a:rPr lang="en-US" sz="1200" noProof="0">
                  <a:cs typeface="Arial"/>
                </a:rPr>
                <a:t>Baseline characteristics</a:t>
              </a:r>
              <a:br>
                <a:rPr lang="en-US" sz="1200" noProof="0">
                  <a:cs typeface="Arial"/>
                </a:rPr>
              </a:br>
              <a:r>
                <a:rPr lang="en-US" sz="1200" noProof="0">
                  <a:cs typeface="Arial"/>
                </a:rPr>
                <a:t>in the randomized participants were similar to those in the screened population</a:t>
              </a:r>
            </a:p>
          </p:txBody>
        </p:sp>
        <p:grpSp>
          <p:nvGrpSpPr>
            <p:cNvPr id="7" name="Group 6">
              <a:extLst>
                <a:ext uri="{FF2B5EF4-FFF2-40B4-BE49-F238E27FC236}">
                  <a16:creationId xmlns:a16="http://schemas.microsoft.com/office/drawing/2014/main" id="{C7C66758-4CF5-135D-F9B7-2877EF789343}"/>
                </a:ext>
              </a:extLst>
            </p:cNvPr>
            <p:cNvGrpSpPr/>
            <p:nvPr/>
          </p:nvGrpSpPr>
          <p:grpSpPr>
            <a:xfrm>
              <a:off x="9306084" y="3326872"/>
              <a:ext cx="613048" cy="613048"/>
              <a:chOff x="8785746" y="3553464"/>
              <a:chExt cx="613048" cy="613048"/>
            </a:xfrm>
          </p:grpSpPr>
          <p:sp>
            <p:nvSpPr>
              <p:cNvPr id="12" name="Oval 11">
                <a:extLst>
                  <a:ext uri="{FF2B5EF4-FFF2-40B4-BE49-F238E27FC236}">
                    <a16:creationId xmlns:a16="http://schemas.microsoft.com/office/drawing/2014/main" id="{E344792C-2FE7-BBAC-37C8-084E2E7C23EB}"/>
                  </a:ext>
                </a:extLst>
              </p:cNvPr>
              <p:cNvSpPr/>
              <p:nvPr/>
            </p:nvSpPr>
            <p:spPr>
              <a:xfrm>
                <a:off x="8785746" y="3553464"/>
                <a:ext cx="613048" cy="613048"/>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4" name="Graphic 13">
                <a:extLst>
                  <a:ext uri="{FF2B5EF4-FFF2-40B4-BE49-F238E27FC236}">
                    <a16:creationId xmlns:a16="http://schemas.microsoft.com/office/drawing/2014/main" id="{34D58FB5-34C1-940D-DE4F-855D2F096B1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93051" y="3650573"/>
                <a:ext cx="398439" cy="418830"/>
              </a:xfrm>
              <a:prstGeom prst="rect">
                <a:avLst/>
              </a:prstGeom>
            </p:spPr>
          </p:pic>
        </p:grpSp>
      </p:grpSp>
      <p:grpSp>
        <p:nvGrpSpPr>
          <p:cNvPr id="21" name="Group 20">
            <a:extLst>
              <a:ext uri="{FF2B5EF4-FFF2-40B4-BE49-F238E27FC236}">
                <a16:creationId xmlns:a16="http://schemas.microsoft.com/office/drawing/2014/main" id="{E9E07375-111B-EF65-D7CB-D476F37931E6}"/>
              </a:ext>
            </a:extLst>
          </p:cNvPr>
          <p:cNvGrpSpPr/>
          <p:nvPr/>
        </p:nvGrpSpPr>
        <p:grpSpPr>
          <a:xfrm>
            <a:off x="3381265" y="3628434"/>
            <a:ext cx="648000" cy="648000"/>
            <a:chOff x="3381265" y="3252532"/>
            <a:chExt cx="648000" cy="648000"/>
          </a:xfrm>
        </p:grpSpPr>
        <p:sp>
          <p:nvSpPr>
            <p:cNvPr id="17" name="Oval 16">
              <a:extLst>
                <a:ext uri="{FF2B5EF4-FFF2-40B4-BE49-F238E27FC236}">
                  <a16:creationId xmlns:a16="http://schemas.microsoft.com/office/drawing/2014/main" id="{A563C66F-CA20-E0FC-485C-C3ECF15F3233}"/>
                </a:ext>
              </a:extLst>
            </p:cNvPr>
            <p:cNvSpPr>
              <a:spLocks noChangeAspect="1"/>
            </p:cNvSpPr>
            <p:nvPr/>
          </p:nvSpPr>
          <p:spPr>
            <a:xfrm>
              <a:off x="3381265" y="3252532"/>
              <a:ext cx="648000" cy="648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0" name="Graphic 19">
              <a:extLst>
                <a:ext uri="{FF2B5EF4-FFF2-40B4-BE49-F238E27FC236}">
                  <a16:creationId xmlns:a16="http://schemas.microsoft.com/office/drawing/2014/main" id="{F26A20FF-8AA1-49AA-2042-456825346F0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73711" y="3344978"/>
              <a:ext cx="463109" cy="463109"/>
            </a:xfrm>
            <a:prstGeom prst="rect">
              <a:avLst/>
            </a:prstGeom>
          </p:spPr>
        </p:pic>
      </p:grpSp>
      <p:grpSp>
        <p:nvGrpSpPr>
          <p:cNvPr id="15" name="Group 14">
            <a:extLst>
              <a:ext uri="{FF2B5EF4-FFF2-40B4-BE49-F238E27FC236}">
                <a16:creationId xmlns:a16="http://schemas.microsoft.com/office/drawing/2014/main" id="{36CFCE9C-38C2-69EB-9B6E-0B56EBE50B63}"/>
              </a:ext>
            </a:extLst>
          </p:cNvPr>
          <p:cNvGrpSpPr/>
          <p:nvPr/>
        </p:nvGrpSpPr>
        <p:grpSpPr>
          <a:xfrm>
            <a:off x="5665391" y="3502434"/>
            <a:ext cx="4332027" cy="900000"/>
            <a:chOff x="5774499" y="3126532"/>
            <a:chExt cx="4332027" cy="900000"/>
          </a:xfrm>
        </p:grpSpPr>
        <p:graphicFrame>
          <p:nvGraphicFramePr>
            <p:cNvPr id="13" name="Chart 12">
              <a:extLst>
                <a:ext uri="{FF2B5EF4-FFF2-40B4-BE49-F238E27FC236}">
                  <a16:creationId xmlns:a16="http://schemas.microsoft.com/office/drawing/2014/main" id="{22A21327-16A6-09E4-9973-A6DAF8F329FE}"/>
                </a:ext>
              </a:extLst>
            </p:cNvPr>
            <p:cNvGraphicFramePr/>
            <p:nvPr>
              <p:extLst>
                <p:ext uri="{D42A27DB-BD31-4B8C-83A1-F6EECF244321}">
                  <p14:modId xmlns:p14="http://schemas.microsoft.com/office/powerpoint/2010/main" val="979335179"/>
                </p:ext>
              </p:extLst>
            </p:nvPr>
          </p:nvGraphicFramePr>
          <p:xfrm>
            <a:off x="5774499" y="3126532"/>
            <a:ext cx="4332027" cy="900000"/>
          </p:xfrm>
          <a:graphic>
            <a:graphicData uri="http://schemas.openxmlformats.org/drawingml/2006/chart">
              <c:chart xmlns:c="http://schemas.openxmlformats.org/drawingml/2006/chart" xmlns:r="http://schemas.openxmlformats.org/officeDocument/2006/relationships" r:id="rId7"/>
            </a:graphicData>
          </a:graphic>
        </p:graphicFrame>
        <p:sp>
          <p:nvSpPr>
            <p:cNvPr id="3" name="TextBox 2">
              <a:extLst>
                <a:ext uri="{FF2B5EF4-FFF2-40B4-BE49-F238E27FC236}">
                  <a16:creationId xmlns:a16="http://schemas.microsoft.com/office/drawing/2014/main" id="{194FC817-6AFB-03E4-ED2B-94F29C88CB60}"/>
                </a:ext>
              </a:extLst>
            </p:cNvPr>
            <p:cNvSpPr txBox="1"/>
            <p:nvPr/>
          </p:nvSpPr>
          <p:spPr>
            <a:xfrm>
              <a:off x="6862359" y="3685088"/>
              <a:ext cx="323850" cy="215444"/>
            </a:xfrm>
            <a:prstGeom prst="rect">
              <a:avLst/>
            </a:prstGeom>
            <a:noFill/>
          </p:spPr>
          <p:txBody>
            <a:bodyPr wrap="square" rtlCol="0">
              <a:spAutoFit/>
            </a:bodyPr>
            <a:lstStyle/>
            <a:p>
              <a:r>
                <a:rPr lang="en-US" sz="800" noProof="0">
                  <a:solidFill>
                    <a:schemeClr val="accent6">
                      <a:lumMod val="50000"/>
                    </a:schemeClr>
                  </a:solidFill>
                </a:rPr>
                <a:t>b</a:t>
              </a:r>
            </a:p>
          </p:txBody>
        </p:sp>
      </p:grpSp>
    </p:spTree>
    <p:extLst>
      <p:ext uri="{BB962C8B-B14F-4D97-AF65-F5344CB8AC3E}">
        <p14:creationId xmlns:p14="http://schemas.microsoft.com/office/powerpoint/2010/main" val="22387160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2AC5B-3A99-8C92-736A-FC291C66AE6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1CC72D2-E695-0EBB-A235-3568666E166F}"/>
              </a:ext>
            </a:extLst>
          </p:cNvPr>
          <p:cNvSpPr txBox="1"/>
          <p:nvPr/>
        </p:nvSpPr>
        <p:spPr>
          <a:xfrm>
            <a:off x="3048000" y="1330712"/>
            <a:ext cx="9144000" cy="358354"/>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14 </a:t>
            </a:r>
            <a:r>
              <a:rPr kumimoji="0" lang="en-US" sz="1800" b="1" i="0" u="none" strike="noStrike" kern="1200" cap="none" spc="0" normalizeH="0" baseline="0" noProof="0">
                <a:ln>
                  <a:noFill/>
                </a:ln>
                <a:solidFill>
                  <a:schemeClr val="accent3"/>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a:t>
            </a:r>
            <a:r>
              <a:rPr kumimoji="0" lang="en-US" sz="1800" b="1" i="0" u="none" strike="noStrike" kern="1200" cap="none" spc="0" normalizeH="0" baseline="0" noProof="0">
                <a:ln>
                  <a:noFill/>
                </a:ln>
                <a:solidFill>
                  <a:schemeClr val="bg1"/>
                </a:solidFill>
                <a:effectLst/>
                <a:uLnTx/>
                <a:uFillTx/>
                <a:latin typeface="Arial" panose="020B0604020202020204" pitchFamily="34" charset="0"/>
                <a:ea typeface="Times New Roman" panose="02020603050405020304" pitchFamily="18" charset="0"/>
                <a:cs typeface="+mn-cs"/>
              </a:rPr>
              <a:t>Clinical Studies: PURPOSE 2 (continued)</a:t>
            </a:r>
          </a:p>
        </p:txBody>
      </p:sp>
      <p:sp>
        <p:nvSpPr>
          <p:cNvPr id="11" name="Rectangle: Top Corners Rounded 10">
            <a:extLst>
              <a:ext uri="{FF2B5EF4-FFF2-40B4-BE49-F238E27FC236}">
                <a16:creationId xmlns:a16="http://schemas.microsoft.com/office/drawing/2014/main" id="{BE942F9E-44A2-E018-EF18-6FEA268192F0}"/>
              </a:ext>
            </a:extLst>
          </p:cNvPr>
          <p:cNvSpPr>
            <a:spLocks/>
          </p:cNvSpPr>
          <p:nvPr/>
        </p:nvSpPr>
        <p:spPr>
          <a:xfrm rot="16200000">
            <a:off x="11559240" y="1149889"/>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B460C3A1-E4A1-8E0B-CA45-05B2A78C5E08}"/>
              </a:ext>
            </a:extLst>
          </p:cNvPr>
          <p:cNvSpPr>
            <a:spLocks noGrp="1"/>
          </p:cNvSpPr>
          <p:nvPr>
            <p:ph type="title"/>
          </p:nvPr>
        </p:nvSpPr>
        <p:spPr>
          <a:xfrm>
            <a:off x="3352097" y="177891"/>
            <a:ext cx="8640000" cy="533205"/>
          </a:xfrm>
        </p:spPr>
        <p:txBody>
          <a:bodyPr/>
          <a:lstStyle/>
          <a:p>
            <a:r>
              <a:rPr lang="en-US" noProof="0"/>
              <a:t>14. Clinical Studies</a:t>
            </a:r>
          </a:p>
        </p:txBody>
      </p:sp>
      <p:sp>
        <p:nvSpPr>
          <p:cNvPr id="8" name="Text Placeholder 7">
            <a:extLst>
              <a:ext uri="{FF2B5EF4-FFF2-40B4-BE49-F238E27FC236}">
                <a16:creationId xmlns:a16="http://schemas.microsoft.com/office/drawing/2014/main" id="{D6FDA5E3-F671-9403-32C5-79FE7D181BF2}"/>
              </a:ext>
            </a:extLst>
          </p:cNvPr>
          <p:cNvSpPr>
            <a:spLocks noGrp="1"/>
          </p:cNvSpPr>
          <p:nvPr>
            <p:ph type="body" sz="quarter" idx="12"/>
          </p:nvPr>
        </p:nvSpPr>
        <p:spPr>
          <a:xfrm>
            <a:off x="1562100" y="5933183"/>
            <a:ext cx="7562850" cy="576000"/>
          </a:xfrm>
        </p:spPr>
        <p:txBody>
          <a:bodyPr/>
          <a:lstStyle/>
          <a:p>
            <a:r>
              <a:rPr lang="en-US" baseline="30000" noProof="0" err="1"/>
              <a:t>a</a:t>
            </a:r>
            <a:r>
              <a:rPr lang="en-US" noProof="0" err="1"/>
              <a:t>The</a:t>
            </a:r>
            <a:r>
              <a:rPr lang="en-US" noProof="0"/>
              <a:t> determination of efficacy was based on planned interim analyses (which became the final analyses) following sequential testing of HIV-1 incidence for YEZTUGO compared to background followed by YEZTUGO compared to TRUVADA; all at alpha level of 0.0026 when 50% of randomized participants completed at least 52 weeks of follow-up or prematurely discontinued from the study; </a:t>
            </a:r>
            <a:r>
              <a:rPr lang="en-US" baseline="30000" noProof="0" err="1"/>
              <a:t>b</a:t>
            </a:r>
            <a:r>
              <a:rPr lang="en-US" noProof="0" err="1"/>
              <a:t>Infections</a:t>
            </a:r>
            <a:r>
              <a:rPr lang="en-US" noProof="0"/>
              <a:t> that occurred after starting YEZTUGO for HIV-1 </a:t>
            </a:r>
            <a:r>
              <a:rPr lang="en-US" noProof="0" err="1"/>
              <a:t>PrEP</a:t>
            </a:r>
            <a:endParaRPr lang="en-US" noProof="0"/>
          </a:p>
        </p:txBody>
      </p:sp>
      <p:graphicFrame>
        <p:nvGraphicFramePr>
          <p:cNvPr id="2" name="Content Placeholder 16">
            <a:extLst>
              <a:ext uri="{FF2B5EF4-FFF2-40B4-BE49-F238E27FC236}">
                <a16:creationId xmlns:a16="http://schemas.microsoft.com/office/drawing/2014/main" id="{9A1C7017-955D-0C35-70D8-AFD0D7B6667F}"/>
              </a:ext>
            </a:extLst>
          </p:cNvPr>
          <p:cNvGraphicFramePr>
            <a:graphicFrameLocks/>
          </p:cNvGraphicFramePr>
          <p:nvPr>
            <p:extLst>
              <p:ext uri="{D42A27DB-BD31-4B8C-83A1-F6EECF244321}">
                <p14:modId xmlns:p14="http://schemas.microsoft.com/office/powerpoint/2010/main" val="1363050416"/>
              </p:ext>
            </p:extLst>
          </p:nvPr>
        </p:nvGraphicFramePr>
        <p:xfrm>
          <a:off x="3395753" y="2279239"/>
          <a:ext cx="8594112" cy="1378080"/>
        </p:xfrm>
        <a:graphic>
          <a:graphicData uri="http://schemas.openxmlformats.org/drawingml/2006/table">
            <a:tbl>
              <a:tblPr firstRow="1" firstCol="1" bandRow="1">
                <a:tableStyleId>{21E4AEA4-8DFA-4A89-87EB-49C32662AFE0}</a:tableStyleId>
              </a:tblPr>
              <a:tblGrid>
                <a:gridCol w="1871985">
                  <a:extLst>
                    <a:ext uri="{9D8B030D-6E8A-4147-A177-3AD203B41FA5}">
                      <a16:colId xmlns:a16="http://schemas.microsoft.com/office/drawing/2014/main" val="2025871499"/>
                    </a:ext>
                  </a:extLst>
                </a:gridCol>
                <a:gridCol w="1531624">
                  <a:extLst>
                    <a:ext uri="{9D8B030D-6E8A-4147-A177-3AD203B41FA5}">
                      <a16:colId xmlns:a16="http://schemas.microsoft.com/office/drawing/2014/main" val="4263938376"/>
                    </a:ext>
                  </a:extLst>
                </a:gridCol>
                <a:gridCol w="1531624">
                  <a:extLst>
                    <a:ext uri="{9D8B030D-6E8A-4147-A177-3AD203B41FA5}">
                      <a16:colId xmlns:a16="http://schemas.microsoft.com/office/drawing/2014/main" val="2651796726"/>
                    </a:ext>
                  </a:extLst>
                </a:gridCol>
                <a:gridCol w="3658879">
                  <a:extLst>
                    <a:ext uri="{9D8B030D-6E8A-4147-A177-3AD203B41FA5}">
                      <a16:colId xmlns:a16="http://schemas.microsoft.com/office/drawing/2014/main" val="2073621720"/>
                    </a:ext>
                  </a:extLst>
                </a:gridCol>
              </a:tblGrid>
              <a:tr h="0">
                <a:tc>
                  <a:txBody>
                    <a:bodyPr/>
                    <a:lstStyle/>
                    <a:p>
                      <a:pPr marL="0" marR="0">
                        <a:spcBef>
                          <a:spcPts val="200"/>
                        </a:spcBef>
                        <a:spcAft>
                          <a:spcPts val="200"/>
                        </a:spcAft>
                      </a:pPr>
                      <a:r>
                        <a:rPr lang="en-US" sz="1200" noProof="0">
                          <a:solidFill>
                            <a:srgbClr val="000000"/>
                          </a:solidFill>
                          <a:effectLst/>
                        </a:rPr>
                        <a:t> </a:t>
                      </a:r>
                      <a:endParaRPr lang="en-US" sz="1200" noProof="0">
                        <a:solidFill>
                          <a:srgbClr val="000000"/>
                        </a:solidFill>
                        <a:effectLst/>
                        <a:latin typeface="Times New Roman" panose="02020603050405020304" pitchFamily="18" charset="0"/>
                        <a:ea typeface="Times New Roman" panose="02020603050405020304" pitchFamily="18" charset="0"/>
                      </a:endParaRPr>
                    </a:p>
                  </a:txBody>
                  <a:tcPr marL="90000" marR="90000" marT="46800" marB="46800" anchor="b">
                    <a:lnB w="12700" cap="flat" cmpd="sng" algn="ctr">
                      <a:solidFill>
                        <a:schemeClr val="bg1"/>
                      </a:solidFill>
                      <a:prstDash val="solid"/>
                      <a:round/>
                      <a:headEnd type="none" w="med" len="med"/>
                      <a:tailEnd type="none" w="med" len="med"/>
                    </a:lnB>
                  </a:tcPr>
                </a:tc>
                <a:tc>
                  <a:txBody>
                    <a:bodyPr/>
                    <a:lstStyle/>
                    <a:p>
                      <a:pPr marL="0" marR="0" algn="ctr">
                        <a:spcBef>
                          <a:spcPts val="200"/>
                        </a:spcBef>
                        <a:spcAft>
                          <a:spcPts val="200"/>
                        </a:spcAft>
                      </a:pPr>
                      <a:r>
                        <a:rPr lang="en-US" sz="1200" b="1" noProof="0">
                          <a:solidFill>
                            <a:schemeClr val="bg1"/>
                          </a:solidFill>
                          <a:effectLst/>
                        </a:rPr>
                        <a:t>YEZTUGO</a:t>
                      </a:r>
                      <a:br>
                        <a:rPr lang="en-US" sz="1200" b="1" noProof="0">
                          <a:solidFill>
                            <a:schemeClr val="bg1"/>
                          </a:solidFill>
                          <a:effectLst/>
                        </a:rPr>
                      </a:br>
                      <a:r>
                        <a:rPr lang="en-US" sz="1200" b="1" noProof="0">
                          <a:solidFill>
                            <a:schemeClr val="bg1"/>
                          </a:solidFill>
                          <a:effectLst/>
                        </a:rPr>
                        <a:t>N=2179</a:t>
                      </a:r>
                      <a:endParaRPr lang="en-US" sz="1200" noProof="0">
                        <a:solidFill>
                          <a:schemeClr val="bg1"/>
                        </a:solidFill>
                        <a:effectLst/>
                        <a:latin typeface="Times New Roman" panose="02020603050405020304" pitchFamily="18" charset="0"/>
                        <a:ea typeface="Times New Roman" panose="02020603050405020304" pitchFamily="18" charset="0"/>
                      </a:endParaRPr>
                    </a:p>
                  </a:txBody>
                  <a:tcPr marL="90000" marR="90000" marT="46800" marB="46800" anchor="b">
                    <a:lnB w="12700" cap="flat" cmpd="sng" algn="ctr">
                      <a:solidFill>
                        <a:schemeClr val="bg1"/>
                      </a:solidFill>
                      <a:prstDash val="solid"/>
                      <a:round/>
                      <a:headEnd type="none" w="med" len="med"/>
                      <a:tailEnd type="none" w="med" len="med"/>
                    </a:lnB>
                  </a:tcPr>
                </a:tc>
                <a:tc>
                  <a:txBody>
                    <a:bodyPr/>
                    <a:lstStyle/>
                    <a:p>
                      <a:pPr marL="0" marR="0" algn="ctr">
                        <a:spcBef>
                          <a:spcPts val="200"/>
                        </a:spcBef>
                        <a:spcAft>
                          <a:spcPts val="200"/>
                        </a:spcAft>
                      </a:pPr>
                      <a:r>
                        <a:rPr lang="en-US" sz="1200" b="1" noProof="0">
                          <a:solidFill>
                            <a:schemeClr val="bg1"/>
                          </a:solidFill>
                          <a:effectLst/>
                        </a:rPr>
                        <a:t>TRUVADA</a:t>
                      </a:r>
                      <a:br>
                        <a:rPr lang="en-US" sz="1200" b="1" noProof="0">
                          <a:solidFill>
                            <a:schemeClr val="bg1"/>
                          </a:solidFill>
                          <a:effectLst/>
                        </a:rPr>
                      </a:br>
                      <a:r>
                        <a:rPr lang="en-US" sz="1200" b="1" noProof="0">
                          <a:solidFill>
                            <a:schemeClr val="bg1"/>
                          </a:solidFill>
                          <a:effectLst/>
                        </a:rPr>
                        <a:t>N=1086</a:t>
                      </a:r>
                      <a:endParaRPr lang="en-US" sz="1200" noProof="0">
                        <a:solidFill>
                          <a:schemeClr val="bg1"/>
                        </a:solidFill>
                        <a:effectLst/>
                        <a:latin typeface="Times New Roman" panose="02020603050405020304" pitchFamily="18" charset="0"/>
                        <a:ea typeface="Times New Roman" panose="02020603050405020304" pitchFamily="18" charset="0"/>
                      </a:endParaRPr>
                    </a:p>
                  </a:txBody>
                  <a:tcPr marL="90000" marR="90000" marT="46800" marB="46800" anchor="b">
                    <a:lnB w="12700" cap="flat" cmpd="sng" algn="ctr">
                      <a:solidFill>
                        <a:schemeClr val="bg1"/>
                      </a:solidFill>
                      <a:prstDash val="solid"/>
                      <a:round/>
                      <a:headEnd type="none" w="med" len="med"/>
                      <a:tailEnd type="none" w="med" len="med"/>
                    </a:lnB>
                  </a:tcPr>
                </a:tc>
                <a:tc>
                  <a:txBody>
                    <a:bodyPr/>
                    <a:lstStyle/>
                    <a:p>
                      <a:pPr marL="0" marR="0" algn="ctr">
                        <a:spcBef>
                          <a:spcPts val="200"/>
                        </a:spcBef>
                        <a:spcAft>
                          <a:spcPts val="200"/>
                        </a:spcAft>
                      </a:pPr>
                      <a:r>
                        <a:rPr lang="en-US" sz="1200" b="1" noProof="0">
                          <a:solidFill>
                            <a:schemeClr val="bg1"/>
                          </a:solidFill>
                          <a:effectLst/>
                        </a:rPr>
                        <a:t>Rate Ratio (95% CI)</a:t>
                      </a:r>
                      <a:endParaRPr lang="en-US" sz="1200" noProof="0">
                        <a:solidFill>
                          <a:schemeClr val="bg1"/>
                        </a:solidFill>
                        <a:effectLst/>
                        <a:latin typeface="Times New Roman" panose="02020603050405020304" pitchFamily="18" charset="0"/>
                        <a:ea typeface="Times New Roman" panose="02020603050405020304" pitchFamily="18" charset="0"/>
                      </a:endParaRPr>
                    </a:p>
                  </a:txBody>
                  <a:tcPr marL="90000" marR="90000" marT="46800" marB="46800" anchor="b">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82904077"/>
                  </a:ext>
                </a:extLst>
              </a:tr>
              <a:tr h="0">
                <a:tc>
                  <a:txBody>
                    <a:bodyPr/>
                    <a:lstStyle/>
                    <a:p>
                      <a:pPr marL="0" marR="0">
                        <a:spcBef>
                          <a:spcPts val="200"/>
                        </a:spcBef>
                        <a:spcAft>
                          <a:spcPts val="200"/>
                        </a:spcAft>
                      </a:pPr>
                      <a:r>
                        <a:rPr lang="en-US" sz="1200" b="1" noProof="0">
                          <a:solidFill>
                            <a:schemeClr val="bg1"/>
                          </a:solidFill>
                          <a:effectLst/>
                        </a:rPr>
                        <a:t>Person-years</a:t>
                      </a:r>
                      <a:endParaRPr lang="en-US" sz="1200" noProof="0">
                        <a:solidFill>
                          <a:schemeClr val="bg1"/>
                        </a:solidFill>
                        <a:effectLst/>
                        <a:latin typeface="Times New Roman" panose="02020603050405020304" pitchFamily="18" charset="0"/>
                        <a:ea typeface="Times New Roman" panose="02020603050405020304" pitchFamily="18" charset="0"/>
                      </a:endParaRPr>
                    </a:p>
                  </a:txBody>
                  <a:tcPr marL="90000" marR="90000" marT="46800" marB="46800" anchor="ctr">
                    <a:lnT w="12700" cap="flat" cmpd="sng" algn="ctr">
                      <a:solidFill>
                        <a:schemeClr val="bg1"/>
                      </a:solidFill>
                      <a:prstDash val="solid"/>
                      <a:round/>
                      <a:headEnd type="none" w="med" len="med"/>
                      <a:tailEnd type="none" w="med" len="med"/>
                    </a:lnT>
                  </a:tcPr>
                </a:tc>
                <a:tc>
                  <a:txBody>
                    <a:bodyPr/>
                    <a:lstStyle/>
                    <a:p>
                      <a:pPr marL="0" marR="0" algn="ctr">
                        <a:spcBef>
                          <a:spcPts val="200"/>
                        </a:spcBef>
                        <a:spcAft>
                          <a:spcPts val="200"/>
                        </a:spcAft>
                      </a:pPr>
                      <a:r>
                        <a:rPr lang="en-US" sz="1200" noProof="0">
                          <a:solidFill>
                            <a:srgbClr val="000000"/>
                          </a:solidFill>
                          <a:effectLst/>
                        </a:rPr>
                        <a:t>1938</a:t>
                      </a:r>
                      <a:endParaRPr lang="en-US" sz="1200" noProof="0">
                        <a:solidFill>
                          <a:srgbClr val="000000"/>
                        </a:solidFill>
                        <a:effectLst/>
                        <a:latin typeface="Times New Roman" panose="02020603050405020304" pitchFamily="18" charset="0"/>
                        <a:ea typeface="Times New Roman" panose="02020603050405020304" pitchFamily="18" charset="0"/>
                      </a:endParaRPr>
                    </a:p>
                  </a:txBody>
                  <a:tcPr marL="90000" marR="90000" marT="46800" marB="46800" anchor="ctr">
                    <a:lnT w="12700" cap="flat" cmpd="sng" algn="ctr">
                      <a:solidFill>
                        <a:schemeClr val="bg1"/>
                      </a:solidFill>
                      <a:prstDash val="solid"/>
                      <a:round/>
                      <a:headEnd type="none" w="med" len="med"/>
                      <a:tailEnd type="none" w="med" len="med"/>
                    </a:lnT>
                  </a:tcPr>
                </a:tc>
                <a:tc>
                  <a:txBody>
                    <a:bodyPr/>
                    <a:lstStyle/>
                    <a:p>
                      <a:pPr marL="0" marR="0" algn="ctr">
                        <a:spcBef>
                          <a:spcPts val="200"/>
                        </a:spcBef>
                        <a:spcAft>
                          <a:spcPts val="200"/>
                        </a:spcAft>
                      </a:pPr>
                      <a:r>
                        <a:rPr lang="en-US" sz="1200" noProof="0">
                          <a:solidFill>
                            <a:srgbClr val="000000"/>
                          </a:solidFill>
                          <a:effectLst/>
                        </a:rPr>
                        <a:t>967</a:t>
                      </a:r>
                      <a:endParaRPr lang="en-US" sz="1200" noProof="0">
                        <a:solidFill>
                          <a:srgbClr val="000000"/>
                        </a:solidFill>
                        <a:effectLst/>
                        <a:latin typeface="Times New Roman" panose="02020603050405020304" pitchFamily="18" charset="0"/>
                        <a:ea typeface="Times New Roman" panose="02020603050405020304" pitchFamily="18" charset="0"/>
                      </a:endParaRPr>
                    </a:p>
                  </a:txBody>
                  <a:tcPr marL="90000" marR="90000" marT="46800" marB="46800" anchor="ctr">
                    <a:lnT w="12700" cap="flat" cmpd="sng" algn="ctr">
                      <a:solidFill>
                        <a:schemeClr val="bg1"/>
                      </a:solidFill>
                      <a:prstDash val="solid"/>
                      <a:round/>
                      <a:headEnd type="none" w="med" len="med"/>
                      <a:tailEnd type="none" w="med" len="med"/>
                    </a:lnT>
                  </a:tcPr>
                </a:tc>
                <a:tc>
                  <a:txBody>
                    <a:bodyPr/>
                    <a:lstStyle/>
                    <a:p>
                      <a:pPr marL="0" marR="0" algn="ctr">
                        <a:spcBef>
                          <a:spcPts val="200"/>
                        </a:spcBef>
                        <a:spcAft>
                          <a:spcPts val="200"/>
                        </a:spcAft>
                      </a:pPr>
                      <a:r>
                        <a:rPr lang="en-US" sz="1200" noProof="0">
                          <a:solidFill>
                            <a:srgbClr val="000000"/>
                          </a:solidFill>
                          <a:effectLst/>
                        </a:rPr>
                        <a:t>-</a:t>
                      </a:r>
                      <a:endParaRPr lang="en-US" sz="1200" noProof="0">
                        <a:solidFill>
                          <a:srgbClr val="000000"/>
                        </a:solidFill>
                        <a:effectLst/>
                        <a:latin typeface="Times New Roman" panose="02020603050405020304" pitchFamily="18" charset="0"/>
                        <a:ea typeface="Times New Roman" panose="02020603050405020304" pitchFamily="18" charset="0"/>
                      </a:endParaRPr>
                    </a:p>
                  </a:txBody>
                  <a:tcPr marL="90000" marR="90000" marT="46800" marB="46800"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801978436"/>
                  </a:ext>
                </a:extLst>
              </a:tr>
              <a:tr h="0">
                <a:tc>
                  <a:txBody>
                    <a:bodyPr/>
                    <a:lstStyle/>
                    <a:p>
                      <a:pPr marL="0" marR="0">
                        <a:spcBef>
                          <a:spcPts val="200"/>
                        </a:spcBef>
                        <a:spcAft>
                          <a:spcPts val="200"/>
                        </a:spcAft>
                      </a:pPr>
                      <a:r>
                        <a:rPr lang="en-US" sz="1200" b="1" noProof="0">
                          <a:solidFill>
                            <a:schemeClr val="bg1"/>
                          </a:solidFill>
                          <a:effectLst/>
                        </a:rPr>
                        <a:t>HIV-1 infections (incidence rate per 100 person-years)</a:t>
                      </a:r>
                      <a:endParaRPr lang="en-US" sz="1200" noProof="0">
                        <a:solidFill>
                          <a:schemeClr val="bg1"/>
                        </a:solidFill>
                        <a:effectLst/>
                        <a:latin typeface="Times New Roman" panose="02020603050405020304" pitchFamily="18" charset="0"/>
                        <a:ea typeface="Times New Roman" panose="02020603050405020304" pitchFamily="18" charset="0"/>
                      </a:endParaRPr>
                    </a:p>
                  </a:txBody>
                  <a:tcPr marL="90000" marR="90000" marT="46800" marB="46800" anchor="ctr"/>
                </a:tc>
                <a:tc>
                  <a:txBody>
                    <a:bodyPr/>
                    <a:lstStyle/>
                    <a:p>
                      <a:pPr marL="0" marR="0" algn="ctr">
                        <a:spcBef>
                          <a:spcPts val="200"/>
                        </a:spcBef>
                        <a:spcAft>
                          <a:spcPts val="200"/>
                        </a:spcAft>
                      </a:pPr>
                      <a:r>
                        <a:rPr lang="en-US" sz="1200" noProof="0">
                          <a:effectLst/>
                        </a:rPr>
                        <a:t>2</a:t>
                      </a:r>
                    </a:p>
                    <a:p>
                      <a:pPr marL="0" marR="0" algn="ctr">
                        <a:spcBef>
                          <a:spcPts val="200"/>
                        </a:spcBef>
                        <a:spcAft>
                          <a:spcPts val="200"/>
                        </a:spcAft>
                      </a:pPr>
                      <a:r>
                        <a:rPr lang="en-US" sz="1200" noProof="0">
                          <a:effectLst/>
                        </a:rPr>
                        <a:t>(0.1)</a:t>
                      </a:r>
                      <a:endParaRPr lang="en-US" sz="1200" noProof="0">
                        <a:effectLst/>
                        <a:latin typeface="Times New Roman" panose="02020603050405020304" pitchFamily="18" charset="0"/>
                        <a:ea typeface="Times New Roman" panose="02020603050405020304" pitchFamily="18" charset="0"/>
                      </a:endParaRPr>
                    </a:p>
                  </a:txBody>
                  <a:tcPr marL="90000" marR="90000" marT="46800" marB="46800" anchor="ctr"/>
                </a:tc>
                <a:tc>
                  <a:txBody>
                    <a:bodyPr/>
                    <a:lstStyle/>
                    <a:p>
                      <a:pPr marL="0" marR="0" algn="ctr">
                        <a:spcBef>
                          <a:spcPts val="200"/>
                        </a:spcBef>
                        <a:spcAft>
                          <a:spcPts val="200"/>
                        </a:spcAft>
                      </a:pPr>
                      <a:r>
                        <a:rPr lang="en-US" sz="1200" noProof="0">
                          <a:effectLst/>
                        </a:rPr>
                        <a:t>9</a:t>
                      </a:r>
                    </a:p>
                    <a:p>
                      <a:pPr marL="0" marR="0" algn="ctr">
                        <a:spcBef>
                          <a:spcPts val="200"/>
                        </a:spcBef>
                        <a:spcAft>
                          <a:spcPts val="200"/>
                        </a:spcAft>
                      </a:pPr>
                      <a:r>
                        <a:rPr lang="en-US" sz="1200" noProof="0">
                          <a:effectLst/>
                        </a:rPr>
                        <a:t>(0.93)</a:t>
                      </a:r>
                      <a:endParaRPr lang="en-US" sz="1200" noProof="0">
                        <a:effectLst/>
                        <a:latin typeface="Times New Roman" panose="02020603050405020304" pitchFamily="18" charset="0"/>
                        <a:ea typeface="Times New Roman" panose="02020603050405020304" pitchFamily="18" charset="0"/>
                      </a:endParaRPr>
                    </a:p>
                  </a:txBody>
                  <a:tcPr marL="90000" marR="90000" marT="46800" marB="46800" anchor="ctr"/>
                </a:tc>
                <a:tc>
                  <a:txBody>
                    <a:bodyPr/>
                    <a:lstStyle/>
                    <a:p>
                      <a:pPr marL="0" marR="0" algn="ctr">
                        <a:spcBef>
                          <a:spcPts val="0"/>
                        </a:spcBef>
                        <a:spcAft>
                          <a:spcPts val="0"/>
                        </a:spcAft>
                      </a:pPr>
                      <a:r>
                        <a:rPr lang="en-US" sz="1200" noProof="0">
                          <a:solidFill>
                            <a:srgbClr val="000000"/>
                          </a:solidFill>
                          <a:effectLst/>
                        </a:rPr>
                        <a:t>YEZTUGO / TRUVADA:</a:t>
                      </a:r>
                    </a:p>
                    <a:p>
                      <a:pPr marL="0" marR="0" algn="ctr">
                        <a:spcAft>
                          <a:spcPts val="0"/>
                        </a:spcAft>
                      </a:pPr>
                      <a:r>
                        <a:rPr lang="en-US" sz="1200" noProof="0">
                          <a:solidFill>
                            <a:srgbClr val="000000"/>
                          </a:solidFill>
                          <a:effectLst/>
                        </a:rPr>
                        <a:t>0.111 (0.024, 0.513)</a:t>
                      </a:r>
                    </a:p>
                    <a:p>
                      <a:pPr marL="0" marR="0" algn="ctr">
                        <a:spcBef>
                          <a:spcPts val="0"/>
                        </a:spcBef>
                        <a:spcAft>
                          <a:spcPts val="0"/>
                        </a:spcAft>
                      </a:pPr>
                      <a:r>
                        <a:rPr lang="en-US" sz="1200" i="1" noProof="0">
                          <a:solidFill>
                            <a:srgbClr val="000000"/>
                          </a:solidFill>
                          <a:effectLst/>
                        </a:rPr>
                        <a:t>P</a:t>
                      </a:r>
                      <a:r>
                        <a:rPr lang="en-US" sz="1200" noProof="0">
                          <a:solidFill>
                            <a:srgbClr val="000000"/>
                          </a:solidFill>
                          <a:effectLst/>
                        </a:rPr>
                        <a:t>=0.00245</a:t>
                      </a:r>
                      <a:endParaRPr lang="en-US" sz="1200" noProof="0">
                        <a:solidFill>
                          <a:srgbClr val="000000"/>
                        </a:solidFill>
                        <a:effectLst/>
                        <a:latin typeface="Times New Roman" panose="02020603050405020304" pitchFamily="18" charset="0"/>
                      </a:endParaRPr>
                    </a:p>
                  </a:txBody>
                  <a:tcPr marL="90000" marR="90000" marT="46800" marB="46800" anchor="ctr"/>
                </a:tc>
                <a:extLst>
                  <a:ext uri="{0D108BD9-81ED-4DB2-BD59-A6C34878D82A}">
                    <a16:rowId xmlns:a16="http://schemas.microsoft.com/office/drawing/2014/main" val="1362375479"/>
                  </a:ext>
                </a:extLst>
              </a:tr>
            </a:tbl>
          </a:graphicData>
        </a:graphic>
      </p:graphicFrame>
      <p:sp>
        <p:nvSpPr>
          <p:cNvPr id="5" name="TextBox 4">
            <a:extLst>
              <a:ext uri="{FF2B5EF4-FFF2-40B4-BE49-F238E27FC236}">
                <a16:creationId xmlns:a16="http://schemas.microsoft.com/office/drawing/2014/main" id="{D2D1CD79-A04E-6EE3-583F-C482D6DC3EDA}"/>
              </a:ext>
            </a:extLst>
          </p:cNvPr>
          <p:cNvSpPr txBox="1"/>
          <p:nvPr/>
        </p:nvSpPr>
        <p:spPr>
          <a:xfrm>
            <a:off x="3314177" y="1784242"/>
            <a:ext cx="8675688" cy="3139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a:ea typeface="+mn-ea"/>
                <a:cs typeface="+mn-cs"/>
              </a:rPr>
              <a:t>Table 14. Overall HIV-1 Incidence Outcomes in PURPOSE 2</a:t>
            </a:r>
            <a:r>
              <a:rPr kumimoji="0" lang="en-US" sz="1600" b="1" i="0" u="none" strike="noStrike" kern="1200" cap="none" spc="0" normalizeH="0" baseline="30000" noProof="0">
                <a:ln>
                  <a:noFill/>
                </a:ln>
                <a:solidFill>
                  <a:prstClr val="black"/>
                </a:solidFill>
                <a:effectLst/>
                <a:uLnTx/>
                <a:uFillTx/>
                <a:latin typeface="Arial"/>
                <a:ea typeface="+mn-ea"/>
                <a:cs typeface="+mn-cs"/>
              </a:rPr>
              <a:t>a</a:t>
            </a:r>
            <a:endParaRPr kumimoji="0" lang="en-US" sz="1600" b="1" i="0" u="none" strike="noStrike" kern="1200" cap="none" spc="0" normalizeH="0" baseline="0" noProof="0">
              <a:ln>
                <a:noFill/>
              </a:ln>
              <a:solidFill>
                <a:prstClr val="black"/>
              </a:solidFill>
              <a:effectLst/>
              <a:uLnTx/>
              <a:uFillTx/>
              <a:latin typeface="Arial"/>
              <a:ea typeface="+mn-ea"/>
              <a:cs typeface="+mn-cs"/>
            </a:endParaRPr>
          </a:p>
        </p:txBody>
      </p:sp>
      <p:pic>
        <p:nvPicPr>
          <p:cNvPr id="55" name="Graphic 54">
            <a:extLst>
              <a:ext uri="{FF2B5EF4-FFF2-40B4-BE49-F238E27FC236}">
                <a16:creationId xmlns:a16="http://schemas.microsoft.com/office/drawing/2014/main" id="{C1FB29BB-416B-C1CF-36C5-A0CD9CAED6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26941" y="1296086"/>
            <a:ext cx="410120" cy="410120"/>
          </a:xfrm>
          <a:prstGeom prst="rect">
            <a:avLst/>
          </a:prstGeom>
        </p:spPr>
      </p:pic>
      <p:grpSp>
        <p:nvGrpSpPr>
          <p:cNvPr id="56" name="Highlight Guides [HIDE]" hidden="1">
            <a:extLst>
              <a:ext uri="{FF2B5EF4-FFF2-40B4-BE49-F238E27FC236}">
                <a16:creationId xmlns:a16="http://schemas.microsoft.com/office/drawing/2014/main" id="{93D35C88-E391-7AF4-9AFF-70D00CAB0C7E}"/>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57" name="Highlight BG">
              <a:extLst>
                <a:ext uri="{FF2B5EF4-FFF2-40B4-BE49-F238E27FC236}">
                  <a16:creationId xmlns:a16="http://schemas.microsoft.com/office/drawing/2014/main" id="{D902F286-7C7A-37E4-7D2C-23A011159013}"/>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58" name="Straight Connector 57">
              <a:extLst>
                <a:ext uri="{FF2B5EF4-FFF2-40B4-BE49-F238E27FC236}">
                  <a16:creationId xmlns:a16="http://schemas.microsoft.com/office/drawing/2014/main" id="{F157C109-F014-2AE9-D2AC-CC2C390B34EE}"/>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F8E1FBA8-F08A-6D71-5CA2-7CA693F9335E}"/>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0CFE2E54-E129-E6DF-5AF7-54F908941131}"/>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DAFD7FAA-6E81-741A-EBDE-CC0A6E9DE447}"/>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319BB16F-61EB-5E4F-70B3-EDBAC3C3F125}"/>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DD7CC814-9FE8-0993-5DC3-4B16BD85D7A0}"/>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4477B33F-3DFF-70AD-9C4B-87B273C5F1D6}"/>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50F5EC10-98F5-9728-D063-A16C8DCF18CB}"/>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F3B4A3F9-15B4-0EA0-9C9E-D4BBD96D450B}"/>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B0E25B40-C020-FB36-366C-3E7F2E224245}"/>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A90F6DC7-030A-CB31-603B-DD242DB20EF5}"/>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663F202F-B21E-648F-CD32-528BA9B90A54}"/>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670CDB8D-1837-9A8B-D158-9F53FAB6BC41}"/>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81E50B3D-D343-21E3-EC8C-AC85B4E33915}"/>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FF1F2D61-A85C-13E0-C68A-238ACAF4EEF7}"/>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9D79A9F0-0C9C-BF97-3F22-3567BEBDF663}"/>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59A3D5EA-B3AF-EC1E-4D83-67457D767E0B}"/>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6B3B0D66-1F13-F915-8102-6CD5CE305782}"/>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EEE17A20-5A99-DD81-F000-DC51AD4C1BBC}"/>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DE2C9E9A-28FB-57DB-8CA6-282ABE6E4954}"/>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6F28DFD-D657-DED0-F970-AAE87CB4DE75}"/>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F84A4D87-5D94-7682-CCDC-A9DDF27A7ADF}"/>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8E6CA7AB-7674-E3BE-4052-C64277B3E1BA}"/>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23AAF74D-897F-87CA-B294-2EBCB5E64A50}"/>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53E3AA8F-A59A-D57A-65A2-E7D367686985}"/>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9BFFB562-2096-44C4-008C-D1386719A63C}"/>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5B4BD780-2A5F-CE8C-C339-2F5252818A66}"/>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474BAC8D-8A26-1641-321D-7981FA23449C}"/>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09196767-0E53-0248-B610-FE8A63BCD7BE}"/>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5915D529-1B28-08D2-8FC5-699C2D317059}"/>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7023156D-2083-4F7E-70D1-A4C5E40AF62D}"/>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376628F1-0D05-779C-4F81-18E7430FCBAF}"/>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8EB8B9E4-A8B1-E900-8D8B-917ED3B25E5E}"/>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62CFA520-A22C-4152-A691-1F709AFAFAE4}"/>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06A1FE9-9FEF-EDF7-54C0-DBB71B618851}"/>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63FFBF34-3A8E-8FEE-40B3-AC22220D1B3E}"/>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39887A01-35B4-929D-924E-A289153F0ABF}"/>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1E17EC93-716C-BC44-A0D0-3A8BE9FDC391}"/>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FB891FDB-DF48-27C9-6CAA-AE65FDED2BCF}"/>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E5030C35-D0E8-E716-4C4C-F110503E13F9}"/>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24" name="Picture Placeholder 23">
            <a:extLst>
              <a:ext uri="{FF2B5EF4-FFF2-40B4-BE49-F238E27FC236}">
                <a16:creationId xmlns:a16="http://schemas.microsoft.com/office/drawing/2014/main" id="{B716F38B-EEDC-69BE-B8A9-F51C9DF5EA67}"/>
              </a:ext>
            </a:extLst>
          </p:cNvPr>
          <p:cNvPicPr>
            <a:picLocks noGrp="1" noChangeAspect="1"/>
          </p:cNvPicPr>
          <p:nvPr>
            <p:ph type="pic" sz="quarter" idx="11"/>
          </p:nvPr>
        </p:nvPicPr>
        <p:blipFill>
          <a:blip r:embed="rId4"/>
          <a:srcRect l="290" r="290"/>
          <a:stretch/>
        </p:blipFill>
        <p:spPr/>
      </p:pic>
      <p:sp>
        <p:nvSpPr>
          <p:cNvPr id="7" name="!!Highlight">
            <a:extLst>
              <a:ext uri="{FF2B5EF4-FFF2-40B4-BE49-F238E27FC236}">
                <a16:creationId xmlns:a16="http://schemas.microsoft.com/office/drawing/2014/main" id="{21C5D346-DA4B-0790-2B68-700C05B75F0D}"/>
              </a:ext>
            </a:extLst>
          </p:cNvPr>
          <p:cNvSpPr/>
          <p:nvPr/>
        </p:nvSpPr>
        <p:spPr>
          <a:xfrm>
            <a:off x="818281" y="1046328"/>
            <a:ext cx="2361812" cy="1713544"/>
          </a:xfrm>
          <a:custGeom>
            <a:avLst/>
            <a:gdLst>
              <a:gd name="connsiteX0" fmla="*/ 0 w 1985527"/>
              <a:gd name="connsiteY0" fmla="*/ 0 h 594784"/>
              <a:gd name="connsiteX1" fmla="*/ 1985527 w 1985527"/>
              <a:gd name="connsiteY1" fmla="*/ 0 h 594784"/>
              <a:gd name="connsiteX2" fmla="*/ 1985527 w 1985527"/>
              <a:gd name="connsiteY2" fmla="*/ 594784 h 594784"/>
              <a:gd name="connsiteX3" fmla="*/ 0 w 1985527"/>
              <a:gd name="connsiteY3" fmla="*/ 594784 h 594784"/>
              <a:gd name="connsiteX4" fmla="*/ 0 w 1985527"/>
              <a:gd name="connsiteY4" fmla="*/ 0 h 594784"/>
              <a:gd name="connsiteX0" fmla="*/ 0 w 2324194"/>
              <a:gd name="connsiteY0" fmla="*/ 385233 h 980017"/>
              <a:gd name="connsiteX1" fmla="*/ 2324194 w 2324194"/>
              <a:gd name="connsiteY1" fmla="*/ 0 h 980017"/>
              <a:gd name="connsiteX2" fmla="*/ 1985527 w 2324194"/>
              <a:gd name="connsiteY2" fmla="*/ 980017 h 980017"/>
              <a:gd name="connsiteX3" fmla="*/ 0 w 2324194"/>
              <a:gd name="connsiteY3" fmla="*/ 980017 h 980017"/>
              <a:gd name="connsiteX4" fmla="*/ 0 w 2324194"/>
              <a:gd name="connsiteY4" fmla="*/ 385233 h 980017"/>
              <a:gd name="connsiteX0" fmla="*/ 0 w 2364410"/>
              <a:gd name="connsiteY0" fmla="*/ 385233 h 980017"/>
              <a:gd name="connsiteX1" fmla="*/ 2324194 w 2364410"/>
              <a:gd name="connsiteY1" fmla="*/ 0 h 980017"/>
              <a:gd name="connsiteX2" fmla="*/ 2364410 w 2364410"/>
              <a:gd name="connsiteY2" fmla="*/ 787400 h 980017"/>
              <a:gd name="connsiteX3" fmla="*/ 0 w 2364410"/>
              <a:gd name="connsiteY3" fmla="*/ 980017 h 980017"/>
              <a:gd name="connsiteX4" fmla="*/ 0 w 2364410"/>
              <a:gd name="connsiteY4" fmla="*/ 385233 h 980017"/>
              <a:gd name="connsiteX0" fmla="*/ 0 w 2364410"/>
              <a:gd name="connsiteY0" fmla="*/ 385233 h 1341967"/>
              <a:gd name="connsiteX1" fmla="*/ 2324194 w 2364410"/>
              <a:gd name="connsiteY1" fmla="*/ 0 h 1341967"/>
              <a:gd name="connsiteX2" fmla="*/ 2364410 w 2364410"/>
              <a:gd name="connsiteY2" fmla="*/ 787400 h 1341967"/>
              <a:gd name="connsiteX3" fmla="*/ 63500 w 2364410"/>
              <a:gd name="connsiteY3" fmla="*/ 1341967 h 1341967"/>
              <a:gd name="connsiteX4" fmla="*/ 0 w 2364410"/>
              <a:gd name="connsiteY4" fmla="*/ 385233 h 1341967"/>
              <a:gd name="connsiteX0" fmla="*/ 0 w 2362293"/>
              <a:gd name="connsiteY0" fmla="*/ 385233 h 1341967"/>
              <a:gd name="connsiteX1" fmla="*/ 2324194 w 2362293"/>
              <a:gd name="connsiteY1" fmla="*/ 0 h 1341967"/>
              <a:gd name="connsiteX2" fmla="*/ 2362293 w 2362293"/>
              <a:gd name="connsiteY2" fmla="*/ 812800 h 1341967"/>
              <a:gd name="connsiteX3" fmla="*/ 63500 w 2362293"/>
              <a:gd name="connsiteY3" fmla="*/ 1341967 h 1341967"/>
              <a:gd name="connsiteX4" fmla="*/ 0 w 2362293"/>
              <a:gd name="connsiteY4" fmla="*/ 385233 h 1341967"/>
              <a:gd name="connsiteX0" fmla="*/ 0 w 2362293"/>
              <a:gd name="connsiteY0" fmla="*/ 385233 h 1909234"/>
              <a:gd name="connsiteX1" fmla="*/ 2324194 w 2362293"/>
              <a:gd name="connsiteY1" fmla="*/ 0 h 1909234"/>
              <a:gd name="connsiteX2" fmla="*/ 2362293 w 2362293"/>
              <a:gd name="connsiteY2" fmla="*/ 812800 h 1909234"/>
              <a:gd name="connsiteX3" fmla="*/ 122767 w 2362293"/>
              <a:gd name="connsiteY3" fmla="*/ 1909234 h 1909234"/>
              <a:gd name="connsiteX4" fmla="*/ 0 w 2362293"/>
              <a:gd name="connsiteY4" fmla="*/ 385233 h 1909234"/>
              <a:gd name="connsiteX0" fmla="*/ 0 w 2394043"/>
              <a:gd name="connsiteY0" fmla="*/ 385233 h 1909234"/>
              <a:gd name="connsiteX1" fmla="*/ 2324194 w 2394043"/>
              <a:gd name="connsiteY1" fmla="*/ 0 h 1909234"/>
              <a:gd name="connsiteX2" fmla="*/ 2394043 w 2394043"/>
              <a:gd name="connsiteY2" fmla="*/ 1369484 h 1909234"/>
              <a:gd name="connsiteX3" fmla="*/ 122767 w 2394043"/>
              <a:gd name="connsiteY3" fmla="*/ 1909234 h 1909234"/>
              <a:gd name="connsiteX4" fmla="*/ 0 w 2394043"/>
              <a:gd name="connsiteY4" fmla="*/ 385233 h 1909234"/>
              <a:gd name="connsiteX0" fmla="*/ 0 w 2394043"/>
              <a:gd name="connsiteY0" fmla="*/ 385233 h 1917700"/>
              <a:gd name="connsiteX1" fmla="*/ 2324194 w 2394043"/>
              <a:gd name="connsiteY1" fmla="*/ 0 h 1917700"/>
              <a:gd name="connsiteX2" fmla="*/ 2394043 w 2394043"/>
              <a:gd name="connsiteY2" fmla="*/ 1369484 h 1917700"/>
              <a:gd name="connsiteX3" fmla="*/ 122767 w 2394043"/>
              <a:gd name="connsiteY3" fmla="*/ 1917700 h 1917700"/>
              <a:gd name="connsiteX4" fmla="*/ 0 w 2394043"/>
              <a:gd name="connsiteY4" fmla="*/ 385233 h 1917700"/>
              <a:gd name="connsiteX0" fmla="*/ 0 w 2394043"/>
              <a:gd name="connsiteY0" fmla="*/ 385233 h 1917700"/>
              <a:gd name="connsiteX1" fmla="*/ 2324194 w 2394043"/>
              <a:gd name="connsiteY1" fmla="*/ 0 h 1917700"/>
              <a:gd name="connsiteX2" fmla="*/ 2394043 w 2394043"/>
              <a:gd name="connsiteY2" fmla="*/ 1350434 h 1917700"/>
              <a:gd name="connsiteX3" fmla="*/ 122767 w 2394043"/>
              <a:gd name="connsiteY3" fmla="*/ 1917700 h 1917700"/>
              <a:gd name="connsiteX4" fmla="*/ 0 w 2394043"/>
              <a:gd name="connsiteY4" fmla="*/ 385233 h 1917700"/>
              <a:gd name="connsiteX0" fmla="*/ 0 w 2383459"/>
              <a:gd name="connsiteY0" fmla="*/ 554566 h 1917700"/>
              <a:gd name="connsiteX1" fmla="*/ 2313610 w 2383459"/>
              <a:gd name="connsiteY1" fmla="*/ 0 h 1917700"/>
              <a:gd name="connsiteX2" fmla="*/ 2383459 w 2383459"/>
              <a:gd name="connsiteY2" fmla="*/ 1350434 h 1917700"/>
              <a:gd name="connsiteX3" fmla="*/ 112183 w 2383459"/>
              <a:gd name="connsiteY3" fmla="*/ 1917700 h 1917700"/>
              <a:gd name="connsiteX4" fmla="*/ 0 w 2383459"/>
              <a:gd name="connsiteY4" fmla="*/ 554566 h 1917700"/>
              <a:gd name="connsiteX0" fmla="*/ 0 w 2438493"/>
              <a:gd name="connsiteY0" fmla="*/ 518583 h 1881717"/>
              <a:gd name="connsiteX1" fmla="*/ 2438493 w 2438493"/>
              <a:gd name="connsiteY1" fmla="*/ 0 h 1881717"/>
              <a:gd name="connsiteX2" fmla="*/ 2383459 w 2438493"/>
              <a:gd name="connsiteY2" fmla="*/ 1314451 h 1881717"/>
              <a:gd name="connsiteX3" fmla="*/ 112183 w 2438493"/>
              <a:gd name="connsiteY3" fmla="*/ 1881717 h 1881717"/>
              <a:gd name="connsiteX4" fmla="*/ 0 w 2438493"/>
              <a:gd name="connsiteY4" fmla="*/ 518583 h 1881717"/>
              <a:gd name="connsiteX0" fmla="*/ 0 w 2457543"/>
              <a:gd name="connsiteY0" fmla="*/ 527049 h 1890183"/>
              <a:gd name="connsiteX1" fmla="*/ 2457543 w 2457543"/>
              <a:gd name="connsiteY1" fmla="*/ 0 h 1890183"/>
              <a:gd name="connsiteX2" fmla="*/ 2383459 w 2457543"/>
              <a:gd name="connsiteY2" fmla="*/ 1322917 h 1890183"/>
              <a:gd name="connsiteX3" fmla="*/ 112183 w 2457543"/>
              <a:gd name="connsiteY3" fmla="*/ 1890183 h 1890183"/>
              <a:gd name="connsiteX4" fmla="*/ 0 w 2457543"/>
              <a:gd name="connsiteY4" fmla="*/ 527049 h 1890183"/>
              <a:gd name="connsiteX0" fmla="*/ 0 w 2499876"/>
              <a:gd name="connsiteY0" fmla="*/ 527049 h 1890183"/>
              <a:gd name="connsiteX1" fmla="*/ 2457543 w 2499876"/>
              <a:gd name="connsiteY1" fmla="*/ 0 h 1890183"/>
              <a:gd name="connsiteX2" fmla="*/ 2499876 w 2499876"/>
              <a:gd name="connsiteY2" fmla="*/ 1202267 h 1890183"/>
              <a:gd name="connsiteX3" fmla="*/ 112183 w 2499876"/>
              <a:gd name="connsiteY3" fmla="*/ 1890183 h 1890183"/>
              <a:gd name="connsiteX4" fmla="*/ 0 w 2499876"/>
              <a:gd name="connsiteY4" fmla="*/ 527049 h 1890183"/>
              <a:gd name="connsiteX0" fmla="*/ 0 w 2508343"/>
              <a:gd name="connsiteY0" fmla="*/ 527049 h 1890183"/>
              <a:gd name="connsiteX1" fmla="*/ 2457543 w 2508343"/>
              <a:gd name="connsiteY1" fmla="*/ 0 h 1890183"/>
              <a:gd name="connsiteX2" fmla="*/ 2508343 w 2508343"/>
              <a:gd name="connsiteY2" fmla="*/ 1187450 h 1890183"/>
              <a:gd name="connsiteX3" fmla="*/ 112183 w 2508343"/>
              <a:gd name="connsiteY3" fmla="*/ 1890183 h 1890183"/>
              <a:gd name="connsiteX4" fmla="*/ 0 w 2508343"/>
              <a:gd name="connsiteY4" fmla="*/ 527049 h 1890183"/>
              <a:gd name="connsiteX0" fmla="*/ 0 w 2514693"/>
              <a:gd name="connsiteY0" fmla="*/ 527049 h 1890183"/>
              <a:gd name="connsiteX1" fmla="*/ 2457543 w 2514693"/>
              <a:gd name="connsiteY1" fmla="*/ 0 h 1890183"/>
              <a:gd name="connsiteX2" fmla="*/ 2514693 w 2514693"/>
              <a:gd name="connsiteY2" fmla="*/ 1183217 h 1890183"/>
              <a:gd name="connsiteX3" fmla="*/ 112183 w 2514693"/>
              <a:gd name="connsiteY3" fmla="*/ 1890183 h 1890183"/>
              <a:gd name="connsiteX4" fmla="*/ 0 w 2514693"/>
              <a:gd name="connsiteY4" fmla="*/ 527049 h 1890183"/>
              <a:gd name="connsiteX0" fmla="*/ 0 w 2514693"/>
              <a:gd name="connsiteY0" fmla="*/ 527049 h 2012580"/>
              <a:gd name="connsiteX1" fmla="*/ 2457543 w 2514693"/>
              <a:gd name="connsiteY1" fmla="*/ 0 h 2012580"/>
              <a:gd name="connsiteX2" fmla="*/ 2514693 w 2514693"/>
              <a:gd name="connsiteY2" fmla="*/ 1183217 h 2012580"/>
              <a:gd name="connsiteX3" fmla="*/ 108784 w 2514693"/>
              <a:gd name="connsiteY3" fmla="*/ 2012580 h 2012580"/>
              <a:gd name="connsiteX4" fmla="*/ 0 w 2514693"/>
              <a:gd name="connsiteY4" fmla="*/ 527049 h 2012580"/>
              <a:gd name="connsiteX0" fmla="*/ 0 w 2514693"/>
              <a:gd name="connsiteY0" fmla="*/ 527049 h 2012580"/>
              <a:gd name="connsiteX1" fmla="*/ 2457543 w 2514693"/>
              <a:gd name="connsiteY1" fmla="*/ 0 h 2012580"/>
              <a:gd name="connsiteX2" fmla="*/ 2514693 w 2514693"/>
              <a:gd name="connsiteY2" fmla="*/ 1183217 h 2012580"/>
              <a:gd name="connsiteX3" fmla="*/ 84984 w 2514693"/>
              <a:gd name="connsiteY3" fmla="*/ 2012580 h 2012580"/>
              <a:gd name="connsiteX4" fmla="*/ 0 w 2514693"/>
              <a:gd name="connsiteY4" fmla="*/ 527049 h 2012580"/>
              <a:gd name="connsiteX0" fmla="*/ 0 w 2494293"/>
              <a:gd name="connsiteY0" fmla="*/ 527049 h 2012580"/>
              <a:gd name="connsiteX1" fmla="*/ 2457543 w 2494293"/>
              <a:gd name="connsiteY1" fmla="*/ 0 h 2012580"/>
              <a:gd name="connsiteX2" fmla="*/ 2494293 w 2494293"/>
              <a:gd name="connsiteY2" fmla="*/ 1220616 h 2012580"/>
              <a:gd name="connsiteX3" fmla="*/ 84984 w 2494293"/>
              <a:gd name="connsiteY3" fmla="*/ 2012580 h 2012580"/>
              <a:gd name="connsiteX4" fmla="*/ 0 w 2494293"/>
              <a:gd name="connsiteY4" fmla="*/ 527049 h 2012580"/>
              <a:gd name="connsiteX0" fmla="*/ 0 w 2507893"/>
              <a:gd name="connsiteY0" fmla="*/ 527049 h 2012580"/>
              <a:gd name="connsiteX1" fmla="*/ 2457543 w 2507893"/>
              <a:gd name="connsiteY1" fmla="*/ 0 h 2012580"/>
              <a:gd name="connsiteX2" fmla="*/ 2507893 w 2507893"/>
              <a:gd name="connsiteY2" fmla="*/ 1220616 h 2012580"/>
              <a:gd name="connsiteX3" fmla="*/ 84984 w 2507893"/>
              <a:gd name="connsiteY3" fmla="*/ 2012580 h 2012580"/>
              <a:gd name="connsiteX4" fmla="*/ 0 w 2507893"/>
              <a:gd name="connsiteY4" fmla="*/ 527049 h 2012580"/>
              <a:gd name="connsiteX0" fmla="*/ 0 w 2501093"/>
              <a:gd name="connsiteY0" fmla="*/ 527049 h 2012580"/>
              <a:gd name="connsiteX1" fmla="*/ 2457543 w 2501093"/>
              <a:gd name="connsiteY1" fmla="*/ 0 h 2012580"/>
              <a:gd name="connsiteX2" fmla="*/ 2501093 w 2501093"/>
              <a:gd name="connsiteY2" fmla="*/ 1251215 h 2012580"/>
              <a:gd name="connsiteX3" fmla="*/ 84984 w 2501093"/>
              <a:gd name="connsiteY3" fmla="*/ 2012580 h 2012580"/>
              <a:gd name="connsiteX4" fmla="*/ 0 w 2501093"/>
              <a:gd name="connsiteY4" fmla="*/ 527049 h 2012580"/>
              <a:gd name="connsiteX0" fmla="*/ 0 w 2501093"/>
              <a:gd name="connsiteY0" fmla="*/ 527049 h 2036379"/>
              <a:gd name="connsiteX1" fmla="*/ 2457543 w 2501093"/>
              <a:gd name="connsiteY1" fmla="*/ 0 h 2036379"/>
              <a:gd name="connsiteX2" fmla="*/ 2501093 w 2501093"/>
              <a:gd name="connsiteY2" fmla="*/ 1251215 h 2036379"/>
              <a:gd name="connsiteX3" fmla="*/ 64585 w 2501093"/>
              <a:gd name="connsiteY3" fmla="*/ 2036379 h 2036379"/>
              <a:gd name="connsiteX4" fmla="*/ 0 w 2501093"/>
              <a:gd name="connsiteY4" fmla="*/ 527049 h 2036379"/>
              <a:gd name="connsiteX0" fmla="*/ 0 w 2501093"/>
              <a:gd name="connsiteY0" fmla="*/ 527049 h 2039779"/>
              <a:gd name="connsiteX1" fmla="*/ 2457543 w 2501093"/>
              <a:gd name="connsiteY1" fmla="*/ 0 h 2039779"/>
              <a:gd name="connsiteX2" fmla="*/ 2501093 w 2501093"/>
              <a:gd name="connsiteY2" fmla="*/ 1251215 h 2039779"/>
              <a:gd name="connsiteX3" fmla="*/ 81584 w 2501093"/>
              <a:gd name="connsiteY3" fmla="*/ 2039779 h 2039779"/>
              <a:gd name="connsiteX4" fmla="*/ 0 w 2501093"/>
              <a:gd name="connsiteY4" fmla="*/ 527049 h 2039779"/>
              <a:gd name="connsiteX0" fmla="*/ 0 w 2501093"/>
              <a:gd name="connsiteY0" fmla="*/ 527049 h 2022779"/>
              <a:gd name="connsiteX1" fmla="*/ 2457543 w 2501093"/>
              <a:gd name="connsiteY1" fmla="*/ 0 h 2022779"/>
              <a:gd name="connsiteX2" fmla="*/ 2501093 w 2501093"/>
              <a:gd name="connsiteY2" fmla="*/ 1251215 h 2022779"/>
              <a:gd name="connsiteX3" fmla="*/ 84984 w 2501093"/>
              <a:gd name="connsiteY3" fmla="*/ 2022779 h 2022779"/>
              <a:gd name="connsiteX4" fmla="*/ 0 w 2501093"/>
              <a:gd name="connsiteY4" fmla="*/ 527049 h 2022779"/>
              <a:gd name="connsiteX0" fmla="*/ 0 w 2501093"/>
              <a:gd name="connsiteY0" fmla="*/ 537249 h 2032979"/>
              <a:gd name="connsiteX1" fmla="*/ 2457543 w 2501093"/>
              <a:gd name="connsiteY1" fmla="*/ 0 h 2032979"/>
              <a:gd name="connsiteX2" fmla="*/ 2501093 w 2501093"/>
              <a:gd name="connsiteY2" fmla="*/ 1261415 h 2032979"/>
              <a:gd name="connsiteX3" fmla="*/ 84984 w 2501093"/>
              <a:gd name="connsiteY3" fmla="*/ 2032979 h 2032979"/>
              <a:gd name="connsiteX4" fmla="*/ 0 w 2501093"/>
              <a:gd name="connsiteY4" fmla="*/ 537249 h 2032979"/>
              <a:gd name="connsiteX0" fmla="*/ 0 w 2501093"/>
              <a:gd name="connsiteY0" fmla="*/ 537249 h 3377081"/>
              <a:gd name="connsiteX1" fmla="*/ 2457543 w 2501093"/>
              <a:gd name="connsiteY1" fmla="*/ 0 h 3377081"/>
              <a:gd name="connsiteX2" fmla="*/ 2501093 w 2501093"/>
              <a:gd name="connsiteY2" fmla="*/ 1261415 h 3377081"/>
              <a:gd name="connsiteX3" fmla="*/ 148449 w 2501093"/>
              <a:gd name="connsiteY3" fmla="*/ 3377081 h 3377081"/>
              <a:gd name="connsiteX4" fmla="*/ 0 w 2501093"/>
              <a:gd name="connsiteY4" fmla="*/ 537249 h 3377081"/>
              <a:gd name="connsiteX0" fmla="*/ 0 w 2505626"/>
              <a:gd name="connsiteY0" fmla="*/ 537249 h 3377081"/>
              <a:gd name="connsiteX1" fmla="*/ 2457543 w 2505626"/>
              <a:gd name="connsiteY1" fmla="*/ 0 h 3377081"/>
              <a:gd name="connsiteX2" fmla="*/ 2505626 w 2505626"/>
              <a:gd name="connsiteY2" fmla="*/ 2421921 h 3377081"/>
              <a:gd name="connsiteX3" fmla="*/ 148449 w 2505626"/>
              <a:gd name="connsiteY3" fmla="*/ 3377081 h 3377081"/>
              <a:gd name="connsiteX4" fmla="*/ 0 w 2505626"/>
              <a:gd name="connsiteY4" fmla="*/ 537249 h 3377081"/>
              <a:gd name="connsiteX0" fmla="*/ 0 w 2505626"/>
              <a:gd name="connsiteY0" fmla="*/ 0 h 2839832"/>
              <a:gd name="connsiteX1" fmla="*/ 2453010 w 2505626"/>
              <a:gd name="connsiteY1" fmla="*/ 135935 h 2839832"/>
              <a:gd name="connsiteX2" fmla="*/ 2505626 w 2505626"/>
              <a:gd name="connsiteY2" fmla="*/ 1884672 h 2839832"/>
              <a:gd name="connsiteX3" fmla="*/ 148449 w 2505626"/>
              <a:gd name="connsiteY3" fmla="*/ 2839832 h 2839832"/>
              <a:gd name="connsiteX4" fmla="*/ 0 w 2505626"/>
              <a:gd name="connsiteY4" fmla="*/ 0 h 2839832"/>
              <a:gd name="connsiteX0" fmla="*/ 0 w 2476160"/>
              <a:gd name="connsiteY0" fmla="*/ 571248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71248 h 2703897"/>
              <a:gd name="connsiteX0" fmla="*/ 0 w 2476160"/>
              <a:gd name="connsiteY0" fmla="*/ 568981 h 2703897"/>
              <a:gd name="connsiteX1" fmla="*/ 2423544 w 2476160"/>
              <a:gd name="connsiteY1" fmla="*/ 0 h 2703897"/>
              <a:gd name="connsiteX2" fmla="*/ 2476160 w 2476160"/>
              <a:gd name="connsiteY2" fmla="*/ 1748737 h 2703897"/>
              <a:gd name="connsiteX3" fmla="*/ 118983 w 2476160"/>
              <a:gd name="connsiteY3" fmla="*/ 2703897 h 2703897"/>
              <a:gd name="connsiteX4" fmla="*/ 0 w 2476160"/>
              <a:gd name="connsiteY4" fmla="*/ 568981 h 2703897"/>
              <a:gd name="connsiteX0" fmla="*/ 0 w 2476160"/>
              <a:gd name="connsiteY0" fmla="*/ 627914 h 2762830"/>
              <a:gd name="connsiteX1" fmla="*/ 2423544 w 2476160"/>
              <a:gd name="connsiteY1" fmla="*/ 0 h 2762830"/>
              <a:gd name="connsiteX2" fmla="*/ 2476160 w 2476160"/>
              <a:gd name="connsiteY2" fmla="*/ 1807670 h 2762830"/>
              <a:gd name="connsiteX3" fmla="*/ 118983 w 2476160"/>
              <a:gd name="connsiteY3" fmla="*/ 2762830 h 2762830"/>
              <a:gd name="connsiteX4" fmla="*/ 0 w 2476160"/>
              <a:gd name="connsiteY4" fmla="*/ 627914 h 2762830"/>
              <a:gd name="connsiteX0" fmla="*/ 0 w 2476160"/>
              <a:gd name="connsiteY0" fmla="*/ 641514 h 2776430"/>
              <a:gd name="connsiteX1" fmla="*/ 2423544 w 2476160"/>
              <a:gd name="connsiteY1" fmla="*/ 0 h 2776430"/>
              <a:gd name="connsiteX2" fmla="*/ 2476160 w 2476160"/>
              <a:gd name="connsiteY2" fmla="*/ 1821270 h 2776430"/>
              <a:gd name="connsiteX3" fmla="*/ 118983 w 2476160"/>
              <a:gd name="connsiteY3" fmla="*/ 2776430 h 2776430"/>
              <a:gd name="connsiteX4" fmla="*/ 0 w 2476160"/>
              <a:gd name="connsiteY4" fmla="*/ 641514 h 2776430"/>
              <a:gd name="connsiteX0" fmla="*/ 0 w 2476160"/>
              <a:gd name="connsiteY0" fmla="*/ 282904 h 2417820"/>
              <a:gd name="connsiteX1" fmla="*/ 2298598 w 2476160"/>
              <a:gd name="connsiteY1" fmla="*/ 0 h 2417820"/>
              <a:gd name="connsiteX2" fmla="*/ 2476160 w 2476160"/>
              <a:gd name="connsiteY2" fmla="*/ 1462660 h 2417820"/>
              <a:gd name="connsiteX3" fmla="*/ 118983 w 2476160"/>
              <a:gd name="connsiteY3" fmla="*/ 2417820 h 2417820"/>
              <a:gd name="connsiteX4" fmla="*/ 0 w 2476160"/>
              <a:gd name="connsiteY4" fmla="*/ 282904 h 2417820"/>
              <a:gd name="connsiteX0" fmla="*/ 0 w 2334430"/>
              <a:gd name="connsiteY0" fmla="*/ 282904 h 2417820"/>
              <a:gd name="connsiteX1" fmla="*/ 2298598 w 2334430"/>
              <a:gd name="connsiteY1" fmla="*/ 0 h 2417820"/>
              <a:gd name="connsiteX2" fmla="*/ 2334430 w 2334430"/>
              <a:gd name="connsiteY2" fmla="*/ 1796539 h 2417820"/>
              <a:gd name="connsiteX3" fmla="*/ 118983 w 2334430"/>
              <a:gd name="connsiteY3" fmla="*/ 2417820 h 2417820"/>
              <a:gd name="connsiteX4" fmla="*/ 0 w 2334430"/>
              <a:gd name="connsiteY4" fmla="*/ 282904 h 2417820"/>
              <a:gd name="connsiteX0" fmla="*/ 0 w 2340025"/>
              <a:gd name="connsiteY0" fmla="*/ 282904 h 2417820"/>
              <a:gd name="connsiteX1" fmla="*/ 2298598 w 2340025"/>
              <a:gd name="connsiteY1" fmla="*/ 0 h 2417820"/>
              <a:gd name="connsiteX2" fmla="*/ 2340025 w 2340025"/>
              <a:gd name="connsiteY2" fmla="*/ 1796539 h 2417820"/>
              <a:gd name="connsiteX3" fmla="*/ 118983 w 2340025"/>
              <a:gd name="connsiteY3" fmla="*/ 2417820 h 2417820"/>
              <a:gd name="connsiteX4" fmla="*/ 0 w 2340025"/>
              <a:gd name="connsiteY4" fmla="*/ 282904 h 2417820"/>
              <a:gd name="connsiteX0" fmla="*/ 0 w 2340025"/>
              <a:gd name="connsiteY0" fmla="*/ 284671 h 2419587"/>
              <a:gd name="connsiteX1" fmla="*/ 2255707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7435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4671 h 2419587"/>
              <a:gd name="connsiteX1" fmla="*/ 2281815 w 2340025"/>
              <a:gd name="connsiteY1" fmla="*/ 0 h 2419587"/>
              <a:gd name="connsiteX2" fmla="*/ 2340025 w 2340025"/>
              <a:gd name="connsiteY2" fmla="*/ 1798306 h 2419587"/>
              <a:gd name="connsiteX3" fmla="*/ 118983 w 2340025"/>
              <a:gd name="connsiteY3" fmla="*/ 2419587 h 2419587"/>
              <a:gd name="connsiteX4" fmla="*/ 0 w 2340025"/>
              <a:gd name="connsiteY4" fmla="*/ 284671 h 2419587"/>
              <a:gd name="connsiteX0" fmla="*/ 0 w 2340025"/>
              <a:gd name="connsiteY0" fmla="*/ 289971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89971 h 2424887"/>
              <a:gd name="connsiteX0" fmla="*/ 0 w 2340025"/>
              <a:gd name="connsiteY0" fmla="*/ 272305 h 2424887"/>
              <a:gd name="connsiteX1" fmla="*/ 2281815 w 2340025"/>
              <a:gd name="connsiteY1" fmla="*/ 0 h 2424887"/>
              <a:gd name="connsiteX2" fmla="*/ 2340025 w 2340025"/>
              <a:gd name="connsiteY2" fmla="*/ 1803606 h 2424887"/>
              <a:gd name="connsiteX3" fmla="*/ 118983 w 2340025"/>
              <a:gd name="connsiteY3" fmla="*/ 2424887 h 2424887"/>
              <a:gd name="connsiteX4" fmla="*/ 0 w 2340025"/>
              <a:gd name="connsiteY4" fmla="*/ 272305 h 2424887"/>
              <a:gd name="connsiteX0" fmla="*/ 0 w 2340025"/>
              <a:gd name="connsiteY0" fmla="*/ 272305 h 2794685"/>
              <a:gd name="connsiteX1" fmla="*/ 2281815 w 2340025"/>
              <a:gd name="connsiteY1" fmla="*/ 0 h 2794685"/>
              <a:gd name="connsiteX2" fmla="*/ 2340025 w 2340025"/>
              <a:gd name="connsiteY2" fmla="*/ 1803606 h 2794685"/>
              <a:gd name="connsiteX3" fmla="*/ 131416 w 2340025"/>
              <a:gd name="connsiteY3" fmla="*/ 2794685 h 2794685"/>
              <a:gd name="connsiteX4" fmla="*/ 0 w 2340025"/>
              <a:gd name="connsiteY4" fmla="*/ 272305 h 2794685"/>
              <a:gd name="connsiteX0" fmla="*/ 0 w 2300241"/>
              <a:gd name="connsiteY0" fmla="*/ 1197979 h 2794685"/>
              <a:gd name="connsiteX1" fmla="*/ 2242031 w 2300241"/>
              <a:gd name="connsiteY1" fmla="*/ 0 h 2794685"/>
              <a:gd name="connsiteX2" fmla="*/ 2300241 w 2300241"/>
              <a:gd name="connsiteY2" fmla="*/ 1803606 h 2794685"/>
              <a:gd name="connsiteX3" fmla="*/ 91632 w 2300241"/>
              <a:gd name="connsiteY3" fmla="*/ 2794685 h 2794685"/>
              <a:gd name="connsiteX4" fmla="*/ 0 w 2300241"/>
              <a:gd name="connsiteY4" fmla="*/ 1197979 h 2794685"/>
              <a:gd name="connsiteX0" fmla="*/ 0 w 2300241"/>
              <a:gd name="connsiteY0" fmla="*/ 399497 h 1996203"/>
              <a:gd name="connsiteX1" fmla="*/ 2239544 w 2300241"/>
              <a:gd name="connsiteY1" fmla="*/ 0 h 1996203"/>
              <a:gd name="connsiteX2" fmla="*/ 2300241 w 2300241"/>
              <a:gd name="connsiteY2" fmla="*/ 1005124 h 1996203"/>
              <a:gd name="connsiteX3" fmla="*/ 91632 w 2300241"/>
              <a:gd name="connsiteY3" fmla="*/ 1996203 h 1996203"/>
              <a:gd name="connsiteX4" fmla="*/ 0 w 2300241"/>
              <a:gd name="connsiteY4" fmla="*/ 399497 h 1996203"/>
              <a:gd name="connsiteX0" fmla="*/ 0 w 2280349"/>
              <a:gd name="connsiteY0" fmla="*/ 399497 h 1996203"/>
              <a:gd name="connsiteX1" fmla="*/ 2239544 w 2280349"/>
              <a:gd name="connsiteY1" fmla="*/ 0 h 1996203"/>
              <a:gd name="connsiteX2" fmla="*/ 2280349 w 2280349"/>
              <a:gd name="connsiteY2" fmla="*/ 1306616 h 1996203"/>
              <a:gd name="connsiteX3" fmla="*/ 91632 w 2280349"/>
              <a:gd name="connsiteY3" fmla="*/ 1996203 h 1996203"/>
              <a:gd name="connsiteX4" fmla="*/ 0 w 2280349"/>
              <a:gd name="connsiteY4" fmla="*/ 399497 h 1996203"/>
              <a:gd name="connsiteX0" fmla="*/ 0 w 2280349"/>
              <a:gd name="connsiteY0" fmla="*/ 408919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08919 h 2005625"/>
              <a:gd name="connsiteX0" fmla="*/ 0 w 2280349"/>
              <a:gd name="connsiteY0" fmla="*/ 446212 h 2005625"/>
              <a:gd name="connsiteX1" fmla="*/ 2239544 w 2280349"/>
              <a:gd name="connsiteY1" fmla="*/ 0 h 2005625"/>
              <a:gd name="connsiteX2" fmla="*/ 2280349 w 2280349"/>
              <a:gd name="connsiteY2" fmla="*/ 1316038 h 2005625"/>
              <a:gd name="connsiteX3" fmla="*/ 91632 w 2280349"/>
              <a:gd name="connsiteY3" fmla="*/ 2005625 h 2005625"/>
              <a:gd name="connsiteX4" fmla="*/ 0 w 2280349"/>
              <a:gd name="connsiteY4" fmla="*/ 446212 h 2005625"/>
              <a:gd name="connsiteX0" fmla="*/ 0 w 2280349"/>
              <a:gd name="connsiteY0" fmla="*/ 589499 h 2148912"/>
              <a:gd name="connsiteX1" fmla="*/ 2202247 w 2280349"/>
              <a:gd name="connsiteY1" fmla="*/ 0 h 2148912"/>
              <a:gd name="connsiteX2" fmla="*/ 2280349 w 2280349"/>
              <a:gd name="connsiteY2" fmla="*/ 1459325 h 2148912"/>
              <a:gd name="connsiteX3" fmla="*/ 91632 w 2280349"/>
              <a:gd name="connsiteY3" fmla="*/ 2148912 h 2148912"/>
              <a:gd name="connsiteX4" fmla="*/ 0 w 2280349"/>
              <a:gd name="connsiteY4" fmla="*/ 589499 h 2148912"/>
              <a:gd name="connsiteX0" fmla="*/ 0 w 2243052"/>
              <a:gd name="connsiteY0" fmla="*/ 589499 h 2148912"/>
              <a:gd name="connsiteX1" fmla="*/ 2202247 w 2243052"/>
              <a:gd name="connsiteY1" fmla="*/ 0 h 2148912"/>
              <a:gd name="connsiteX2" fmla="*/ 2243052 w 2243052"/>
              <a:gd name="connsiteY2" fmla="*/ 1325852 h 2148912"/>
              <a:gd name="connsiteX3" fmla="*/ 91632 w 2243052"/>
              <a:gd name="connsiteY3" fmla="*/ 2148912 h 2148912"/>
              <a:gd name="connsiteX4" fmla="*/ 0 w 2243052"/>
              <a:gd name="connsiteY4" fmla="*/ 589499 h 2148912"/>
              <a:gd name="connsiteX0" fmla="*/ 0 w 2243052"/>
              <a:gd name="connsiteY0" fmla="*/ 589499 h 2148912"/>
              <a:gd name="connsiteX1" fmla="*/ 2202247 w 2243052"/>
              <a:gd name="connsiteY1" fmla="*/ 0 h 2148912"/>
              <a:gd name="connsiteX2" fmla="*/ 2243052 w 2243052"/>
              <a:gd name="connsiteY2" fmla="*/ 1343518 h 2148912"/>
              <a:gd name="connsiteX3" fmla="*/ 91632 w 2243052"/>
              <a:gd name="connsiteY3" fmla="*/ 2148912 h 2148912"/>
              <a:gd name="connsiteX4" fmla="*/ 0 w 2243052"/>
              <a:gd name="connsiteY4" fmla="*/ 589499 h 2148912"/>
              <a:gd name="connsiteX0" fmla="*/ 0 w 2243052"/>
              <a:gd name="connsiteY0" fmla="*/ 589499 h 2168541"/>
              <a:gd name="connsiteX1" fmla="*/ 2202247 w 2243052"/>
              <a:gd name="connsiteY1" fmla="*/ 0 h 2168541"/>
              <a:gd name="connsiteX2" fmla="*/ 2243052 w 2243052"/>
              <a:gd name="connsiteY2" fmla="*/ 1343518 h 2168541"/>
              <a:gd name="connsiteX3" fmla="*/ 93704 w 2243052"/>
              <a:gd name="connsiteY3" fmla="*/ 2168541 h 2168541"/>
              <a:gd name="connsiteX4" fmla="*/ 0 w 2243052"/>
              <a:gd name="connsiteY4" fmla="*/ 589499 h 2168541"/>
              <a:gd name="connsiteX0" fmla="*/ 0 w 2243052"/>
              <a:gd name="connsiteY0" fmla="*/ 589499 h 2182280"/>
              <a:gd name="connsiteX1" fmla="*/ 2202247 w 2243052"/>
              <a:gd name="connsiteY1" fmla="*/ 0 h 2182280"/>
              <a:gd name="connsiteX2" fmla="*/ 2243052 w 2243052"/>
              <a:gd name="connsiteY2" fmla="*/ 1343518 h 2182280"/>
              <a:gd name="connsiteX3" fmla="*/ 95777 w 2243052"/>
              <a:gd name="connsiteY3" fmla="*/ 2182280 h 2182280"/>
              <a:gd name="connsiteX4" fmla="*/ 0 w 2243052"/>
              <a:gd name="connsiteY4" fmla="*/ 589499 h 2182280"/>
              <a:gd name="connsiteX0" fmla="*/ 0 w 2243052"/>
              <a:gd name="connsiteY0" fmla="*/ 595387 h 2182280"/>
              <a:gd name="connsiteX1" fmla="*/ 2202247 w 2243052"/>
              <a:gd name="connsiteY1" fmla="*/ 0 h 2182280"/>
              <a:gd name="connsiteX2" fmla="*/ 2243052 w 2243052"/>
              <a:gd name="connsiteY2" fmla="*/ 1343518 h 2182280"/>
              <a:gd name="connsiteX3" fmla="*/ 95777 w 2243052"/>
              <a:gd name="connsiteY3" fmla="*/ 2182280 h 2182280"/>
              <a:gd name="connsiteX4" fmla="*/ 0 w 2243052"/>
              <a:gd name="connsiteY4" fmla="*/ 595387 h 2182280"/>
              <a:gd name="connsiteX0" fmla="*/ 0 w 2298599"/>
              <a:gd name="connsiteY0" fmla="*/ 155221 h 1742114"/>
              <a:gd name="connsiteX1" fmla="*/ 2298599 w 2298599"/>
              <a:gd name="connsiteY1" fmla="*/ 0 h 1742114"/>
              <a:gd name="connsiteX2" fmla="*/ 2243052 w 2298599"/>
              <a:gd name="connsiteY2" fmla="*/ 903352 h 1742114"/>
              <a:gd name="connsiteX3" fmla="*/ 95777 w 2298599"/>
              <a:gd name="connsiteY3" fmla="*/ 1742114 h 1742114"/>
              <a:gd name="connsiteX4" fmla="*/ 0 w 2298599"/>
              <a:gd name="connsiteY4" fmla="*/ 155221 h 1742114"/>
              <a:gd name="connsiteX0" fmla="*/ 0 w 2336296"/>
              <a:gd name="connsiteY0" fmla="*/ 155221 h 1742114"/>
              <a:gd name="connsiteX1" fmla="*/ 2298599 w 2336296"/>
              <a:gd name="connsiteY1" fmla="*/ 0 h 1742114"/>
              <a:gd name="connsiteX2" fmla="*/ 2336296 w 2336296"/>
              <a:gd name="connsiteY2" fmla="*/ 1275800 h 1742114"/>
              <a:gd name="connsiteX3" fmla="*/ 95777 w 2336296"/>
              <a:gd name="connsiteY3" fmla="*/ 1742114 h 1742114"/>
              <a:gd name="connsiteX4" fmla="*/ 0 w 2336296"/>
              <a:gd name="connsiteY4" fmla="*/ 155221 h 1742114"/>
              <a:gd name="connsiteX0" fmla="*/ 0 w 2336296"/>
              <a:gd name="connsiteY0" fmla="*/ 155221 h 1699423"/>
              <a:gd name="connsiteX1" fmla="*/ 2298599 w 2336296"/>
              <a:gd name="connsiteY1" fmla="*/ 0 h 1699423"/>
              <a:gd name="connsiteX2" fmla="*/ 2336296 w 2336296"/>
              <a:gd name="connsiteY2" fmla="*/ 1275800 h 1699423"/>
              <a:gd name="connsiteX3" fmla="*/ 91114 w 2336296"/>
              <a:gd name="connsiteY3" fmla="*/ 1699423 h 1699423"/>
              <a:gd name="connsiteX4" fmla="*/ 0 w 2336296"/>
              <a:gd name="connsiteY4" fmla="*/ 155221 h 1699423"/>
              <a:gd name="connsiteX0" fmla="*/ 0 w 2351215"/>
              <a:gd name="connsiteY0" fmla="*/ 197619 h 1699423"/>
              <a:gd name="connsiteX1" fmla="*/ 2313518 w 2351215"/>
              <a:gd name="connsiteY1" fmla="*/ 0 h 1699423"/>
              <a:gd name="connsiteX2" fmla="*/ 2351215 w 2351215"/>
              <a:gd name="connsiteY2" fmla="*/ 1275800 h 1699423"/>
              <a:gd name="connsiteX3" fmla="*/ 106033 w 2351215"/>
              <a:gd name="connsiteY3" fmla="*/ 1699423 h 1699423"/>
              <a:gd name="connsiteX4" fmla="*/ 0 w 2351215"/>
              <a:gd name="connsiteY4" fmla="*/ 197619 h 1699423"/>
              <a:gd name="connsiteX0" fmla="*/ 0 w 2351215"/>
              <a:gd name="connsiteY0" fmla="*/ 271814 h 1773618"/>
              <a:gd name="connsiteX1" fmla="*/ 2272491 w 2351215"/>
              <a:gd name="connsiteY1" fmla="*/ 0 h 1773618"/>
              <a:gd name="connsiteX2" fmla="*/ 2351215 w 2351215"/>
              <a:gd name="connsiteY2" fmla="*/ 1349995 h 1773618"/>
              <a:gd name="connsiteX3" fmla="*/ 106033 w 2351215"/>
              <a:gd name="connsiteY3" fmla="*/ 1773618 h 1773618"/>
              <a:gd name="connsiteX4" fmla="*/ 0 w 2351215"/>
              <a:gd name="connsiteY4" fmla="*/ 271814 h 1773618"/>
              <a:gd name="connsiteX0" fmla="*/ 0 w 2312053"/>
              <a:gd name="connsiteY0" fmla="*/ 271814 h 1773618"/>
              <a:gd name="connsiteX1" fmla="*/ 2272491 w 2312053"/>
              <a:gd name="connsiteY1" fmla="*/ 0 h 1773618"/>
              <a:gd name="connsiteX2" fmla="*/ 2312053 w 2312053"/>
              <a:gd name="connsiteY2" fmla="*/ 1312898 h 1773618"/>
              <a:gd name="connsiteX3" fmla="*/ 106033 w 2312053"/>
              <a:gd name="connsiteY3" fmla="*/ 1773618 h 1773618"/>
              <a:gd name="connsiteX4" fmla="*/ 0 w 2312053"/>
              <a:gd name="connsiteY4" fmla="*/ 271814 h 1773618"/>
              <a:gd name="connsiteX0" fmla="*/ 0 w 2312053"/>
              <a:gd name="connsiteY0" fmla="*/ 271814 h 1876078"/>
              <a:gd name="connsiteX1" fmla="*/ 2272491 w 2312053"/>
              <a:gd name="connsiteY1" fmla="*/ 0 h 1876078"/>
              <a:gd name="connsiteX2" fmla="*/ 2312053 w 2312053"/>
              <a:gd name="connsiteY2" fmla="*/ 1312898 h 1876078"/>
              <a:gd name="connsiteX3" fmla="*/ 96709 w 2312053"/>
              <a:gd name="connsiteY3" fmla="*/ 1876078 h 1876078"/>
              <a:gd name="connsiteX4" fmla="*/ 0 w 2312053"/>
              <a:gd name="connsiteY4" fmla="*/ 271814 h 1876078"/>
              <a:gd name="connsiteX0" fmla="*/ 0 w 2340026"/>
              <a:gd name="connsiteY0" fmla="*/ 0 h 2288804"/>
              <a:gd name="connsiteX1" fmla="*/ 2300464 w 2340026"/>
              <a:gd name="connsiteY1" fmla="*/ 412726 h 2288804"/>
              <a:gd name="connsiteX2" fmla="*/ 2340026 w 2340026"/>
              <a:gd name="connsiteY2" fmla="*/ 1725624 h 2288804"/>
              <a:gd name="connsiteX3" fmla="*/ 124682 w 2340026"/>
              <a:gd name="connsiteY3" fmla="*/ 2288804 h 2288804"/>
              <a:gd name="connsiteX4" fmla="*/ 0 w 2340026"/>
              <a:gd name="connsiteY4" fmla="*/ 0 h 2288804"/>
              <a:gd name="connsiteX0" fmla="*/ 0 w 2340026"/>
              <a:gd name="connsiteY0" fmla="*/ 218816 h 2507620"/>
              <a:gd name="connsiteX1" fmla="*/ 2272491 w 2340026"/>
              <a:gd name="connsiteY1" fmla="*/ 0 h 2507620"/>
              <a:gd name="connsiteX2" fmla="*/ 2340026 w 2340026"/>
              <a:gd name="connsiteY2" fmla="*/ 1944440 h 2507620"/>
              <a:gd name="connsiteX3" fmla="*/ 124682 w 2340026"/>
              <a:gd name="connsiteY3" fmla="*/ 2507620 h 2507620"/>
              <a:gd name="connsiteX4" fmla="*/ 0 w 2340026"/>
              <a:gd name="connsiteY4" fmla="*/ 218816 h 2507620"/>
              <a:gd name="connsiteX0" fmla="*/ 0 w 2312053"/>
              <a:gd name="connsiteY0" fmla="*/ 218816 h 2507620"/>
              <a:gd name="connsiteX1" fmla="*/ 2272491 w 2312053"/>
              <a:gd name="connsiteY1" fmla="*/ 0 h 2507620"/>
              <a:gd name="connsiteX2" fmla="*/ 2312053 w 2312053"/>
              <a:gd name="connsiteY2" fmla="*/ 1180406 h 2507620"/>
              <a:gd name="connsiteX3" fmla="*/ 124682 w 2312053"/>
              <a:gd name="connsiteY3" fmla="*/ 2507620 h 2507620"/>
              <a:gd name="connsiteX4" fmla="*/ 0 w 2312053"/>
              <a:gd name="connsiteY4" fmla="*/ 218816 h 2507620"/>
              <a:gd name="connsiteX0" fmla="*/ 0 w 2312053"/>
              <a:gd name="connsiteY0" fmla="*/ 218816 h 1615510"/>
              <a:gd name="connsiteX1" fmla="*/ 2272491 w 2312053"/>
              <a:gd name="connsiteY1" fmla="*/ 0 h 1615510"/>
              <a:gd name="connsiteX2" fmla="*/ 2312053 w 2312053"/>
              <a:gd name="connsiteY2" fmla="*/ 1180406 h 1615510"/>
              <a:gd name="connsiteX3" fmla="*/ 78060 w 2312053"/>
              <a:gd name="connsiteY3" fmla="*/ 1615510 h 1615510"/>
              <a:gd name="connsiteX4" fmla="*/ 0 w 2312053"/>
              <a:gd name="connsiteY4" fmla="*/ 218816 h 1615510"/>
              <a:gd name="connsiteX0" fmla="*/ 0 w 2312053"/>
              <a:gd name="connsiteY0" fmla="*/ 218816 h 1611094"/>
              <a:gd name="connsiteX1" fmla="*/ 2272491 w 2312053"/>
              <a:gd name="connsiteY1" fmla="*/ 0 h 1611094"/>
              <a:gd name="connsiteX2" fmla="*/ 2312053 w 2312053"/>
              <a:gd name="connsiteY2" fmla="*/ 1180406 h 1611094"/>
              <a:gd name="connsiteX3" fmla="*/ 92047 w 2312053"/>
              <a:gd name="connsiteY3" fmla="*/ 1611094 h 1611094"/>
              <a:gd name="connsiteX4" fmla="*/ 0 w 2312053"/>
              <a:gd name="connsiteY4" fmla="*/ 218816 h 1611094"/>
              <a:gd name="connsiteX0" fmla="*/ 0 w 2321377"/>
              <a:gd name="connsiteY0" fmla="*/ 218816 h 1611094"/>
              <a:gd name="connsiteX1" fmla="*/ 2272491 w 2321377"/>
              <a:gd name="connsiteY1" fmla="*/ 0 h 1611094"/>
              <a:gd name="connsiteX2" fmla="*/ 2321377 w 2321377"/>
              <a:gd name="connsiteY2" fmla="*/ 1198072 h 1611094"/>
              <a:gd name="connsiteX3" fmla="*/ 92047 w 2321377"/>
              <a:gd name="connsiteY3" fmla="*/ 1611094 h 1611094"/>
              <a:gd name="connsiteX4" fmla="*/ 0 w 2321377"/>
              <a:gd name="connsiteY4" fmla="*/ 218816 h 1611094"/>
              <a:gd name="connsiteX0" fmla="*/ 0 w 2312053"/>
              <a:gd name="connsiteY0" fmla="*/ 218816 h 1611094"/>
              <a:gd name="connsiteX1" fmla="*/ 2272491 w 2312053"/>
              <a:gd name="connsiteY1" fmla="*/ 0 h 1611094"/>
              <a:gd name="connsiteX2" fmla="*/ 2312053 w 2312053"/>
              <a:gd name="connsiteY2" fmla="*/ 1211321 h 1611094"/>
              <a:gd name="connsiteX3" fmla="*/ 92047 w 2312053"/>
              <a:gd name="connsiteY3" fmla="*/ 1611094 h 1611094"/>
              <a:gd name="connsiteX4" fmla="*/ 0 w 2312053"/>
              <a:gd name="connsiteY4" fmla="*/ 218816 h 1611094"/>
              <a:gd name="connsiteX0" fmla="*/ 0 w 2312053"/>
              <a:gd name="connsiteY0" fmla="*/ 196734 h 1611094"/>
              <a:gd name="connsiteX1" fmla="*/ 2272491 w 2312053"/>
              <a:gd name="connsiteY1" fmla="*/ 0 h 1611094"/>
              <a:gd name="connsiteX2" fmla="*/ 2312053 w 2312053"/>
              <a:gd name="connsiteY2" fmla="*/ 1211321 h 1611094"/>
              <a:gd name="connsiteX3" fmla="*/ 92047 w 2312053"/>
              <a:gd name="connsiteY3" fmla="*/ 1611094 h 1611094"/>
              <a:gd name="connsiteX4" fmla="*/ 0 w 2312053"/>
              <a:gd name="connsiteY4" fmla="*/ 196734 h 1611094"/>
              <a:gd name="connsiteX0" fmla="*/ 0 w 2312053"/>
              <a:gd name="connsiteY0" fmla="*/ 174652 h 1589012"/>
              <a:gd name="connsiteX1" fmla="*/ 2272491 w 2312053"/>
              <a:gd name="connsiteY1" fmla="*/ 0 h 1589012"/>
              <a:gd name="connsiteX2" fmla="*/ 2312053 w 2312053"/>
              <a:gd name="connsiteY2" fmla="*/ 1189239 h 1589012"/>
              <a:gd name="connsiteX3" fmla="*/ 92047 w 2312053"/>
              <a:gd name="connsiteY3" fmla="*/ 1589012 h 1589012"/>
              <a:gd name="connsiteX4" fmla="*/ 0 w 2312053"/>
              <a:gd name="connsiteY4" fmla="*/ 174652 h 1589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2053" h="1589012">
                <a:moveTo>
                  <a:pt x="0" y="174652"/>
                </a:moveTo>
                <a:lnTo>
                  <a:pt x="2272491" y="0"/>
                </a:lnTo>
                <a:lnTo>
                  <a:pt x="2312053" y="1189239"/>
                </a:lnTo>
                <a:lnTo>
                  <a:pt x="92047" y="1589012"/>
                </a:lnTo>
                <a:lnTo>
                  <a:pt x="0" y="174652"/>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3" name="Group 2">
            <a:extLst>
              <a:ext uri="{FF2B5EF4-FFF2-40B4-BE49-F238E27FC236}">
                <a16:creationId xmlns:a16="http://schemas.microsoft.com/office/drawing/2014/main" id="{A1F04AF6-97D8-374A-FDF9-9313ACD1DD05}"/>
              </a:ext>
            </a:extLst>
          </p:cNvPr>
          <p:cNvGrpSpPr/>
          <p:nvPr/>
        </p:nvGrpSpPr>
        <p:grpSpPr>
          <a:xfrm>
            <a:off x="3403328" y="4042893"/>
            <a:ext cx="8604249" cy="1367739"/>
            <a:chOff x="3403328" y="4294683"/>
            <a:chExt cx="8604249" cy="1367739"/>
          </a:xfrm>
        </p:grpSpPr>
        <p:grpSp>
          <p:nvGrpSpPr>
            <p:cNvPr id="6" name="Group 5">
              <a:extLst>
                <a:ext uri="{FF2B5EF4-FFF2-40B4-BE49-F238E27FC236}">
                  <a16:creationId xmlns:a16="http://schemas.microsoft.com/office/drawing/2014/main" id="{D5AB1870-596A-5958-7B85-BFB2475A3C9F}"/>
                </a:ext>
              </a:extLst>
            </p:cNvPr>
            <p:cNvGrpSpPr/>
            <p:nvPr/>
          </p:nvGrpSpPr>
          <p:grpSpPr>
            <a:xfrm>
              <a:off x="3403328" y="4294683"/>
              <a:ext cx="8604249" cy="1367739"/>
              <a:chOff x="3403328" y="2644745"/>
              <a:chExt cx="8604249" cy="1367739"/>
            </a:xfrm>
          </p:grpSpPr>
          <p:grpSp>
            <p:nvGrpSpPr>
              <p:cNvPr id="12" name="Group 11">
                <a:extLst>
                  <a:ext uri="{FF2B5EF4-FFF2-40B4-BE49-F238E27FC236}">
                    <a16:creationId xmlns:a16="http://schemas.microsoft.com/office/drawing/2014/main" id="{4B2A60FA-384A-3E9B-F4C6-F21D7DFEA137}"/>
                  </a:ext>
                </a:extLst>
              </p:cNvPr>
              <p:cNvGrpSpPr/>
              <p:nvPr/>
            </p:nvGrpSpPr>
            <p:grpSpPr>
              <a:xfrm>
                <a:off x="3403328" y="2644745"/>
                <a:ext cx="8604249" cy="1367739"/>
                <a:chOff x="3403328" y="3104259"/>
                <a:chExt cx="8604249" cy="1367739"/>
              </a:xfrm>
            </p:grpSpPr>
            <p:sp>
              <p:nvSpPr>
                <p:cNvPr id="17" name="TextBox 16">
                  <a:extLst>
                    <a:ext uri="{FF2B5EF4-FFF2-40B4-BE49-F238E27FC236}">
                      <a16:creationId xmlns:a16="http://schemas.microsoft.com/office/drawing/2014/main" id="{BF4CCB52-3FFE-5321-8DE1-A20836868D1E}"/>
                    </a:ext>
                  </a:extLst>
                </p:cNvPr>
                <p:cNvSpPr txBox="1"/>
                <p:nvPr/>
              </p:nvSpPr>
              <p:spPr>
                <a:xfrm>
                  <a:off x="3403328" y="3104259"/>
                  <a:ext cx="8604249" cy="1367739"/>
                </a:xfrm>
                <a:prstGeom prst="roundRect">
                  <a:avLst/>
                </a:prstGeom>
                <a:solidFill>
                  <a:schemeClr val="accent2">
                    <a:lumMod val="20000"/>
                    <a:lumOff val="80000"/>
                  </a:schemeClr>
                </a:solidFill>
                <a:ln>
                  <a:noFill/>
                </a:ln>
              </p:spPr>
              <p:txBody>
                <a:bodyPr wrap="square" lIns="828000" tIns="36000" rIns="72000" bIns="36000" anchor="ctr" anchorCtr="0">
                  <a:noAutofit/>
                </a:bodyPr>
                <a:lstStyle/>
                <a:p>
                  <a:pPr marL="0" lvl="1" indent="0">
                    <a:spcAft>
                      <a:spcPts val="600"/>
                    </a:spcAft>
                    <a:buClr>
                      <a:srgbClr val="7F7F7F"/>
                    </a:buClr>
                  </a:pPr>
                  <a:r>
                    <a:rPr lang="en-US" sz="1400" noProof="0"/>
                    <a:t>There were </a:t>
                  </a:r>
                  <a:r>
                    <a:rPr lang="en-US" sz="1400" b="1" noProof="0"/>
                    <a:t>3 incident </a:t>
                  </a:r>
                  <a:r>
                    <a:rPr lang="en-US" sz="1400" b="1" noProof="0" err="1"/>
                    <a:t>infections</a:t>
                  </a:r>
                  <a:r>
                    <a:rPr lang="en-US" sz="1400" baseline="30000" noProof="0" err="1"/>
                    <a:t>b</a:t>
                  </a:r>
                  <a:r>
                    <a:rPr lang="en-US" sz="1400" noProof="0"/>
                    <a:t> among participants in the YEZTUGO arm of the </a:t>
                  </a:r>
                  <a:br>
                    <a:rPr lang="en-US" sz="1400" noProof="0"/>
                  </a:br>
                  <a:r>
                    <a:rPr lang="en-US" sz="1400" noProof="0"/>
                    <a:t>PURPOSE 2 trial:</a:t>
                  </a:r>
                </a:p>
                <a:p>
                  <a:pPr marL="171450" lvl="1" indent="-171450">
                    <a:spcAft>
                      <a:spcPts val="600"/>
                    </a:spcAft>
                    <a:buClr>
                      <a:srgbClr val="7F7F7F"/>
                    </a:buClr>
                    <a:buFont typeface="Arial" panose="020B0604020202020204" pitchFamily="34" charset="0"/>
                    <a:buChar char="•"/>
                  </a:pPr>
                  <a:r>
                    <a:rPr lang="en-US" sz="1200" noProof="0"/>
                    <a:t>1 occurred </a:t>
                  </a:r>
                  <a:r>
                    <a:rPr lang="en-US" sz="1200" b="1" noProof="0"/>
                    <a:t>after</a:t>
                  </a:r>
                  <a:r>
                    <a:rPr lang="en-US" sz="1200" noProof="0"/>
                    <a:t> the time of primary analysis </a:t>
                  </a:r>
                </a:p>
                <a:p>
                  <a:pPr marL="171450" lvl="1" indent="-171450">
                    <a:spcAft>
                      <a:spcPts val="600"/>
                    </a:spcAft>
                    <a:buClr>
                      <a:srgbClr val="7F7F7F"/>
                    </a:buClr>
                    <a:buFont typeface="Arial" panose="020B0604020202020204" pitchFamily="34" charset="0"/>
                    <a:buChar char="•"/>
                  </a:pPr>
                  <a:r>
                    <a:rPr lang="en-US" sz="1200" noProof="0"/>
                    <a:t>LEN resistance-associated substitutions were detected in viruses from all 3 participants: 2 with N74D, and </a:t>
                  </a:r>
                  <a:br>
                    <a:rPr lang="en-US" sz="1200" noProof="0"/>
                  </a:br>
                  <a:r>
                    <a:rPr lang="en-US" sz="1200" noProof="0"/>
                    <a:t>1 with Q67H/K70R</a:t>
                  </a:r>
                  <a:endParaRPr lang="en-US" sz="1100" noProof="0"/>
                </a:p>
              </p:txBody>
            </p:sp>
            <p:sp>
              <p:nvSpPr>
                <p:cNvPr id="18" name="Oval 17">
                  <a:extLst>
                    <a:ext uri="{FF2B5EF4-FFF2-40B4-BE49-F238E27FC236}">
                      <a16:creationId xmlns:a16="http://schemas.microsoft.com/office/drawing/2014/main" id="{B342B881-4C57-054F-81AA-DF69577FF9CB}"/>
                    </a:ext>
                  </a:extLst>
                </p:cNvPr>
                <p:cNvSpPr/>
                <p:nvPr/>
              </p:nvSpPr>
              <p:spPr>
                <a:xfrm>
                  <a:off x="3455099" y="3441382"/>
                  <a:ext cx="693492" cy="69349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4" name="Group 13">
                <a:extLst>
                  <a:ext uri="{FF2B5EF4-FFF2-40B4-BE49-F238E27FC236}">
                    <a16:creationId xmlns:a16="http://schemas.microsoft.com/office/drawing/2014/main" id="{54948121-0B02-330B-6F86-912ED68B8772}"/>
                  </a:ext>
                </a:extLst>
              </p:cNvPr>
              <p:cNvGrpSpPr/>
              <p:nvPr/>
            </p:nvGrpSpPr>
            <p:grpSpPr>
              <a:xfrm>
                <a:off x="3625923" y="3164669"/>
                <a:ext cx="140786" cy="219194"/>
                <a:chOff x="7038975" y="3430524"/>
                <a:chExt cx="1035052" cy="1611507"/>
              </a:xfrm>
            </p:grpSpPr>
            <p:sp>
              <p:nvSpPr>
                <p:cNvPr id="15" name="Rectangle 14">
                  <a:extLst>
                    <a:ext uri="{FF2B5EF4-FFF2-40B4-BE49-F238E27FC236}">
                      <a16:creationId xmlns:a16="http://schemas.microsoft.com/office/drawing/2014/main" id="{401FD22B-2CBF-2518-6453-474F4C3CBC79}"/>
                    </a:ext>
                  </a:extLst>
                </p:cNvPr>
                <p:cNvSpPr/>
                <p:nvPr/>
              </p:nvSpPr>
              <p:spPr>
                <a:xfrm>
                  <a:off x="7038975" y="3430524"/>
                  <a:ext cx="314325" cy="161150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Rectangle 15">
                  <a:extLst>
                    <a:ext uri="{FF2B5EF4-FFF2-40B4-BE49-F238E27FC236}">
                      <a16:creationId xmlns:a16="http://schemas.microsoft.com/office/drawing/2014/main" id="{FCA0D6F3-E72C-881B-9676-DBED783BD2DB}"/>
                    </a:ext>
                  </a:extLst>
                </p:cNvPr>
                <p:cNvSpPr/>
                <p:nvPr/>
              </p:nvSpPr>
              <p:spPr>
                <a:xfrm>
                  <a:off x="7759702" y="3430524"/>
                  <a:ext cx="314325" cy="161150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pic>
          <p:nvPicPr>
            <p:cNvPr id="10" name="Graphic 9">
              <a:extLst>
                <a:ext uri="{FF2B5EF4-FFF2-40B4-BE49-F238E27FC236}">
                  <a16:creationId xmlns:a16="http://schemas.microsoft.com/office/drawing/2014/main" id="{4A35E186-9A31-6CD7-7353-D883CD4AD9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81361" y="4758068"/>
              <a:ext cx="440968" cy="440968"/>
            </a:xfrm>
            <a:prstGeom prst="rect">
              <a:avLst/>
            </a:prstGeom>
          </p:spPr>
        </p:pic>
      </p:grpSp>
    </p:spTree>
    <p:extLst>
      <p:ext uri="{BB962C8B-B14F-4D97-AF65-F5344CB8AC3E}">
        <p14:creationId xmlns:p14="http://schemas.microsoft.com/office/powerpoint/2010/main" val="25838160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B47CB-D90D-540F-7BC2-404AE99384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50FE10-0CDB-3F70-FF01-DB581DEF2881}"/>
              </a:ext>
            </a:extLst>
          </p:cNvPr>
          <p:cNvSpPr>
            <a:spLocks noGrp="1"/>
          </p:cNvSpPr>
          <p:nvPr>
            <p:ph type="ctrTitle"/>
          </p:nvPr>
        </p:nvSpPr>
        <p:spPr>
          <a:xfrm>
            <a:off x="1366520" y="1442085"/>
            <a:ext cx="9929665" cy="1813877"/>
          </a:xfrm>
        </p:spPr>
        <p:txBody>
          <a:bodyPr/>
          <a:lstStyle/>
          <a:p>
            <a:r>
              <a:rPr lang="en-US" sz="4000" b="1" noProof="0"/>
              <a:t>Appendix</a:t>
            </a:r>
            <a:endParaRPr lang="en-US" sz="4000" noProof="0"/>
          </a:p>
        </p:txBody>
      </p:sp>
      <p:sp>
        <p:nvSpPr>
          <p:cNvPr id="3" name="Subtitle 2">
            <a:extLst>
              <a:ext uri="{FF2B5EF4-FFF2-40B4-BE49-F238E27FC236}">
                <a16:creationId xmlns:a16="http://schemas.microsoft.com/office/drawing/2014/main" id="{9AE8E105-5175-7109-E126-D8D8E748E134}"/>
              </a:ext>
            </a:extLst>
          </p:cNvPr>
          <p:cNvSpPr>
            <a:spLocks noGrp="1"/>
          </p:cNvSpPr>
          <p:nvPr>
            <p:ph type="subTitle" idx="1"/>
          </p:nvPr>
        </p:nvSpPr>
        <p:spPr/>
        <p:txBody>
          <a:bodyPr/>
          <a:lstStyle/>
          <a:p>
            <a:endParaRPr lang="en-US" noProof="0"/>
          </a:p>
        </p:txBody>
      </p:sp>
    </p:spTree>
    <p:extLst>
      <p:ext uri="{BB962C8B-B14F-4D97-AF65-F5344CB8AC3E}">
        <p14:creationId xmlns:p14="http://schemas.microsoft.com/office/powerpoint/2010/main" val="19446905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B071B-5337-47D5-4FE9-14933F96EEA0}"/>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52B85FF1-7F90-8685-0A38-C95E81AE0272}"/>
              </a:ext>
            </a:extLst>
          </p:cNvPr>
          <p:cNvSpPr txBox="1"/>
          <p:nvPr/>
        </p:nvSpPr>
        <p:spPr>
          <a:xfrm>
            <a:off x="3048000" y="1330712"/>
            <a:ext cx="9144000" cy="607653"/>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mn-cs"/>
              </a:rPr>
              <a:t>2.5 </a:t>
            </a:r>
            <a:r>
              <a:rPr kumimoji="0" lang="en-US" sz="1800" b="1" i="0" u="none" strike="noStrike" kern="1200" cap="none" spc="0" normalizeH="0" baseline="0" noProof="0">
                <a:ln>
                  <a:noFill/>
                </a:ln>
                <a:solidFill>
                  <a:srgbClr val="FBB040"/>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Dosage Modifications for Co-administration with Strong or Moderate CYP3A Inducers</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mn-cs"/>
            </a:endParaRPr>
          </a:p>
        </p:txBody>
      </p:sp>
      <p:pic>
        <p:nvPicPr>
          <p:cNvPr id="10" name="Picture Placeholder 9">
            <a:extLst>
              <a:ext uri="{FF2B5EF4-FFF2-40B4-BE49-F238E27FC236}">
                <a16:creationId xmlns:a16="http://schemas.microsoft.com/office/drawing/2014/main" id="{A7EA22A5-DCCC-119E-1B16-A4FAC10F05F6}"/>
              </a:ext>
            </a:extLst>
          </p:cNvPr>
          <p:cNvPicPr>
            <a:picLocks noGrp="1" noChangeAspect="1"/>
          </p:cNvPicPr>
          <p:nvPr>
            <p:ph type="pic" sz="quarter" idx="11"/>
          </p:nvPr>
        </p:nvPicPr>
        <p:blipFill>
          <a:blip r:embed="rId3"/>
          <a:srcRect l="699" r="699"/>
          <a:stretch/>
        </p:blipFill>
        <p:spPr/>
      </p:pic>
      <p:sp>
        <p:nvSpPr>
          <p:cNvPr id="4" name="Title 3">
            <a:extLst>
              <a:ext uri="{FF2B5EF4-FFF2-40B4-BE49-F238E27FC236}">
                <a16:creationId xmlns:a16="http://schemas.microsoft.com/office/drawing/2014/main" id="{C3F63120-0A3A-462B-068F-E56231081163}"/>
              </a:ext>
            </a:extLst>
          </p:cNvPr>
          <p:cNvSpPr>
            <a:spLocks noGrp="1"/>
          </p:cNvSpPr>
          <p:nvPr>
            <p:ph type="title"/>
          </p:nvPr>
        </p:nvSpPr>
        <p:spPr/>
        <p:txBody>
          <a:bodyPr/>
          <a:lstStyle/>
          <a:p>
            <a:r>
              <a:rPr lang="en-US" noProof="0"/>
              <a:t>2. Dosage and Administration</a:t>
            </a:r>
          </a:p>
        </p:txBody>
      </p:sp>
      <p:sp>
        <p:nvSpPr>
          <p:cNvPr id="5" name="Text Placeholder 4">
            <a:extLst>
              <a:ext uri="{FF2B5EF4-FFF2-40B4-BE49-F238E27FC236}">
                <a16:creationId xmlns:a16="http://schemas.microsoft.com/office/drawing/2014/main" id="{2FD7AB55-F6DA-DEFD-CFB2-925E095945A4}"/>
              </a:ext>
            </a:extLst>
          </p:cNvPr>
          <p:cNvSpPr>
            <a:spLocks noGrp="1"/>
          </p:cNvSpPr>
          <p:nvPr>
            <p:ph type="body" sz="quarter" idx="12"/>
          </p:nvPr>
        </p:nvSpPr>
        <p:spPr/>
        <p:txBody>
          <a:bodyPr/>
          <a:lstStyle/>
          <a:p>
            <a:r>
              <a:rPr lang="en-US" baseline="30000" noProof="0" err="1"/>
              <a:t>a</a:t>
            </a:r>
            <a:r>
              <a:rPr lang="en-US" noProof="0" err="1"/>
              <a:t>Dosing</a:t>
            </a:r>
            <a:r>
              <a:rPr lang="en-US" noProof="0"/>
              <a:t> recommendations are not available for the initiation of YEZTUGO in individuals already receiving </a:t>
            </a:r>
            <a:r>
              <a:rPr lang="en-US"/>
              <a:t>moderate</a:t>
            </a:r>
            <a:r>
              <a:rPr lang="en-US" noProof="0"/>
              <a:t> CYP3A inducers, nor in individuals receiving the weekly oral dosage of YEZTUGO (see </a:t>
            </a:r>
            <a:r>
              <a:rPr lang="en-US" b="1" noProof="0"/>
              <a:t>Table 2</a:t>
            </a:r>
            <a:r>
              <a:rPr lang="en-US" noProof="0"/>
              <a:t>); </a:t>
            </a:r>
            <a:r>
              <a:rPr lang="en-US" baseline="30000" noProof="0"/>
              <a:t>b</a:t>
            </a:r>
            <a:r>
              <a:rPr lang="en-US" noProof="0"/>
              <a:t>26 weeks ±2 weeks</a:t>
            </a:r>
          </a:p>
          <a:p>
            <a:r>
              <a:rPr lang="en-US" noProof="0"/>
              <a:t>CYP3A, cytochrome (P450) 3A; Q6M, every 6 months</a:t>
            </a:r>
          </a:p>
        </p:txBody>
      </p:sp>
      <p:sp>
        <p:nvSpPr>
          <p:cNvPr id="8" name="TextBox 7">
            <a:extLst>
              <a:ext uri="{FF2B5EF4-FFF2-40B4-BE49-F238E27FC236}">
                <a16:creationId xmlns:a16="http://schemas.microsoft.com/office/drawing/2014/main" id="{8745C118-852D-D565-E3B5-AD75C57F2EBE}"/>
              </a:ext>
            </a:extLst>
          </p:cNvPr>
          <p:cNvSpPr txBox="1"/>
          <p:nvPr/>
        </p:nvSpPr>
        <p:spPr>
          <a:xfrm>
            <a:off x="3324225" y="1949116"/>
            <a:ext cx="8675688" cy="5355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a:ea typeface="+mn-ea"/>
                <a:cs typeface="+mn-cs"/>
              </a:rPr>
              <a:t>Table 4. Dosing Recommendations for Individuals Receiving YEZTUGO and Initiating Therapy with </a:t>
            </a:r>
            <a:r>
              <a:rPr kumimoji="0" lang="en-US" sz="1600" b="1" i="0" u="sng" strike="noStrike" kern="1200" cap="none" spc="0" normalizeH="0" baseline="0" noProof="0">
                <a:ln>
                  <a:noFill/>
                </a:ln>
                <a:solidFill>
                  <a:prstClr val="black"/>
                </a:solidFill>
                <a:effectLst/>
                <a:uLnTx/>
                <a:uFillTx/>
                <a:latin typeface="Arial"/>
                <a:ea typeface="+mn-ea"/>
                <a:cs typeface="+mn-cs"/>
              </a:rPr>
              <a:t>Strong</a:t>
            </a:r>
            <a:r>
              <a:rPr kumimoji="0" lang="en-US" sz="1600" b="1" i="0" u="none" strike="noStrike" kern="1200" cap="none" spc="0" normalizeH="0" baseline="0" noProof="0">
                <a:ln>
                  <a:noFill/>
                </a:ln>
                <a:solidFill>
                  <a:prstClr val="black"/>
                </a:solidFill>
                <a:effectLst/>
                <a:uLnTx/>
                <a:uFillTx/>
                <a:latin typeface="Arial"/>
                <a:ea typeface="+mn-ea"/>
                <a:cs typeface="+mn-cs"/>
              </a:rPr>
              <a:t> CYP3A </a:t>
            </a:r>
            <a:r>
              <a:rPr kumimoji="0" lang="en-US" sz="1600" b="1" i="0" u="none" strike="noStrike" kern="1200" cap="none" spc="0" normalizeH="0" baseline="0" noProof="0" err="1">
                <a:ln>
                  <a:noFill/>
                </a:ln>
                <a:solidFill>
                  <a:prstClr val="black"/>
                </a:solidFill>
                <a:effectLst/>
                <a:uLnTx/>
                <a:uFillTx/>
                <a:latin typeface="Arial"/>
                <a:ea typeface="+mn-ea"/>
                <a:cs typeface="+mn-cs"/>
              </a:rPr>
              <a:t>Inducers</a:t>
            </a:r>
            <a:r>
              <a:rPr kumimoji="0" lang="en-US" sz="1600" b="1" i="0" u="none" strike="noStrike" kern="1200" cap="none" spc="0" normalizeH="0" baseline="30000" noProof="0" err="1">
                <a:ln>
                  <a:noFill/>
                </a:ln>
                <a:solidFill>
                  <a:prstClr val="black"/>
                </a:solidFill>
                <a:effectLst/>
                <a:uLnTx/>
                <a:uFillTx/>
                <a:latin typeface="Arial"/>
                <a:ea typeface="+mn-ea"/>
                <a:cs typeface="+mn-cs"/>
              </a:rPr>
              <a:t>a</a:t>
            </a:r>
            <a:endParaRPr kumimoji="0" lang="en-US" sz="1600" b="1" i="0" u="none" strike="noStrike" kern="1200" cap="none" spc="0" normalizeH="0" baseline="30000" noProof="0">
              <a:ln>
                <a:noFill/>
              </a:ln>
              <a:solidFill>
                <a:prstClr val="black"/>
              </a:solidFill>
              <a:effectLst/>
              <a:uLnTx/>
              <a:uFillTx/>
              <a:latin typeface="Arial"/>
              <a:ea typeface="+mn-ea"/>
              <a:cs typeface="+mn-cs"/>
            </a:endParaRPr>
          </a:p>
        </p:txBody>
      </p:sp>
      <p:grpSp>
        <p:nvGrpSpPr>
          <p:cNvPr id="55" name="Highlight Guides [HIDE]" hidden="1">
            <a:extLst>
              <a:ext uri="{FF2B5EF4-FFF2-40B4-BE49-F238E27FC236}">
                <a16:creationId xmlns:a16="http://schemas.microsoft.com/office/drawing/2014/main" id="{A3BEFC86-21B6-D397-E449-D788869A0F93}"/>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56" name="Highlight BG">
              <a:extLst>
                <a:ext uri="{FF2B5EF4-FFF2-40B4-BE49-F238E27FC236}">
                  <a16:creationId xmlns:a16="http://schemas.microsoft.com/office/drawing/2014/main" id="{9AD8C62F-C503-B328-9AD8-97E2860EF73A}"/>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57" name="Straight Connector 56">
              <a:extLst>
                <a:ext uri="{FF2B5EF4-FFF2-40B4-BE49-F238E27FC236}">
                  <a16:creationId xmlns:a16="http://schemas.microsoft.com/office/drawing/2014/main" id="{7186057F-2333-AC34-B0BD-50E894FBD514}"/>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B8FB3D78-F80E-3764-BB57-7E3A1B7739F1}"/>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E367F8A9-38D6-77FA-2135-553A25419D4A}"/>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921AE91B-B74B-294B-C123-1A815122482C}"/>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3AEF03F1-C1BA-DDD4-29C6-6CB2CF6E22F7}"/>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A746AE5D-5F30-D352-DF51-F127221AEF4E}"/>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D85862A5-052B-FF20-F480-95FA14E2137F}"/>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FE6DA67B-D231-AC3E-5F56-2F949A21303C}"/>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8F29F4EC-060B-9E03-6B85-6AD58E5A5209}"/>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70277FA8-45AD-685D-5E69-9DCB75499DC8}"/>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CD3EE3F7-1DB5-9E07-6DFB-FF500015E609}"/>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AD692044-8E04-7EEF-4FEE-3CF0B45FA797}"/>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08E25B6B-11DD-C833-B709-39C310EB9EF7}"/>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C533837A-9257-E113-E9D2-FF897413D1D1}"/>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F55E7697-5C73-61F2-4DC0-5EDB296B4432}"/>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0B5173D-5EDE-FE6E-0DAE-95D729CBF997}"/>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EDC32C68-E9D4-BD24-9BD0-1EAB4E666C1F}"/>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E8ED3CAC-12B0-2DE9-C897-EEDBDE2A23F8}"/>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73671AF9-5ABA-A9F4-ECBA-8D1C916F85AA}"/>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6EFC792B-ED64-1187-24EF-26205AFBB65A}"/>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B6FA71A-6AD4-C12E-C607-CBE8B80C1D14}"/>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2DB354FB-1605-26CB-205B-F3283CCABDD1}"/>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283A7A92-9E5F-8FDB-56FE-BBF1C1AC635E}"/>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CB184A3A-1B29-43BA-3FB0-F7AEF59CBA1E}"/>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E6E2518A-6E81-3370-BFC9-2F4EACD52CAC}"/>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9702A99-0772-A2A9-F28C-B45194347FEC}"/>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0E65B545-6181-012E-3ED3-64AAEFA7CC7E}"/>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7654FC39-DC24-4DEE-9DBB-E34476A34305}"/>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695664AB-3005-8543-0168-3FA716D5ACC3}"/>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56D3DA20-E92D-99C8-F574-4FD44A5001B8}"/>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A7DBAAC5-3197-B4B1-F3A0-E2A55C69CFF5}"/>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DE7D328B-460D-DF76-A9A4-827824684A86}"/>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8FFFBC15-7888-EF03-CCF7-7F27BF6BB94A}"/>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78D729D9-6FDC-1B18-ADB2-B9456D55C370}"/>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6F3A13CD-5113-44A3-BB38-8BC58F25CAF6}"/>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5AE60FA9-BDF3-83CF-FD9D-918C2B8A7AC1}"/>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65B71F8A-A115-6BA1-E612-526C0984D960}"/>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08CFC82C-5807-6572-8096-7F1AFC8FF9BC}"/>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7C25C3BE-FA26-129A-6F7E-89AD2DEE4B47}"/>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642FA41A-A527-2DB2-611E-6BF4B36D569C}"/>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graphicFrame>
        <p:nvGraphicFramePr>
          <p:cNvPr id="2" name="Table 1">
            <a:extLst>
              <a:ext uri="{FF2B5EF4-FFF2-40B4-BE49-F238E27FC236}">
                <a16:creationId xmlns:a16="http://schemas.microsoft.com/office/drawing/2014/main" id="{E4103254-8BB9-320C-C088-C22D114D1787}"/>
              </a:ext>
            </a:extLst>
          </p:cNvPr>
          <p:cNvGraphicFramePr>
            <a:graphicFrameLocks noGrp="1"/>
          </p:cNvGraphicFramePr>
          <p:nvPr/>
        </p:nvGraphicFramePr>
        <p:xfrm>
          <a:off x="3467101" y="2492080"/>
          <a:ext cx="8532814" cy="3291840"/>
        </p:xfrm>
        <a:graphic>
          <a:graphicData uri="http://schemas.openxmlformats.org/drawingml/2006/table">
            <a:tbl>
              <a:tblPr firstRow="1" bandRow="1">
                <a:tableStyleId>{21E4AEA4-8DFA-4A89-87EB-49C32662AFE0}</a:tableStyleId>
              </a:tblPr>
              <a:tblGrid>
                <a:gridCol w="2249971">
                  <a:extLst>
                    <a:ext uri="{9D8B030D-6E8A-4147-A177-3AD203B41FA5}">
                      <a16:colId xmlns:a16="http://schemas.microsoft.com/office/drawing/2014/main" val="1223675840"/>
                    </a:ext>
                  </a:extLst>
                </a:gridCol>
                <a:gridCol w="2415810">
                  <a:extLst>
                    <a:ext uri="{9D8B030D-6E8A-4147-A177-3AD203B41FA5}">
                      <a16:colId xmlns:a16="http://schemas.microsoft.com/office/drawing/2014/main" val="2917751037"/>
                    </a:ext>
                  </a:extLst>
                </a:gridCol>
                <a:gridCol w="3867033">
                  <a:extLst>
                    <a:ext uri="{9D8B030D-6E8A-4147-A177-3AD203B41FA5}">
                      <a16:colId xmlns:a16="http://schemas.microsoft.com/office/drawing/2014/main" val="1379316159"/>
                    </a:ext>
                  </a:extLst>
                </a:gridCol>
              </a:tblGrid>
              <a:tr h="423876">
                <a:tc>
                  <a:txBody>
                    <a:bodyPr/>
                    <a:lstStyle/>
                    <a:p>
                      <a:pPr algn="ctr"/>
                      <a:r>
                        <a:rPr lang="en-US" sz="1200" noProof="0"/>
                        <a:t>Maintain Scheduled Continuation Injection Dosing</a:t>
                      </a:r>
                    </a:p>
                  </a:txBody>
                  <a:tcPr/>
                </a:tc>
                <a:tc gridSpan="2">
                  <a:txBody>
                    <a:bodyPr/>
                    <a:lstStyle/>
                    <a:p>
                      <a:pPr algn="ctr"/>
                      <a:r>
                        <a:rPr lang="en-US" sz="1200" noProof="0"/>
                        <a:t>Schedule for </a:t>
                      </a:r>
                      <a:r>
                        <a:rPr lang="en-US" sz="1200" u="sng" noProof="0"/>
                        <a:t>Supplemental</a:t>
                      </a:r>
                      <a:r>
                        <a:rPr lang="en-US" sz="1200" noProof="0"/>
                        <a:t> Doses of YEZTUGO</a:t>
                      </a:r>
                    </a:p>
                  </a:txBody>
                  <a:tcPr/>
                </a:tc>
                <a:tc hMerge="1">
                  <a:txBody>
                    <a:bodyPr/>
                    <a:lstStyle/>
                    <a:p>
                      <a:endParaRPr lang="en-GB"/>
                    </a:p>
                  </a:txBody>
                  <a:tcPr/>
                </a:tc>
                <a:extLst>
                  <a:ext uri="{0D108BD9-81ED-4DB2-BD59-A6C34878D82A}">
                    <a16:rowId xmlns:a16="http://schemas.microsoft.com/office/drawing/2014/main" val="3333499633"/>
                  </a:ext>
                </a:extLst>
              </a:tr>
              <a:tr h="181661">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noProof="0">
                          <a:solidFill>
                            <a:schemeClr val="dk1"/>
                          </a:solidFill>
                          <a:latin typeface="+mn-lt"/>
                          <a:ea typeface="+mn-ea"/>
                          <a:cs typeface="+mn-cs"/>
                        </a:rPr>
                        <a:t>Continue to administer once Q6M scheduled continuation dosing of YEZTUGO (see </a:t>
                      </a:r>
                      <a:r>
                        <a:rPr lang="en-US" sz="1200" b="1" i="0" u="none" strike="noStrike" kern="1200" baseline="0" noProof="0">
                          <a:solidFill>
                            <a:schemeClr val="dk1"/>
                          </a:solidFill>
                          <a:latin typeface="+mn-lt"/>
                          <a:ea typeface="+mn-ea"/>
                          <a:cs typeface="+mn-cs"/>
                        </a:rPr>
                        <a:t>Table 1</a:t>
                      </a:r>
                      <a:r>
                        <a:rPr lang="en-US" sz="1200" b="0" i="0" u="none" strike="noStrike" kern="1200" baseline="0" noProof="0">
                          <a:solidFill>
                            <a:schemeClr val="dk1"/>
                          </a:solidFill>
                          <a:latin typeface="+mn-lt"/>
                          <a:ea typeface="+mn-ea"/>
                          <a:cs typeface="+mn-cs"/>
                        </a:rPr>
                        <a:t>)</a:t>
                      </a:r>
                      <a:r>
                        <a:rPr lang="en-US" sz="1200" b="0" i="1" u="none" strike="noStrike" kern="1200" baseline="0" noProof="0">
                          <a:solidFill>
                            <a:schemeClr val="dk1"/>
                          </a:solidFill>
                          <a:latin typeface="+mn-lt"/>
                          <a:ea typeface="+mn-ea"/>
                          <a:cs typeface="+mn-cs"/>
                        </a:rPr>
                        <a:t>, </a:t>
                      </a:r>
                      <a:r>
                        <a:rPr lang="en-US" sz="1200" b="0" i="0" u="none" strike="noStrike" kern="1200" baseline="0" noProof="0">
                          <a:solidFill>
                            <a:schemeClr val="dk1"/>
                          </a:solidFill>
                          <a:latin typeface="+mn-lt"/>
                          <a:ea typeface="+mn-ea"/>
                          <a:cs typeface="+mn-cs"/>
                        </a:rPr>
                        <a:t>plus administer supplemental doses of YEZTUGO as shown here: 	</a:t>
                      </a:r>
                      <a:endParaRPr lang="en-US" sz="1200" noProof="0"/>
                    </a:p>
                  </a:txBody>
                  <a:tcPr/>
                </a:tc>
                <a:tc>
                  <a:txBody>
                    <a:bodyPr/>
                    <a:lstStyle/>
                    <a:p>
                      <a:pPr algn="ctr"/>
                      <a:r>
                        <a:rPr lang="en-US" sz="1200" b="1" noProof="0"/>
                        <a:t>Time</a:t>
                      </a:r>
                    </a:p>
                  </a:txBody>
                  <a:tcPr/>
                </a:tc>
                <a:tc>
                  <a:txBody>
                    <a:bodyPr/>
                    <a:lstStyle/>
                    <a:p>
                      <a:pPr algn="ctr"/>
                      <a:r>
                        <a:rPr lang="en-US" sz="1200" b="1" noProof="0"/>
                        <a:t>Dosage</a:t>
                      </a:r>
                    </a:p>
                  </a:txBody>
                  <a:tcPr/>
                </a:tc>
                <a:extLst>
                  <a:ext uri="{0D108BD9-81ED-4DB2-BD59-A6C34878D82A}">
                    <a16:rowId xmlns:a16="http://schemas.microsoft.com/office/drawing/2014/main" val="2847910210"/>
                  </a:ext>
                </a:extLst>
              </a:tr>
              <a:tr h="544984">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noProof="0">
                          <a:solidFill>
                            <a:schemeClr val="dk1"/>
                          </a:solidFill>
                          <a:latin typeface="+mn-lt"/>
                          <a:ea typeface="+mn-ea"/>
                          <a:cs typeface="+mn-cs"/>
                        </a:rPr>
                        <a:t>On day strong CYP3A inducer is initiated (≥2 days after YEZTUGO is first initiated)</a:t>
                      </a:r>
                    </a:p>
                  </a:txBody>
                  <a:tcPr/>
                </a:tc>
                <a:tc>
                  <a:txBody>
                    <a:bodyPr/>
                    <a:lstStyle/>
                    <a:p>
                      <a:pPr algn="ctr"/>
                      <a:r>
                        <a:rPr lang="en-US" sz="1200" b="1" i="0" u="none" strike="noStrike" kern="1200" baseline="0" noProof="0">
                          <a:solidFill>
                            <a:schemeClr val="dk1"/>
                          </a:solidFill>
                          <a:latin typeface="+mn-lt"/>
                          <a:ea typeface="+mn-ea"/>
                          <a:cs typeface="+mn-cs"/>
                        </a:rPr>
                        <a:t>Supplemental dosage: Step 1 </a:t>
                      </a:r>
                      <a:endParaRPr lang="en-US" sz="1200" b="0" i="0" u="none" strike="noStrike" kern="1200" baseline="0" noProof="0">
                        <a:solidFill>
                          <a:schemeClr val="dk1"/>
                        </a:solidFill>
                        <a:latin typeface="+mn-lt"/>
                        <a:ea typeface="+mn-ea"/>
                        <a:cs typeface="+mn-cs"/>
                      </a:endParaRPr>
                    </a:p>
                    <a:p>
                      <a:pPr algn="ctr"/>
                      <a:r>
                        <a:rPr lang="en-US" sz="1200" b="0" i="0" u="none" strike="noStrike" kern="1200" baseline="0" noProof="0">
                          <a:solidFill>
                            <a:schemeClr val="dk1"/>
                          </a:solidFill>
                          <a:latin typeface="+mn-lt"/>
                          <a:ea typeface="+mn-ea"/>
                          <a:cs typeface="+mn-cs"/>
                        </a:rPr>
                        <a:t>927 mg subcutaneously (2 × 1.5 mL injections) </a:t>
                      </a:r>
                    </a:p>
                    <a:p>
                      <a:pPr algn="ctr"/>
                      <a:r>
                        <a:rPr lang="en-US" sz="1200" b="0" i="0" u="none" strike="noStrike" kern="1200" baseline="0" noProof="0">
                          <a:solidFill>
                            <a:schemeClr val="dk1"/>
                          </a:solidFill>
                          <a:latin typeface="+mn-lt"/>
                          <a:ea typeface="+mn-ea"/>
                          <a:cs typeface="+mn-cs"/>
                        </a:rPr>
                        <a:t>and 600 mg orally (2 × 300 mg tablets) 	</a:t>
                      </a:r>
                    </a:p>
                  </a:txBody>
                  <a:tcPr/>
                </a:tc>
                <a:extLst>
                  <a:ext uri="{0D108BD9-81ED-4DB2-BD59-A6C34878D82A}">
                    <a16:rowId xmlns:a16="http://schemas.microsoft.com/office/drawing/2014/main" val="3016760029"/>
                  </a:ext>
                </a:extLst>
              </a:tr>
              <a:tr h="302769">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noProof="0">
                          <a:solidFill>
                            <a:schemeClr val="dk1"/>
                          </a:solidFill>
                          <a:latin typeface="+mn-lt"/>
                          <a:ea typeface="+mn-ea"/>
                          <a:cs typeface="+mn-cs"/>
                        </a:rPr>
                        <a:t>On day after strong CYP3A inducer is initiated</a:t>
                      </a:r>
                    </a:p>
                  </a:txBody>
                  <a:tcPr/>
                </a:tc>
                <a:tc>
                  <a:txBody>
                    <a:bodyPr/>
                    <a:lstStyle/>
                    <a:p>
                      <a:pPr algn="ctr"/>
                      <a:r>
                        <a:rPr lang="en-US" sz="1200" b="1" i="0" u="none" strike="noStrike" kern="1200" baseline="0" noProof="0">
                          <a:solidFill>
                            <a:schemeClr val="dk1"/>
                          </a:solidFill>
                          <a:latin typeface="+mn-lt"/>
                          <a:ea typeface="+mn-ea"/>
                          <a:cs typeface="+mn-cs"/>
                        </a:rPr>
                        <a:t>Supplemental dosage: Step 2 </a:t>
                      </a:r>
                      <a:endParaRPr lang="en-US" sz="1200" b="0" i="0" u="none" strike="noStrike" kern="1200" baseline="0" noProof="0">
                        <a:solidFill>
                          <a:schemeClr val="dk1"/>
                        </a:solidFill>
                        <a:latin typeface="+mn-lt"/>
                        <a:ea typeface="+mn-ea"/>
                        <a:cs typeface="+mn-cs"/>
                      </a:endParaRPr>
                    </a:p>
                    <a:p>
                      <a:pPr algn="ctr"/>
                      <a:r>
                        <a:rPr lang="en-US" sz="1200" b="0" i="0" u="none" strike="noStrike" kern="1200" baseline="0" noProof="0">
                          <a:solidFill>
                            <a:schemeClr val="dk1"/>
                          </a:solidFill>
                          <a:latin typeface="+mn-lt"/>
                          <a:ea typeface="+mn-ea"/>
                          <a:cs typeface="+mn-cs"/>
                        </a:rPr>
                        <a:t>600 mg orally (2 × 300 mg tablets) 	</a:t>
                      </a:r>
                    </a:p>
                  </a:txBody>
                  <a:tcPr/>
                </a:tc>
                <a:extLst>
                  <a:ext uri="{0D108BD9-81ED-4DB2-BD59-A6C34878D82A}">
                    <a16:rowId xmlns:a16="http://schemas.microsoft.com/office/drawing/2014/main" val="2591747292"/>
                  </a:ext>
                </a:extLst>
              </a:tr>
              <a:tr h="666092">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noProof="0">
                          <a:solidFill>
                            <a:schemeClr val="dk1"/>
                          </a:solidFill>
                          <a:latin typeface="+mn-lt"/>
                          <a:ea typeface="+mn-ea"/>
                          <a:cs typeface="+mn-cs"/>
                        </a:rPr>
                        <a:t>If strong CYP3A inducer is </a:t>
                      </a:r>
                      <a:br>
                        <a:rPr lang="en-US" sz="1200" b="0" i="0" u="none" strike="noStrike" kern="1200" baseline="0" noProof="0">
                          <a:solidFill>
                            <a:schemeClr val="dk1"/>
                          </a:solidFill>
                          <a:latin typeface="+mn-lt"/>
                          <a:ea typeface="+mn-ea"/>
                          <a:cs typeface="+mn-cs"/>
                        </a:rPr>
                      </a:br>
                      <a:r>
                        <a:rPr lang="en-US" sz="1200" b="0" i="0" u="none" strike="noStrike" kern="1200" baseline="0" noProof="0">
                          <a:solidFill>
                            <a:schemeClr val="dk1"/>
                          </a:solidFill>
                          <a:latin typeface="+mn-lt"/>
                          <a:ea typeface="+mn-ea"/>
                          <a:cs typeface="+mn-cs"/>
                        </a:rPr>
                        <a:t>co-administered for &gt;6 months </a:t>
                      </a:r>
                    </a:p>
                  </a:txBody>
                  <a:tcPr/>
                </a:tc>
                <a:tc>
                  <a:txBody>
                    <a:bodyPr/>
                    <a:lstStyle/>
                    <a:p>
                      <a:pPr algn="ctr"/>
                      <a:r>
                        <a:rPr lang="en-US" sz="1200" b="1" i="0" u="none" strike="noStrike" kern="1200" baseline="0" noProof="0">
                          <a:solidFill>
                            <a:schemeClr val="dk1"/>
                          </a:solidFill>
                          <a:latin typeface="+mn-lt"/>
                          <a:ea typeface="+mn-ea"/>
                          <a:cs typeface="+mn-cs"/>
                        </a:rPr>
                        <a:t>Subsequent supplemental dosage </a:t>
                      </a:r>
                      <a:endParaRPr lang="en-US" sz="1200" b="0" i="0" u="none" strike="noStrike" kern="1200" baseline="0" noProof="0">
                        <a:solidFill>
                          <a:schemeClr val="dk1"/>
                        </a:solidFill>
                        <a:latin typeface="+mn-lt"/>
                        <a:ea typeface="+mn-ea"/>
                        <a:cs typeface="+mn-cs"/>
                      </a:endParaRPr>
                    </a:p>
                    <a:p>
                      <a:pPr algn="ctr"/>
                      <a:r>
                        <a:rPr lang="en-US" sz="1200" b="0" i="0" u="none" strike="noStrike" kern="1200" baseline="0" noProof="0">
                          <a:solidFill>
                            <a:schemeClr val="dk1"/>
                          </a:solidFill>
                          <a:latin typeface="+mn-lt"/>
                          <a:ea typeface="+mn-ea"/>
                          <a:cs typeface="+mn-cs"/>
                        </a:rPr>
                        <a:t>Q6M</a:t>
                      </a:r>
                      <a:r>
                        <a:rPr lang="en-US" sz="1200" b="0" i="0" u="none" strike="noStrike" kern="1200" baseline="30000" noProof="0">
                          <a:solidFill>
                            <a:schemeClr val="dk1"/>
                          </a:solidFill>
                          <a:latin typeface="+mn-lt"/>
                          <a:ea typeface="+mn-ea"/>
                          <a:cs typeface="+mn-cs"/>
                        </a:rPr>
                        <a:t>b</a:t>
                      </a:r>
                      <a:r>
                        <a:rPr lang="en-US" sz="1200" b="0" i="0" u="none" strike="noStrike" kern="1200" baseline="0" noProof="0">
                          <a:solidFill>
                            <a:schemeClr val="dk1"/>
                          </a:solidFill>
                          <a:latin typeface="+mn-lt"/>
                          <a:ea typeface="+mn-ea"/>
                          <a:cs typeface="+mn-cs"/>
                        </a:rPr>
                        <a:t> from initiation of strong CYP3A inducer, continue to administer supplemental doses of YEZTUGO as described above in Steps 1 and 2 </a:t>
                      </a:r>
                    </a:p>
                  </a:txBody>
                  <a:tcPr/>
                </a:tc>
                <a:extLst>
                  <a:ext uri="{0D108BD9-81ED-4DB2-BD59-A6C34878D82A}">
                    <a16:rowId xmlns:a16="http://schemas.microsoft.com/office/drawing/2014/main" val="300850225"/>
                  </a:ext>
                </a:extLst>
              </a:tr>
              <a:tr h="302769">
                <a:tc v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noProof="0">
                          <a:solidFill>
                            <a:schemeClr val="dk1"/>
                          </a:solidFill>
                          <a:latin typeface="+mn-lt"/>
                          <a:ea typeface="+mn-ea"/>
                          <a:cs typeface="+mn-cs"/>
                        </a:rPr>
                        <a:t>After stopping the strong CYP3A inducer, continue the Q6M scheduled continuation injection dosing of YEZTUGO (see </a:t>
                      </a:r>
                      <a:r>
                        <a:rPr lang="en-US" sz="1200" b="1" i="0" u="none" strike="noStrike" kern="1200" baseline="0" noProof="0">
                          <a:solidFill>
                            <a:schemeClr val="dk1"/>
                          </a:solidFill>
                          <a:latin typeface="+mn-lt"/>
                          <a:ea typeface="+mn-ea"/>
                          <a:cs typeface="+mn-cs"/>
                        </a:rPr>
                        <a:t>Table 1</a:t>
                      </a:r>
                      <a:r>
                        <a:rPr lang="en-US" sz="1200" b="0" i="0" u="none" strike="noStrike" kern="1200" baseline="0" noProof="0">
                          <a:solidFill>
                            <a:schemeClr val="dk1"/>
                          </a:solidFill>
                          <a:latin typeface="+mn-lt"/>
                          <a:ea typeface="+mn-ea"/>
                          <a:cs typeface="+mn-cs"/>
                        </a:rPr>
                        <a:t>)</a:t>
                      </a:r>
                    </a:p>
                  </a:txBody>
                  <a:tcPr/>
                </a:tc>
                <a:tc hMerge="1">
                  <a:txBody>
                    <a:bodyPr/>
                    <a:lstStyle/>
                    <a:p>
                      <a:endParaRPr lang="en-GB"/>
                    </a:p>
                  </a:txBody>
                  <a:tcPr/>
                </a:tc>
                <a:extLst>
                  <a:ext uri="{0D108BD9-81ED-4DB2-BD59-A6C34878D82A}">
                    <a16:rowId xmlns:a16="http://schemas.microsoft.com/office/drawing/2014/main" val="1241519860"/>
                  </a:ext>
                </a:extLst>
              </a:tr>
            </a:tbl>
          </a:graphicData>
        </a:graphic>
      </p:graphicFrame>
      <p:sp>
        <p:nvSpPr>
          <p:cNvPr id="97" name="!!Highlight">
            <a:extLst>
              <a:ext uri="{FF2B5EF4-FFF2-40B4-BE49-F238E27FC236}">
                <a16:creationId xmlns:a16="http://schemas.microsoft.com/office/drawing/2014/main" id="{066C44BF-A438-D1ED-1C9A-AD7B56001A24}"/>
              </a:ext>
            </a:extLst>
          </p:cNvPr>
          <p:cNvSpPr/>
          <p:nvPr/>
        </p:nvSpPr>
        <p:spPr>
          <a:xfrm>
            <a:off x="835312" y="926797"/>
            <a:ext cx="2331767" cy="2688760"/>
          </a:xfrm>
          <a:custGeom>
            <a:avLst/>
            <a:gdLst>
              <a:gd name="connsiteX0" fmla="*/ 0 w 2389752"/>
              <a:gd name="connsiteY0" fmla="*/ 0 h 2329284"/>
              <a:gd name="connsiteX1" fmla="*/ 2389752 w 2389752"/>
              <a:gd name="connsiteY1" fmla="*/ 0 h 2329284"/>
              <a:gd name="connsiteX2" fmla="*/ 2389752 w 2389752"/>
              <a:gd name="connsiteY2" fmla="*/ 2329284 h 2329284"/>
              <a:gd name="connsiteX3" fmla="*/ 0 w 2389752"/>
              <a:gd name="connsiteY3" fmla="*/ 2329284 h 2329284"/>
              <a:gd name="connsiteX4" fmla="*/ 0 w 2389752"/>
              <a:gd name="connsiteY4" fmla="*/ 0 h 2329284"/>
              <a:gd name="connsiteX0" fmla="*/ 38100 w 2389752"/>
              <a:gd name="connsiteY0" fmla="*/ 0 h 2537564"/>
              <a:gd name="connsiteX1" fmla="*/ 2389752 w 2389752"/>
              <a:gd name="connsiteY1" fmla="*/ 208280 h 2537564"/>
              <a:gd name="connsiteX2" fmla="*/ 2389752 w 2389752"/>
              <a:gd name="connsiteY2" fmla="*/ 2537564 h 2537564"/>
              <a:gd name="connsiteX3" fmla="*/ 0 w 2389752"/>
              <a:gd name="connsiteY3" fmla="*/ 2537564 h 2537564"/>
              <a:gd name="connsiteX4" fmla="*/ 38100 w 2389752"/>
              <a:gd name="connsiteY4" fmla="*/ 0 h 2537564"/>
              <a:gd name="connsiteX0" fmla="*/ 0 w 2351652"/>
              <a:gd name="connsiteY0" fmla="*/ 0 h 2537564"/>
              <a:gd name="connsiteX1" fmla="*/ 2351652 w 2351652"/>
              <a:gd name="connsiteY1" fmla="*/ 208280 h 2537564"/>
              <a:gd name="connsiteX2" fmla="*/ 2351652 w 2351652"/>
              <a:gd name="connsiteY2" fmla="*/ 2537564 h 2537564"/>
              <a:gd name="connsiteX3" fmla="*/ 142240 w 2351652"/>
              <a:gd name="connsiteY3" fmla="*/ 2504544 h 2537564"/>
              <a:gd name="connsiteX4" fmla="*/ 0 w 2351652"/>
              <a:gd name="connsiteY4" fmla="*/ 0 h 2537564"/>
              <a:gd name="connsiteX0" fmla="*/ 0 w 2351652"/>
              <a:gd name="connsiteY0" fmla="*/ 0 h 2504544"/>
              <a:gd name="connsiteX1" fmla="*/ 2351652 w 2351652"/>
              <a:gd name="connsiteY1" fmla="*/ 208280 h 2504544"/>
              <a:gd name="connsiteX2" fmla="*/ 2341492 w 2351652"/>
              <a:gd name="connsiteY2" fmla="*/ 1585064 h 2504544"/>
              <a:gd name="connsiteX3" fmla="*/ 142240 w 2351652"/>
              <a:gd name="connsiteY3" fmla="*/ 2504544 h 2504544"/>
              <a:gd name="connsiteX4" fmla="*/ 0 w 2351652"/>
              <a:gd name="connsiteY4" fmla="*/ 0 h 2504544"/>
              <a:gd name="connsiteX0" fmla="*/ 0 w 2341614"/>
              <a:gd name="connsiteY0" fmla="*/ 490220 h 2994764"/>
              <a:gd name="connsiteX1" fmla="*/ 2280532 w 2341614"/>
              <a:gd name="connsiteY1" fmla="*/ 0 h 2994764"/>
              <a:gd name="connsiteX2" fmla="*/ 2341492 w 2341614"/>
              <a:gd name="connsiteY2" fmla="*/ 2075284 h 2994764"/>
              <a:gd name="connsiteX3" fmla="*/ 142240 w 2341614"/>
              <a:gd name="connsiteY3" fmla="*/ 2994764 h 2994764"/>
              <a:gd name="connsiteX4" fmla="*/ 0 w 2341614"/>
              <a:gd name="connsiteY4" fmla="*/ 490220 h 2994764"/>
              <a:gd name="connsiteX0" fmla="*/ 0 w 2341641"/>
              <a:gd name="connsiteY0" fmla="*/ 490220 h 2994764"/>
              <a:gd name="connsiteX1" fmla="*/ 2280532 w 2341641"/>
              <a:gd name="connsiteY1" fmla="*/ 0 h 2994764"/>
              <a:gd name="connsiteX2" fmla="*/ 2341492 w 2341641"/>
              <a:gd name="connsiteY2" fmla="*/ 2075284 h 2994764"/>
              <a:gd name="connsiteX3" fmla="*/ 142240 w 2341641"/>
              <a:gd name="connsiteY3" fmla="*/ 2994764 h 2994764"/>
              <a:gd name="connsiteX4" fmla="*/ 0 w 2341641"/>
              <a:gd name="connsiteY4" fmla="*/ 490220 h 2994764"/>
              <a:gd name="connsiteX0" fmla="*/ 0 w 2341492"/>
              <a:gd name="connsiteY0" fmla="*/ 490220 h 2994764"/>
              <a:gd name="connsiteX1" fmla="*/ 2280532 w 2341492"/>
              <a:gd name="connsiteY1" fmla="*/ 0 h 2994764"/>
              <a:gd name="connsiteX2" fmla="*/ 2341492 w 2341492"/>
              <a:gd name="connsiteY2" fmla="*/ 2075284 h 2994764"/>
              <a:gd name="connsiteX3" fmla="*/ 142240 w 2341492"/>
              <a:gd name="connsiteY3" fmla="*/ 2994764 h 2994764"/>
              <a:gd name="connsiteX4" fmla="*/ 0 w 2341492"/>
              <a:gd name="connsiteY4" fmla="*/ 490220 h 2994764"/>
              <a:gd name="connsiteX0" fmla="*/ 0 w 2341492"/>
              <a:gd name="connsiteY0" fmla="*/ 490220 h 2994764"/>
              <a:gd name="connsiteX1" fmla="*/ 2280532 w 2341492"/>
              <a:gd name="connsiteY1" fmla="*/ 0 h 2994764"/>
              <a:gd name="connsiteX2" fmla="*/ 2341492 w 2341492"/>
              <a:gd name="connsiteY2" fmla="*/ 2075284 h 2994764"/>
              <a:gd name="connsiteX3" fmla="*/ 142240 w 2341492"/>
              <a:gd name="connsiteY3" fmla="*/ 2994764 h 2994764"/>
              <a:gd name="connsiteX4" fmla="*/ 0 w 2341492"/>
              <a:gd name="connsiteY4" fmla="*/ 490220 h 2994764"/>
              <a:gd name="connsiteX0" fmla="*/ 0 w 2341492"/>
              <a:gd name="connsiteY0" fmla="*/ 490220 h 2994764"/>
              <a:gd name="connsiteX1" fmla="*/ 2280532 w 2341492"/>
              <a:gd name="connsiteY1" fmla="*/ 0 h 2994764"/>
              <a:gd name="connsiteX2" fmla="*/ 2341492 w 2341492"/>
              <a:gd name="connsiteY2" fmla="*/ 2075284 h 2994764"/>
              <a:gd name="connsiteX3" fmla="*/ 142240 w 2341492"/>
              <a:gd name="connsiteY3" fmla="*/ 2994764 h 2994764"/>
              <a:gd name="connsiteX4" fmla="*/ 0 w 2341492"/>
              <a:gd name="connsiteY4" fmla="*/ 490220 h 2994764"/>
              <a:gd name="connsiteX0" fmla="*/ 0 w 2341492"/>
              <a:gd name="connsiteY0" fmla="*/ 490220 h 2994764"/>
              <a:gd name="connsiteX1" fmla="*/ 2280532 w 2341492"/>
              <a:gd name="connsiteY1" fmla="*/ 0 h 2994764"/>
              <a:gd name="connsiteX2" fmla="*/ 2341492 w 2341492"/>
              <a:gd name="connsiteY2" fmla="*/ 2075284 h 2994764"/>
              <a:gd name="connsiteX3" fmla="*/ 142240 w 2341492"/>
              <a:gd name="connsiteY3" fmla="*/ 2994764 h 2994764"/>
              <a:gd name="connsiteX4" fmla="*/ 0 w 2341492"/>
              <a:gd name="connsiteY4" fmla="*/ 490220 h 2994764"/>
              <a:gd name="connsiteX0" fmla="*/ 0 w 2341492"/>
              <a:gd name="connsiteY0" fmla="*/ 490220 h 2987144"/>
              <a:gd name="connsiteX1" fmla="*/ 2280532 w 2341492"/>
              <a:gd name="connsiteY1" fmla="*/ 0 h 2987144"/>
              <a:gd name="connsiteX2" fmla="*/ 2341492 w 2341492"/>
              <a:gd name="connsiteY2" fmla="*/ 2075284 h 2987144"/>
              <a:gd name="connsiteX3" fmla="*/ 142240 w 2341492"/>
              <a:gd name="connsiteY3" fmla="*/ 2987144 h 2987144"/>
              <a:gd name="connsiteX4" fmla="*/ 0 w 2341492"/>
              <a:gd name="connsiteY4" fmla="*/ 490220 h 2987144"/>
              <a:gd name="connsiteX0" fmla="*/ 0 w 2418494"/>
              <a:gd name="connsiteY0" fmla="*/ 393968 h 2987144"/>
              <a:gd name="connsiteX1" fmla="*/ 2357534 w 2418494"/>
              <a:gd name="connsiteY1" fmla="*/ 0 h 2987144"/>
              <a:gd name="connsiteX2" fmla="*/ 2418494 w 2418494"/>
              <a:gd name="connsiteY2" fmla="*/ 2075284 h 2987144"/>
              <a:gd name="connsiteX3" fmla="*/ 219242 w 2418494"/>
              <a:gd name="connsiteY3" fmla="*/ 2987144 h 2987144"/>
              <a:gd name="connsiteX4" fmla="*/ 0 w 2418494"/>
              <a:gd name="connsiteY4" fmla="*/ 393968 h 2987144"/>
              <a:gd name="connsiteX0" fmla="*/ 0 w 2418494"/>
              <a:gd name="connsiteY0" fmla="*/ 211088 h 2804264"/>
              <a:gd name="connsiteX1" fmla="*/ 2261282 w 2418494"/>
              <a:gd name="connsiteY1" fmla="*/ 0 h 2804264"/>
              <a:gd name="connsiteX2" fmla="*/ 2418494 w 2418494"/>
              <a:gd name="connsiteY2" fmla="*/ 1892404 h 2804264"/>
              <a:gd name="connsiteX3" fmla="*/ 219242 w 2418494"/>
              <a:gd name="connsiteY3" fmla="*/ 2804264 h 2804264"/>
              <a:gd name="connsiteX4" fmla="*/ 0 w 2418494"/>
              <a:gd name="connsiteY4" fmla="*/ 211088 h 2804264"/>
              <a:gd name="connsiteX0" fmla="*/ 0 w 2331867"/>
              <a:gd name="connsiteY0" fmla="*/ 211088 h 2804264"/>
              <a:gd name="connsiteX1" fmla="*/ 2261282 w 2331867"/>
              <a:gd name="connsiteY1" fmla="*/ 0 h 2804264"/>
              <a:gd name="connsiteX2" fmla="*/ 2331867 w 2331867"/>
              <a:gd name="connsiteY2" fmla="*/ 1940530 h 2804264"/>
              <a:gd name="connsiteX3" fmla="*/ 219242 w 2331867"/>
              <a:gd name="connsiteY3" fmla="*/ 2804264 h 2804264"/>
              <a:gd name="connsiteX4" fmla="*/ 0 w 2331867"/>
              <a:gd name="connsiteY4" fmla="*/ 211088 h 2804264"/>
              <a:gd name="connsiteX0" fmla="*/ 0 w 2331867"/>
              <a:gd name="connsiteY0" fmla="*/ 211088 h 2708011"/>
              <a:gd name="connsiteX1" fmla="*/ 2261282 w 2331867"/>
              <a:gd name="connsiteY1" fmla="*/ 0 h 2708011"/>
              <a:gd name="connsiteX2" fmla="*/ 2331867 w 2331867"/>
              <a:gd name="connsiteY2" fmla="*/ 1940530 h 2708011"/>
              <a:gd name="connsiteX3" fmla="*/ 276994 w 2331867"/>
              <a:gd name="connsiteY3" fmla="*/ 2708011 h 2708011"/>
              <a:gd name="connsiteX4" fmla="*/ 0 w 2331867"/>
              <a:gd name="connsiteY4" fmla="*/ 211088 h 2708011"/>
              <a:gd name="connsiteX0" fmla="*/ 0 w 2351118"/>
              <a:gd name="connsiteY0" fmla="*/ 211088 h 2708011"/>
              <a:gd name="connsiteX1" fmla="*/ 2261282 w 2351118"/>
              <a:gd name="connsiteY1" fmla="*/ 0 h 2708011"/>
              <a:gd name="connsiteX2" fmla="*/ 2351118 w 2351118"/>
              <a:gd name="connsiteY2" fmla="*/ 2084909 h 2708011"/>
              <a:gd name="connsiteX3" fmla="*/ 276994 w 2351118"/>
              <a:gd name="connsiteY3" fmla="*/ 2708011 h 2708011"/>
              <a:gd name="connsiteX4" fmla="*/ 0 w 2351118"/>
              <a:gd name="connsiteY4" fmla="*/ 211088 h 2708011"/>
              <a:gd name="connsiteX0" fmla="*/ 0 w 2351118"/>
              <a:gd name="connsiteY0" fmla="*/ 211088 h 2727261"/>
              <a:gd name="connsiteX1" fmla="*/ 2261282 w 2351118"/>
              <a:gd name="connsiteY1" fmla="*/ 0 h 2727261"/>
              <a:gd name="connsiteX2" fmla="*/ 2351118 w 2351118"/>
              <a:gd name="connsiteY2" fmla="*/ 2084909 h 2727261"/>
              <a:gd name="connsiteX3" fmla="*/ 151866 w 2351118"/>
              <a:gd name="connsiteY3" fmla="*/ 2727261 h 2727261"/>
              <a:gd name="connsiteX4" fmla="*/ 0 w 2351118"/>
              <a:gd name="connsiteY4" fmla="*/ 211088 h 2727261"/>
              <a:gd name="connsiteX0" fmla="*/ 0 w 2351118"/>
              <a:gd name="connsiteY0" fmla="*/ 211088 h 2727261"/>
              <a:gd name="connsiteX1" fmla="*/ 2261282 w 2351118"/>
              <a:gd name="connsiteY1" fmla="*/ 0 h 2727261"/>
              <a:gd name="connsiteX2" fmla="*/ 2351118 w 2351118"/>
              <a:gd name="connsiteY2" fmla="*/ 2084909 h 2727261"/>
              <a:gd name="connsiteX3" fmla="*/ 151866 w 2351118"/>
              <a:gd name="connsiteY3" fmla="*/ 2727261 h 2727261"/>
              <a:gd name="connsiteX4" fmla="*/ 0 w 2351118"/>
              <a:gd name="connsiteY4" fmla="*/ 211088 h 2727261"/>
              <a:gd name="connsiteX0" fmla="*/ 0 w 2351118"/>
              <a:gd name="connsiteY0" fmla="*/ 211088 h 2727261"/>
              <a:gd name="connsiteX1" fmla="*/ 2261282 w 2351118"/>
              <a:gd name="connsiteY1" fmla="*/ 0 h 2727261"/>
              <a:gd name="connsiteX2" fmla="*/ 2351118 w 2351118"/>
              <a:gd name="connsiteY2" fmla="*/ 2084909 h 2727261"/>
              <a:gd name="connsiteX3" fmla="*/ 151866 w 2351118"/>
              <a:gd name="connsiteY3" fmla="*/ 2727261 h 2727261"/>
              <a:gd name="connsiteX4" fmla="*/ 0 w 2351118"/>
              <a:gd name="connsiteY4" fmla="*/ 211088 h 2727261"/>
              <a:gd name="connsiteX0" fmla="*/ 0 w 2351118"/>
              <a:gd name="connsiteY0" fmla="*/ 211088 h 2727261"/>
              <a:gd name="connsiteX1" fmla="*/ 2261282 w 2351118"/>
              <a:gd name="connsiteY1" fmla="*/ 0 h 2727261"/>
              <a:gd name="connsiteX2" fmla="*/ 2351118 w 2351118"/>
              <a:gd name="connsiteY2" fmla="*/ 2084909 h 2727261"/>
              <a:gd name="connsiteX3" fmla="*/ 151866 w 2351118"/>
              <a:gd name="connsiteY3" fmla="*/ 2727261 h 2727261"/>
              <a:gd name="connsiteX4" fmla="*/ 0 w 2351118"/>
              <a:gd name="connsiteY4" fmla="*/ 211088 h 2727261"/>
              <a:gd name="connsiteX0" fmla="*/ 0 w 2351118"/>
              <a:gd name="connsiteY0" fmla="*/ 211088 h 2727261"/>
              <a:gd name="connsiteX1" fmla="*/ 2261282 w 2351118"/>
              <a:gd name="connsiteY1" fmla="*/ 0 h 2727261"/>
              <a:gd name="connsiteX2" fmla="*/ 2351118 w 2351118"/>
              <a:gd name="connsiteY2" fmla="*/ 2084909 h 2727261"/>
              <a:gd name="connsiteX3" fmla="*/ 151866 w 2351118"/>
              <a:gd name="connsiteY3" fmla="*/ 2727261 h 2727261"/>
              <a:gd name="connsiteX4" fmla="*/ 0 w 2351118"/>
              <a:gd name="connsiteY4" fmla="*/ 211088 h 2727261"/>
              <a:gd name="connsiteX0" fmla="*/ 0 w 2351118"/>
              <a:gd name="connsiteY0" fmla="*/ 211088 h 2727261"/>
              <a:gd name="connsiteX1" fmla="*/ 2261282 w 2351118"/>
              <a:gd name="connsiteY1" fmla="*/ 0 h 2727261"/>
              <a:gd name="connsiteX2" fmla="*/ 2351118 w 2351118"/>
              <a:gd name="connsiteY2" fmla="*/ 2084909 h 2727261"/>
              <a:gd name="connsiteX3" fmla="*/ 151866 w 2351118"/>
              <a:gd name="connsiteY3" fmla="*/ 2727261 h 2727261"/>
              <a:gd name="connsiteX4" fmla="*/ 0 w 2351118"/>
              <a:gd name="connsiteY4" fmla="*/ 211088 h 2727261"/>
              <a:gd name="connsiteX0" fmla="*/ 0 w 2322242"/>
              <a:gd name="connsiteY0" fmla="*/ 211088 h 2727261"/>
              <a:gd name="connsiteX1" fmla="*/ 2261282 w 2322242"/>
              <a:gd name="connsiteY1" fmla="*/ 0 h 2727261"/>
              <a:gd name="connsiteX2" fmla="*/ 2322242 w 2322242"/>
              <a:gd name="connsiteY2" fmla="*/ 2084909 h 2727261"/>
              <a:gd name="connsiteX3" fmla="*/ 151866 w 2322242"/>
              <a:gd name="connsiteY3" fmla="*/ 2727261 h 2727261"/>
              <a:gd name="connsiteX4" fmla="*/ 0 w 2322242"/>
              <a:gd name="connsiteY4" fmla="*/ 211088 h 2727261"/>
              <a:gd name="connsiteX0" fmla="*/ 0 w 2322242"/>
              <a:gd name="connsiteY0" fmla="*/ 211088 h 2727261"/>
              <a:gd name="connsiteX1" fmla="*/ 2261282 w 2322242"/>
              <a:gd name="connsiteY1" fmla="*/ 0 h 2727261"/>
              <a:gd name="connsiteX2" fmla="*/ 2322242 w 2322242"/>
              <a:gd name="connsiteY2" fmla="*/ 2123410 h 2727261"/>
              <a:gd name="connsiteX3" fmla="*/ 151866 w 2322242"/>
              <a:gd name="connsiteY3" fmla="*/ 2727261 h 2727261"/>
              <a:gd name="connsiteX4" fmla="*/ 0 w 2322242"/>
              <a:gd name="connsiteY4" fmla="*/ 211088 h 2727261"/>
              <a:gd name="connsiteX0" fmla="*/ 0 w 2322242"/>
              <a:gd name="connsiteY0" fmla="*/ 172587 h 2688760"/>
              <a:gd name="connsiteX1" fmla="*/ 2261282 w 2322242"/>
              <a:gd name="connsiteY1" fmla="*/ 0 h 2688760"/>
              <a:gd name="connsiteX2" fmla="*/ 2322242 w 2322242"/>
              <a:gd name="connsiteY2" fmla="*/ 2084909 h 2688760"/>
              <a:gd name="connsiteX3" fmla="*/ 151866 w 2322242"/>
              <a:gd name="connsiteY3" fmla="*/ 2688760 h 2688760"/>
              <a:gd name="connsiteX4" fmla="*/ 0 w 2322242"/>
              <a:gd name="connsiteY4" fmla="*/ 172587 h 2688760"/>
              <a:gd name="connsiteX0" fmla="*/ 0 w 2322242"/>
              <a:gd name="connsiteY0" fmla="*/ 172587 h 2688760"/>
              <a:gd name="connsiteX1" fmla="*/ 2261282 w 2322242"/>
              <a:gd name="connsiteY1" fmla="*/ 0 h 2688760"/>
              <a:gd name="connsiteX2" fmla="*/ 2322242 w 2322242"/>
              <a:gd name="connsiteY2" fmla="*/ 2084909 h 2688760"/>
              <a:gd name="connsiteX3" fmla="*/ 151866 w 2322242"/>
              <a:gd name="connsiteY3" fmla="*/ 2688760 h 2688760"/>
              <a:gd name="connsiteX4" fmla="*/ 0 w 2322242"/>
              <a:gd name="connsiteY4" fmla="*/ 172587 h 2688760"/>
              <a:gd name="connsiteX0" fmla="*/ 0 w 2322242"/>
              <a:gd name="connsiteY0" fmla="*/ 172587 h 2688760"/>
              <a:gd name="connsiteX1" fmla="*/ 2270908 w 2322242"/>
              <a:gd name="connsiteY1" fmla="*/ 0 h 2688760"/>
              <a:gd name="connsiteX2" fmla="*/ 2322242 w 2322242"/>
              <a:gd name="connsiteY2" fmla="*/ 2084909 h 2688760"/>
              <a:gd name="connsiteX3" fmla="*/ 151866 w 2322242"/>
              <a:gd name="connsiteY3" fmla="*/ 2688760 h 2688760"/>
              <a:gd name="connsiteX4" fmla="*/ 0 w 2322242"/>
              <a:gd name="connsiteY4" fmla="*/ 172587 h 2688760"/>
              <a:gd name="connsiteX0" fmla="*/ 0 w 2322242"/>
              <a:gd name="connsiteY0" fmla="*/ 172587 h 2688760"/>
              <a:gd name="connsiteX1" fmla="*/ 2270908 w 2322242"/>
              <a:gd name="connsiteY1" fmla="*/ 0 h 2688760"/>
              <a:gd name="connsiteX2" fmla="*/ 2322242 w 2322242"/>
              <a:gd name="connsiteY2" fmla="*/ 2084909 h 2688760"/>
              <a:gd name="connsiteX3" fmla="*/ 151866 w 2322242"/>
              <a:gd name="connsiteY3" fmla="*/ 2688760 h 2688760"/>
              <a:gd name="connsiteX4" fmla="*/ 0 w 2322242"/>
              <a:gd name="connsiteY4" fmla="*/ 172587 h 2688760"/>
              <a:gd name="connsiteX0" fmla="*/ 0 w 2331767"/>
              <a:gd name="connsiteY0" fmla="*/ 172587 h 2688760"/>
              <a:gd name="connsiteX1" fmla="*/ 2270908 w 2331767"/>
              <a:gd name="connsiteY1" fmla="*/ 0 h 2688760"/>
              <a:gd name="connsiteX2" fmla="*/ 2331767 w 2331767"/>
              <a:gd name="connsiteY2" fmla="*/ 2123009 h 2688760"/>
              <a:gd name="connsiteX3" fmla="*/ 151866 w 2331767"/>
              <a:gd name="connsiteY3" fmla="*/ 2688760 h 2688760"/>
              <a:gd name="connsiteX4" fmla="*/ 0 w 2331767"/>
              <a:gd name="connsiteY4" fmla="*/ 172587 h 2688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1767" h="2688760">
                <a:moveTo>
                  <a:pt x="0" y="172587"/>
                </a:moveTo>
                <a:cubicBezTo>
                  <a:pt x="789053" y="95809"/>
                  <a:pt x="1462605" y="67154"/>
                  <a:pt x="2270908" y="0"/>
                </a:cubicBezTo>
                <a:cubicBezTo>
                  <a:pt x="2278215" y="424972"/>
                  <a:pt x="2319914" y="1659001"/>
                  <a:pt x="2331767" y="2123009"/>
                </a:cubicBezTo>
                <a:lnTo>
                  <a:pt x="151866" y="2688760"/>
                </a:lnTo>
                <a:lnTo>
                  <a:pt x="0" y="172587"/>
                </a:ln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Rectangle: Top Corners Rounded 10">
            <a:extLst>
              <a:ext uri="{FF2B5EF4-FFF2-40B4-BE49-F238E27FC236}">
                <a16:creationId xmlns:a16="http://schemas.microsoft.com/office/drawing/2014/main" id="{9D181D56-5389-9EA2-7F64-BC2B2A97AA6F}"/>
              </a:ext>
            </a:extLst>
          </p:cNvPr>
          <p:cNvSpPr>
            <a:spLocks/>
          </p:cNvSpPr>
          <p:nvPr/>
        </p:nvSpPr>
        <p:spPr>
          <a:xfrm rot="16200000">
            <a:off x="11559240" y="1279218"/>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3" name="Group 12">
            <a:extLst>
              <a:ext uri="{FF2B5EF4-FFF2-40B4-BE49-F238E27FC236}">
                <a16:creationId xmlns:a16="http://schemas.microsoft.com/office/drawing/2014/main" id="{2E1A0EA7-A490-4BDF-9904-1BBBC429A41B}"/>
              </a:ext>
            </a:extLst>
          </p:cNvPr>
          <p:cNvGrpSpPr/>
          <p:nvPr/>
        </p:nvGrpSpPr>
        <p:grpSpPr>
          <a:xfrm>
            <a:off x="11660920" y="1396573"/>
            <a:ext cx="416677" cy="416678"/>
            <a:chOff x="11660920" y="1306255"/>
            <a:chExt cx="416677" cy="416678"/>
          </a:xfrm>
        </p:grpSpPr>
        <p:grpSp>
          <p:nvGrpSpPr>
            <p:cNvPr id="15" name="Graphic 11">
              <a:extLst>
                <a:ext uri="{FF2B5EF4-FFF2-40B4-BE49-F238E27FC236}">
                  <a16:creationId xmlns:a16="http://schemas.microsoft.com/office/drawing/2014/main" id="{674E9266-2513-F7DC-46CF-4004E442BEFD}"/>
                </a:ext>
              </a:extLst>
            </p:cNvPr>
            <p:cNvGrpSpPr/>
            <p:nvPr/>
          </p:nvGrpSpPr>
          <p:grpSpPr>
            <a:xfrm>
              <a:off x="11660920" y="1306255"/>
              <a:ext cx="416677" cy="416677"/>
              <a:chOff x="11660920" y="1306255"/>
              <a:chExt cx="416677" cy="416677"/>
            </a:xfrm>
            <a:noFill/>
          </p:grpSpPr>
          <p:sp>
            <p:nvSpPr>
              <p:cNvPr id="19" name="Freeform: Shape 18">
                <a:extLst>
                  <a:ext uri="{FF2B5EF4-FFF2-40B4-BE49-F238E27FC236}">
                    <a16:creationId xmlns:a16="http://schemas.microsoft.com/office/drawing/2014/main" id="{33C6698D-CD22-024D-B356-1B24B0BD8F01}"/>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DD2F678C-F9BE-90A3-A14F-E8CA15C5559B}"/>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6C4AD22D-BE72-2B5F-B751-C10D94AB5781}"/>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1CE1C487-B3D6-202E-19DA-2C4E44097843}"/>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AD21FB67-C8DA-B25E-4F79-2B3C1520837F}"/>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82FC85E4-7584-D9E3-2C1E-8AC62B2430CA}"/>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75D7144E-7691-6722-C1EC-97A2DC9BA970}"/>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D6E1EBBD-BB68-E567-8493-5E94CD15D69D}"/>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A2CE7578-3D68-B308-07A0-62D43C01694D}"/>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8" name="Freeform: Shape 27">
                <a:extLst>
                  <a:ext uri="{FF2B5EF4-FFF2-40B4-BE49-F238E27FC236}">
                    <a16:creationId xmlns:a16="http://schemas.microsoft.com/office/drawing/2014/main" id="{04E15097-8A4E-EB79-F7ED-0CC369107ED9}"/>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9" name="Freeform: Shape 28">
                <a:extLst>
                  <a:ext uri="{FF2B5EF4-FFF2-40B4-BE49-F238E27FC236}">
                    <a16:creationId xmlns:a16="http://schemas.microsoft.com/office/drawing/2014/main" id="{5D83E23D-7CA2-E317-0DF7-78878767A52B}"/>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16" name="Freeform: Shape 15">
              <a:extLst>
                <a:ext uri="{FF2B5EF4-FFF2-40B4-BE49-F238E27FC236}">
                  <a16:creationId xmlns:a16="http://schemas.microsoft.com/office/drawing/2014/main" id="{3CACCFAC-C665-7598-BAEA-B9689E4EE517}"/>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17" name="Freeform: Shape 16">
              <a:extLst>
                <a:ext uri="{FF2B5EF4-FFF2-40B4-BE49-F238E27FC236}">
                  <a16:creationId xmlns:a16="http://schemas.microsoft.com/office/drawing/2014/main" id="{78D0D0D4-126E-C92E-3E01-77DA938EBBCA}"/>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89DAC8AF-85B5-D5BF-D241-3AB275AFF645}"/>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spTree>
    <p:extLst>
      <p:ext uri="{BB962C8B-B14F-4D97-AF65-F5344CB8AC3E}">
        <p14:creationId xmlns:p14="http://schemas.microsoft.com/office/powerpoint/2010/main" val="34844511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6F483-147C-9309-B9EB-A20A0FE501EE}"/>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9944CC03-73A1-D40F-686D-9C7382392AD1}"/>
              </a:ext>
            </a:extLst>
          </p:cNvPr>
          <p:cNvSpPr txBox="1"/>
          <p:nvPr/>
        </p:nvSpPr>
        <p:spPr>
          <a:xfrm>
            <a:off x="3048000" y="1330712"/>
            <a:ext cx="9144000" cy="607653"/>
          </a:xfrm>
          <a:prstGeom prst="rect">
            <a:avLst/>
          </a:prstGeom>
          <a:solidFill>
            <a:schemeClr val="accent2"/>
          </a:solidFill>
        </p:spPr>
        <p:txBody>
          <a:bodyPr wrap="square" lIns="360000" tIns="54000" rIns="72000" bIns="54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mn-cs"/>
              </a:rPr>
              <a:t>2.5 </a:t>
            </a:r>
            <a:r>
              <a:rPr kumimoji="0" lang="en-US" sz="1800" b="1" i="0" u="none" strike="noStrike" kern="1200" cap="none" spc="0" normalizeH="0" baseline="0" noProof="0">
                <a:ln>
                  <a:noFill/>
                </a:ln>
                <a:solidFill>
                  <a:srgbClr val="FBB040"/>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a:t>
            </a: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mn-cs"/>
                <a:sym typeface="Wingdings 3" panose="05040102010807070707" pitchFamily="18" charset="2"/>
              </a:rPr>
              <a:t> Dosage Modifications for Co-administration with Strong or Moderate CYP3A Inducers</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mn-cs"/>
            </a:endParaRPr>
          </a:p>
        </p:txBody>
      </p:sp>
      <p:pic>
        <p:nvPicPr>
          <p:cNvPr id="10" name="Picture Placeholder 9">
            <a:extLst>
              <a:ext uri="{FF2B5EF4-FFF2-40B4-BE49-F238E27FC236}">
                <a16:creationId xmlns:a16="http://schemas.microsoft.com/office/drawing/2014/main" id="{1C5295D2-5A02-10EC-7023-8098291862E3}"/>
              </a:ext>
            </a:extLst>
          </p:cNvPr>
          <p:cNvPicPr>
            <a:picLocks noGrp="1" noChangeAspect="1"/>
          </p:cNvPicPr>
          <p:nvPr>
            <p:ph type="pic" sz="quarter" idx="11"/>
          </p:nvPr>
        </p:nvPicPr>
        <p:blipFill>
          <a:blip r:embed="rId3"/>
          <a:srcRect l="699" r="699"/>
          <a:stretch/>
        </p:blipFill>
        <p:spPr/>
      </p:pic>
      <p:sp>
        <p:nvSpPr>
          <p:cNvPr id="4" name="Title 3">
            <a:extLst>
              <a:ext uri="{FF2B5EF4-FFF2-40B4-BE49-F238E27FC236}">
                <a16:creationId xmlns:a16="http://schemas.microsoft.com/office/drawing/2014/main" id="{34066873-E355-BD73-55A7-228C49B4EF81}"/>
              </a:ext>
            </a:extLst>
          </p:cNvPr>
          <p:cNvSpPr>
            <a:spLocks noGrp="1"/>
          </p:cNvSpPr>
          <p:nvPr>
            <p:ph type="title"/>
          </p:nvPr>
        </p:nvSpPr>
        <p:spPr/>
        <p:txBody>
          <a:bodyPr/>
          <a:lstStyle/>
          <a:p>
            <a:r>
              <a:rPr lang="en-US" noProof="0"/>
              <a:t>2. Dosage and Administration</a:t>
            </a:r>
          </a:p>
        </p:txBody>
      </p:sp>
      <p:sp>
        <p:nvSpPr>
          <p:cNvPr id="5" name="Text Placeholder 4">
            <a:extLst>
              <a:ext uri="{FF2B5EF4-FFF2-40B4-BE49-F238E27FC236}">
                <a16:creationId xmlns:a16="http://schemas.microsoft.com/office/drawing/2014/main" id="{38EE457D-FB02-93B6-287D-576DB32B99DD}"/>
              </a:ext>
            </a:extLst>
          </p:cNvPr>
          <p:cNvSpPr>
            <a:spLocks noGrp="1"/>
          </p:cNvSpPr>
          <p:nvPr>
            <p:ph type="body" sz="quarter" idx="12"/>
          </p:nvPr>
        </p:nvSpPr>
        <p:spPr/>
        <p:txBody>
          <a:bodyPr/>
          <a:lstStyle/>
          <a:p>
            <a:r>
              <a:rPr lang="en-US" baseline="30000" noProof="0" err="1"/>
              <a:t>a</a:t>
            </a:r>
            <a:r>
              <a:rPr lang="en-US" noProof="0" err="1"/>
              <a:t>Dosing</a:t>
            </a:r>
            <a:r>
              <a:rPr lang="en-US" noProof="0"/>
              <a:t> recommendations are not available for the initiation of YEZTUGO in individuals already receiving moderate CYP3A inducers, nor in individuals receiving the weekly oral dosage of YEZTUGO (see </a:t>
            </a:r>
            <a:r>
              <a:rPr lang="en-US" b="1" noProof="0"/>
              <a:t>Table 2</a:t>
            </a:r>
            <a:r>
              <a:rPr lang="en-US" noProof="0"/>
              <a:t>); </a:t>
            </a:r>
            <a:r>
              <a:rPr lang="en-US" baseline="30000" noProof="0"/>
              <a:t>b</a:t>
            </a:r>
            <a:r>
              <a:rPr lang="en-US" noProof="0"/>
              <a:t>26 weeks ±2 weeks</a:t>
            </a:r>
          </a:p>
          <a:p>
            <a:r>
              <a:rPr lang="en-US" noProof="0"/>
              <a:t>CYP3A, cytochrome (P450) 3A; Q6M, every 6 months</a:t>
            </a:r>
          </a:p>
        </p:txBody>
      </p:sp>
      <p:sp>
        <p:nvSpPr>
          <p:cNvPr id="8" name="TextBox 7">
            <a:extLst>
              <a:ext uri="{FF2B5EF4-FFF2-40B4-BE49-F238E27FC236}">
                <a16:creationId xmlns:a16="http://schemas.microsoft.com/office/drawing/2014/main" id="{BF3C0A5F-5ED4-E3E4-1F16-A081B84D6851}"/>
              </a:ext>
            </a:extLst>
          </p:cNvPr>
          <p:cNvSpPr txBox="1"/>
          <p:nvPr/>
        </p:nvSpPr>
        <p:spPr>
          <a:xfrm>
            <a:off x="3324225" y="1949116"/>
            <a:ext cx="8675688" cy="5355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a:ea typeface="+mn-ea"/>
                <a:cs typeface="+mn-cs"/>
              </a:rPr>
              <a:t>Table 5. Dosing Recommendations for Individuals Receiving YEZTUGO and Initiating Therapy with </a:t>
            </a:r>
            <a:r>
              <a:rPr kumimoji="0" lang="en-US" sz="1600" b="1" i="0" u="sng" strike="noStrike" kern="1200" cap="none" spc="0" normalizeH="0" baseline="0" noProof="0">
                <a:ln>
                  <a:noFill/>
                </a:ln>
                <a:solidFill>
                  <a:prstClr val="black"/>
                </a:solidFill>
                <a:effectLst/>
                <a:uLnTx/>
                <a:uFillTx/>
                <a:latin typeface="Arial"/>
                <a:ea typeface="+mn-ea"/>
                <a:cs typeface="+mn-cs"/>
              </a:rPr>
              <a:t>Moderate</a:t>
            </a:r>
            <a:r>
              <a:rPr kumimoji="0" lang="en-US" sz="1600" b="1" i="0" u="none" strike="noStrike" kern="1200" cap="none" spc="0" normalizeH="0" baseline="0" noProof="0">
                <a:ln>
                  <a:noFill/>
                </a:ln>
                <a:solidFill>
                  <a:prstClr val="black"/>
                </a:solidFill>
                <a:effectLst/>
                <a:uLnTx/>
                <a:uFillTx/>
                <a:latin typeface="Arial"/>
                <a:ea typeface="+mn-ea"/>
                <a:cs typeface="+mn-cs"/>
              </a:rPr>
              <a:t> CYP3A </a:t>
            </a:r>
            <a:r>
              <a:rPr kumimoji="0" lang="en-US" sz="1600" b="1" i="0" u="none" strike="noStrike" kern="1200" cap="none" spc="0" normalizeH="0" baseline="0" noProof="0" err="1">
                <a:ln>
                  <a:noFill/>
                </a:ln>
                <a:solidFill>
                  <a:prstClr val="black"/>
                </a:solidFill>
                <a:effectLst/>
                <a:uLnTx/>
                <a:uFillTx/>
                <a:latin typeface="Arial"/>
                <a:ea typeface="+mn-ea"/>
                <a:cs typeface="+mn-cs"/>
              </a:rPr>
              <a:t>Inducers</a:t>
            </a:r>
            <a:r>
              <a:rPr kumimoji="0" lang="en-US" sz="1600" b="1" i="0" u="none" strike="noStrike" kern="1200" cap="none" spc="0" normalizeH="0" baseline="30000" noProof="0" err="1">
                <a:ln>
                  <a:noFill/>
                </a:ln>
                <a:solidFill>
                  <a:prstClr val="black"/>
                </a:solidFill>
                <a:effectLst/>
                <a:uLnTx/>
                <a:uFillTx/>
                <a:latin typeface="Arial"/>
                <a:ea typeface="+mn-ea"/>
                <a:cs typeface="+mn-cs"/>
              </a:rPr>
              <a:t>a</a:t>
            </a:r>
            <a:endParaRPr kumimoji="0" lang="en-US" sz="1600" b="1" i="0" u="none" strike="noStrike" kern="1200" cap="none" spc="0" normalizeH="0" baseline="30000" noProof="0">
              <a:ln>
                <a:noFill/>
              </a:ln>
              <a:solidFill>
                <a:prstClr val="black"/>
              </a:solidFill>
              <a:effectLst/>
              <a:uLnTx/>
              <a:uFillTx/>
              <a:latin typeface="Arial"/>
              <a:ea typeface="+mn-ea"/>
              <a:cs typeface="+mn-cs"/>
            </a:endParaRPr>
          </a:p>
        </p:txBody>
      </p:sp>
      <p:grpSp>
        <p:nvGrpSpPr>
          <p:cNvPr id="55" name="Highlight Guides [HIDE]" hidden="1">
            <a:extLst>
              <a:ext uri="{FF2B5EF4-FFF2-40B4-BE49-F238E27FC236}">
                <a16:creationId xmlns:a16="http://schemas.microsoft.com/office/drawing/2014/main" id="{EB1EFB91-0B8D-C3E7-8359-31BB058152B3}"/>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56" name="Highlight BG">
              <a:extLst>
                <a:ext uri="{FF2B5EF4-FFF2-40B4-BE49-F238E27FC236}">
                  <a16:creationId xmlns:a16="http://schemas.microsoft.com/office/drawing/2014/main" id="{F68FA796-4795-F34D-F5B8-6F3F03582ED6}"/>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57" name="Straight Connector 56">
              <a:extLst>
                <a:ext uri="{FF2B5EF4-FFF2-40B4-BE49-F238E27FC236}">
                  <a16:creationId xmlns:a16="http://schemas.microsoft.com/office/drawing/2014/main" id="{F51BDC18-9FE0-572E-53DE-D284840D26B4}"/>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AA601003-E3AB-D3E9-5BB7-BA1DF4D53F22}"/>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11218583-4F7B-047D-81C0-33748D966340}"/>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060A4888-1AF2-2387-1EBA-57EAD769A8F6}"/>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09C40B13-6773-5121-CFD2-98ABA0C4FCEB}"/>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ADF8D2AE-AD4F-A67C-007A-4001CC2136F1}"/>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1069D5C-0DBF-2AE8-4D62-5E6403B631DC}"/>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96457E64-B1D1-C5F1-0BA0-298810EC1E5E}"/>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D3CF9F75-9757-9DCA-C615-182B50A2C68B}"/>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E854CE8F-7CC7-1CDA-A9C0-6BCD84C2DE1F}"/>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8402EA92-9E7B-3723-6E41-AB08C2453BAE}"/>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E26364B7-1914-7921-5D9C-41B33241FF00}"/>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4D19F509-21FB-44D9-51DD-1D70D8B6FD07}"/>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16898E73-7A9B-52C9-939B-FDD24E4D9325}"/>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9E6176ED-16BE-144F-39D8-232D474A247F}"/>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41657D48-9C40-8B78-56D9-E6300652865A}"/>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4EE85012-074E-62EC-48B1-BBA9480EA306}"/>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8844910B-69C9-9D44-DD5D-8A112DFD2A0C}"/>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41B8DE7-659C-73B4-D10D-10E949F56699}"/>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754E0185-8F9D-8C30-862F-6823868886B8}"/>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EA459D6-1A0E-AA2F-414B-A109A197ED33}"/>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5E402213-4EEE-3DC1-A8B3-81A3EA0EE2CD}"/>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12F0CA7F-A493-2722-C238-9CCD98D2F94F}"/>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C749859D-602F-1782-D762-C87B6C4A83EB}"/>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3F3051AD-8FA5-D04D-B1DB-11425BCD2D6B}"/>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06534918-32CC-1C1B-F707-48B3E0A3C743}"/>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5FB61448-4593-E185-1601-58C0CC7D5FFC}"/>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2CA58A4D-AC79-3558-E933-5EAB62487E78}"/>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3E67C8B7-49D2-DE11-CB6F-FD5084F807A0}"/>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48CA0F59-F2A8-1A5F-48AB-FC7E0194A4CB}"/>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BFFBA1D3-6381-97F3-7089-C414DBAB8877}"/>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C9F8E754-1E28-3148-6240-78BADA340A1A}"/>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F9F37BD2-2AF7-05F8-8201-1CEACD7FA59C}"/>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7B6FE87A-7E68-00E5-E04D-A9A4D1BF1282}"/>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A46CCE0D-AAE3-9E60-69B6-31E39D546A06}"/>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0A97423E-B28D-AED9-FDCE-3922A0CD3818}"/>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A8FAF2EB-B472-9EE3-86E0-7C1146AFB539}"/>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9ABD2B85-D38B-EF65-82F0-936C0B357B30}"/>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404354BD-EE5C-3822-E589-8745D13A6811}"/>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5006C915-D1DB-C812-F6A3-2B3326C4C381}"/>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graphicFrame>
        <p:nvGraphicFramePr>
          <p:cNvPr id="2" name="Table 1">
            <a:extLst>
              <a:ext uri="{FF2B5EF4-FFF2-40B4-BE49-F238E27FC236}">
                <a16:creationId xmlns:a16="http://schemas.microsoft.com/office/drawing/2014/main" id="{6E2B6DF1-ACEF-7220-C552-EF40988C120E}"/>
              </a:ext>
            </a:extLst>
          </p:cNvPr>
          <p:cNvGraphicFramePr>
            <a:graphicFrameLocks noGrp="1"/>
          </p:cNvGraphicFramePr>
          <p:nvPr/>
        </p:nvGraphicFramePr>
        <p:xfrm>
          <a:off x="3453731" y="2497977"/>
          <a:ext cx="8208266" cy="3040137"/>
        </p:xfrm>
        <a:graphic>
          <a:graphicData uri="http://schemas.openxmlformats.org/drawingml/2006/table">
            <a:tbl>
              <a:tblPr firstRow="1" bandRow="1">
                <a:tableStyleId>{21E4AEA4-8DFA-4A89-87EB-49C32662AFE0}</a:tableStyleId>
              </a:tblPr>
              <a:tblGrid>
                <a:gridCol w="2337762">
                  <a:extLst>
                    <a:ext uri="{9D8B030D-6E8A-4147-A177-3AD203B41FA5}">
                      <a16:colId xmlns:a16="http://schemas.microsoft.com/office/drawing/2014/main" val="1223675840"/>
                    </a:ext>
                  </a:extLst>
                </a:gridCol>
                <a:gridCol w="2150554">
                  <a:extLst>
                    <a:ext uri="{9D8B030D-6E8A-4147-A177-3AD203B41FA5}">
                      <a16:colId xmlns:a16="http://schemas.microsoft.com/office/drawing/2014/main" val="2917751037"/>
                    </a:ext>
                  </a:extLst>
                </a:gridCol>
                <a:gridCol w="3719950">
                  <a:extLst>
                    <a:ext uri="{9D8B030D-6E8A-4147-A177-3AD203B41FA5}">
                      <a16:colId xmlns:a16="http://schemas.microsoft.com/office/drawing/2014/main" val="1379316159"/>
                    </a:ext>
                  </a:extLst>
                </a:gridCol>
              </a:tblGrid>
              <a:tr h="510552">
                <a:tc>
                  <a:txBody>
                    <a:bodyPr/>
                    <a:lstStyle/>
                    <a:p>
                      <a:pPr algn="ctr"/>
                      <a:r>
                        <a:rPr lang="en-US" sz="1200" noProof="0"/>
                        <a:t>Maintain Scheduled Continuation Injection Dosing</a:t>
                      </a:r>
                    </a:p>
                  </a:txBody>
                  <a:tcPr/>
                </a:tc>
                <a:tc gridSpan="2">
                  <a:txBody>
                    <a:bodyPr/>
                    <a:lstStyle/>
                    <a:p>
                      <a:pPr algn="ctr"/>
                      <a:r>
                        <a:rPr lang="en-US" sz="1200" noProof="0"/>
                        <a:t>Schedule for </a:t>
                      </a:r>
                      <a:r>
                        <a:rPr lang="en-US" sz="1200" u="sng" noProof="0"/>
                        <a:t>Supplemental</a:t>
                      </a:r>
                      <a:r>
                        <a:rPr lang="en-US" sz="1200" noProof="0"/>
                        <a:t> Doses of YEZTUGO</a:t>
                      </a:r>
                    </a:p>
                  </a:txBody>
                  <a:tcPr/>
                </a:tc>
                <a:tc hMerge="1">
                  <a:txBody>
                    <a:bodyPr/>
                    <a:lstStyle/>
                    <a:p>
                      <a:endParaRPr lang="en-GB"/>
                    </a:p>
                  </a:txBody>
                  <a:tcPr/>
                </a:tc>
                <a:extLst>
                  <a:ext uri="{0D108BD9-81ED-4DB2-BD59-A6C34878D82A}">
                    <a16:rowId xmlns:a16="http://schemas.microsoft.com/office/drawing/2014/main" val="3333499633"/>
                  </a:ext>
                </a:extLst>
              </a:tr>
              <a:tr h="306332">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noProof="0">
                          <a:solidFill>
                            <a:schemeClr val="dk1"/>
                          </a:solidFill>
                          <a:latin typeface="+mn-lt"/>
                          <a:ea typeface="+mn-ea"/>
                          <a:cs typeface="+mn-cs"/>
                        </a:rPr>
                        <a:t>Continue to administer once Q6M scheduled continuation dosing of YEZTUGO (see </a:t>
                      </a:r>
                      <a:r>
                        <a:rPr lang="en-US" sz="1200" b="1" i="0" u="none" strike="noStrike" kern="1200" baseline="0" noProof="0">
                          <a:solidFill>
                            <a:schemeClr val="dk1"/>
                          </a:solidFill>
                          <a:latin typeface="+mn-lt"/>
                          <a:ea typeface="+mn-ea"/>
                          <a:cs typeface="+mn-cs"/>
                        </a:rPr>
                        <a:t>Table 1</a:t>
                      </a:r>
                      <a:r>
                        <a:rPr lang="en-US" sz="1200" b="0" i="0" u="none" strike="noStrike" kern="1200" baseline="0" noProof="0">
                          <a:solidFill>
                            <a:schemeClr val="dk1"/>
                          </a:solidFill>
                          <a:latin typeface="+mn-lt"/>
                          <a:ea typeface="+mn-ea"/>
                          <a:cs typeface="+mn-cs"/>
                        </a:rPr>
                        <a:t>)</a:t>
                      </a:r>
                      <a:r>
                        <a:rPr lang="en-US" sz="1200" b="0" i="1" u="none" strike="noStrike" kern="1200" baseline="0" noProof="0">
                          <a:solidFill>
                            <a:schemeClr val="dk1"/>
                          </a:solidFill>
                          <a:latin typeface="+mn-lt"/>
                          <a:ea typeface="+mn-ea"/>
                          <a:cs typeface="+mn-cs"/>
                        </a:rPr>
                        <a:t>, </a:t>
                      </a:r>
                      <a:r>
                        <a:rPr lang="en-US" sz="1200" b="0" i="0" u="none" strike="noStrike" kern="1200" baseline="0" noProof="0">
                          <a:solidFill>
                            <a:schemeClr val="dk1"/>
                          </a:solidFill>
                          <a:latin typeface="+mn-lt"/>
                          <a:ea typeface="+mn-ea"/>
                          <a:cs typeface="+mn-cs"/>
                        </a:rPr>
                        <a:t>plus administer supplemental doses of YEZTUGO as shown here: 	</a:t>
                      </a:r>
                      <a:endParaRPr lang="en-US" sz="1200" noProof="0"/>
                    </a:p>
                  </a:txBody>
                  <a:tcPr/>
                </a:tc>
                <a:tc>
                  <a:txBody>
                    <a:bodyPr/>
                    <a:lstStyle/>
                    <a:p>
                      <a:pPr algn="ctr"/>
                      <a:r>
                        <a:rPr lang="en-US" sz="1200" b="1" noProof="0"/>
                        <a:t>Time</a:t>
                      </a:r>
                    </a:p>
                  </a:txBody>
                  <a:tcPr/>
                </a:tc>
                <a:tc>
                  <a:txBody>
                    <a:bodyPr/>
                    <a:lstStyle/>
                    <a:p>
                      <a:pPr algn="ctr"/>
                      <a:r>
                        <a:rPr lang="en-US" sz="1200" b="1" noProof="0"/>
                        <a:t>Dosage</a:t>
                      </a:r>
                    </a:p>
                  </a:txBody>
                  <a:tcPr/>
                </a:tc>
                <a:extLst>
                  <a:ext uri="{0D108BD9-81ED-4DB2-BD59-A6C34878D82A}">
                    <a16:rowId xmlns:a16="http://schemas.microsoft.com/office/drawing/2014/main" val="2847910210"/>
                  </a:ext>
                </a:extLst>
              </a:tr>
              <a:tr h="664178">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noProof="0">
                          <a:solidFill>
                            <a:schemeClr val="dk1"/>
                          </a:solidFill>
                          <a:latin typeface="+mn-lt"/>
                          <a:ea typeface="+mn-ea"/>
                          <a:cs typeface="+mn-cs"/>
                        </a:rPr>
                        <a:t>On day moderate CYP3A inducer is initiated</a:t>
                      </a:r>
                    </a:p>
                  </a:txBody>
                  <a:tcPr/>
                </a:tc>
                <a:tc>
                  <a:txBody>
                    <a:bodyPr/>
                    <a:lstStyle/>
                    <a:p>
                      <a:pPr algn="ctr"/>
                      <a:r>
                        <a:rPr lang="en-US" sz="1200" b="1" i="0" u="none" strike="noStrike" kern="1200" baseline="0" noProof="0">
                          <a:solidFill>
                            <a:schemeClr val="dk1"/>
                          </a:solidFill>
                          <a:latin typeface="+mn-lt"/>
                          <a:ea typeface="+mn-ea"/>
                          <a:cs typeface="+mn-cs"/>
                        </a:rPr>
                        <a:t>Supplemental dosage</a:t>
                      </a:r>
                    </a:p>
                    <a:p>
                      <a:pPr algn="ctr"/>
                      <a:r>
                        <a:rPr lang="en-US" sz="1200" b="0" i="0" u="none" strike="noStrike" kern="1200" baseline="0" noProof="0">
                          <a:solidFill>
                            <a:schemeClr val="dk1"/>
                          </a:solidFill>
                          <a:latin typeface="+mn-lt"/>
                          <a:ea typeface="+mn-ea"/>
                          <a:cs typeface="+mn-cs"/>
                        </a:rPr>
                        <a:t>463.5 mg subcutaneously (1 × 1.5 mL injection</a:t>
                      </a:r>
                      <a:r>
                        <a:rPr lang="en-US" sz="1200" b="1" i="0" u="none" strike="noStrike" kern="1200" baseline="0" noProof="0">
                          <a:solidFill>
                            <a:schemeClr val="dk1"/>
                          </a:solidFill>
                          <a:latin typeface="+mn-lt"/>
                          <a:ea typeface="+mn-ea"/>
                          <a:cs typeface="+mn-cs"/>
                        </a:rPr>
                        <a:t>)</a:t>
                      </a:r>
                      <a:endParaRPr lang="en-US" sz="1200" b="0" i="0" u="none" strike="noStrike" kern="1200" baseline="0" noProof="0">
                        <a:solidFill>
                          <a:schemeClr val="dk1"/>
                        </a:solidFill>
                        <a:latin typeface="+mn-lt"/>
                        <a:ea typeface="+mn-ea"/>
                        <a:cs typeface="+mn-cs"/>
                      </a:endParaRPr>
                    </a:p>
                  </a:txBody>
                  <a:tcPr/>
                </a:tc>
                <a:extLst>
                  <a:ext uri="{0D108BD9-81ED-4DB2-BD59-A6C34878D82A}">
                    <a16:rowId xmlns:a16="http://schemas.microsoft.com/office/drawing/2014/main" val="3016760029"/>
                  </a:ext>
                </a:extLst>
              </a:tr>
              <a:tr h="918995">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noProof="0">
                          <a:solidFill>
                            <a:schemeClr val="dk1"/>
                          </a:solidFill>
                          <a:latin typeface="+mn-lt"/>
                          <a:ea typeface="+mn-ea"/>
                          <a:cs typeface="+mn-cs"/>
                        </a:rPr>
                        <a:t>If moderate CYP3A inducer is co-administered for </a:t>
                      </a:r>
                      <a:br>
                        <a:rPr lang="en-US" sz="1200" b="0" i="0" u="none" strike="noStrike" kern="1200" baseline="0" noProof="0">
                          <a:solidFill>
                            <a:schemeClr val="dk1"/>
                          </a:solidFill>
                          <a:latin typeface="+mn-lt"/>
                          <a:ea typeface="+mn-ea"/>
                          <a:cs typeface="+mn-cs"/>
                        </a:rPr>
                      </a:br>
                      <a:r>
                        <a:rPr lang="en-US" sz="1200" b="0" i="0" u="none" strike="noStrike" kern="1200" baseline="0" noProof="0">
                          <a:solidFill>
                            <a:schemeClr val="dk1"/>
                          </a:solidFill>
                          <a:latin typeface="+mn-lt"/>
                          <a:ea typeface="+mn-ea"/>
                          <a:cs typeface="+mn-cs"/>
                        </a:rPr>
                        <a:t>&gt;6 months</a:t>
                      </a:r>
                    </a:p>
                  </a:txBody>
                  <a:tcPr/>
                </a:tc>
                <a:tc>
                  <a:txBody>
                    <a:bodyPr/>
                    <a:lstStyle/>
                    <a:p>
                      <a:pPr algn="ctr"/>
                      <a:r>
                        <a:rPr lang="en-US" sz="1200" b="1" i="0" u="none" strike="noStrike" kern="1200" baseline="0" noProof="0">
                          <a:solidFill>
                            <a:schemeClr val="dk1"/>
                          </a:solidFill>
                          <a:latin typeface="+mn-lt"/>
                          <a:ea typeface="+mn-ea"/>
                          <a:cs typeface="+mn-cs"/>
                        </a:rPr>
                        <a:t>Subsequent supplemental dosage</a:t>
                      </a:r>
                    </a:p>
                    <a:p>
                      <a:pPr algn="ctr"/>
                      <a:r>
                        <a:rPr lang="en-US" sz="1200" b="0" i="0" u="none" strike="noStrike" kern="1200" baseline="0" noProof="0">
                          <a:solidFill>
                            <a:schemeClr val="dk1"/>
                          </a:solidFill>
                          <a:latin typeface="+mn-lt"/>
                          <a:ea typeface="+mn-ea"/>
                          <a:cs typeface="+mn-cs"/>
                        </a:rPr>
                        <a:t>Q6M</a:t>
                      </a:r>
                      <a:r>
                        <a:rPr lang="en-US" sz="1200" b="0" i="0" u="none" strike="noStrike" kern="1200" baseline="30000" noProof="0">
                          <a:solidFill>
                            <a:schemeClr val="dk1"/>
                          </a:solidFill>
                          <a:latin typeface="+mn-lt"/>
                          <a:ea typeface="+mn-ea"/>
                          <a:cs typeface="+mn-cs"/>
                        </a:rPr>
                        <a:t>b</a:t>
                      </a:r>
                      <a:r>
                        <a:rPr lang="en-US" sz="1200" b="0" i="0" u="none" strike="noStrike" kern="1200" baseline="0" noProof="0">
                          <a:solidFill>
                            <a:schemeClr val="dk1"/>
                          </a:solidFill>
                          <a:latin typeface="+mn-lt"/>
                          <a:ea typeface="+mn-ea"/>
                          <a:cs typeface="+mn-cs"/>
                        </a:rPr>
                        <a:t> from initiation of moderate CYP3A inducer, continue to administer a supplemental dose of YEZTUGO as described above	</a:t>
                      </a:r>
                    </a:p>
                  </a:txBody>
                  <a:tcPr/>
                </a:tc>
                <a:extLst>
                  <a:ext uri="{0D108BD9-81ED-4DB2-BD59-A6C34878D82A}">
                    <a16:rowId xmlns:a16="http://schemas.microsoft.com/office/drawing/2014/main" val="2591747292"/>
                  </a:ext>
                </a:extLst>
              </a:tr>
              <a:tr h="510552">
                <a:tc v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noProof="0">
                          <a:solidFill>
                            <a:schemeClr val="dk1"/>
                          </a:solidFill>
                          <a:latin typeface="+mn-lt"/>
                          <a:ea typeface="+mn-ea"/>
                          <a:cs typeface="+mn-cs"/>
                        </a:rPr>
                        <a:t>After stopping the moderate CYP3A inducer, continue the Q6M scheduled continuation injection dosing of YEZTUGO (see </a:t>
                      </a:r>
                      <a:r>
                        <a:rPr lang="en-US" sz="1200" b="1" i="0" u="none" strike="noStrike" kern="1200" baseline="0" noProof="0">
                          <a:solidFill>
                            <a:schemeClr val="dk1"/>
                          </a:solidFill>
                          <a:latin typeface="+mn-lt"/>
                          <a:ea typeface="+mn-ea"/>
                          <a:cs typeface="+mn-cs"/>
                        </a:rPr>
                        <a:t>Table 1</a:t>
                      </a:r>
                      <a:r>
                        <a:rPr lang="en-US" sz="1200" b="0" i="0" u="none" strike="noStrike" kern="1200" baseline="0" noProof="0">
                          <a:solidFill>
                            <a:schemeClr val="dk1"/>
                          </a:solidFill>
                          <a:latin typeface="+mn-lt"/>
                          <a:ea typeface="+mn-ea"/>
                          <a:cs typeface="+mn-cs"/>
                        </a:rPr>
                        <a:t>)</a:t>
                      </a:r>
                    </a:p>
                  </a:txBody>
                  <a:tcPr/>
                </a:tc>
                <a:tc hMerge="1">
                  <a:txBody>
                    <a:bodyPr/>
                    <a:lstStyle/>
                    <a:p>
                      <a:endParaRPr lang="en-GB"/>
                    </a:p>
                  </a:txBody>
                  <a:tcPr/>
                </a:tc>
                <a:extLst>
                  <a:ext uri="{0D108BD9-81ED-4DB2-BD59-A6C34878D82A}">
                    <a16:rowId xmlns:a16="http://schemas.microsoft.com/office/drawing/2014/main" val="1241519860"/>
                  </a:ext>
                </a:extLst>
              </a:tr>
            </a:tbl>
          </a:graphicData>
        </a:graphic>
      </p:graphicFrame>
      <p:sp>
        <p:nvSpPr>
          <p:cNvPr id="97" name="!!Highlight">
            <a:extLst>
              <a:ext uri="{FF2B5EF4-FFF2-40B4-BE49-F238E27FC236}">
                <a16:creationId xmlns:a16="http://schemas.microsoft.com/office/drawing/2014/main" id="{55E9618C-47AD-A9EB-2C2C-FE6F262C6E0F}"/>
              </a:ext>
            </a:extLst>
          </p:cNvPr>
          <p:cNvSpPr/>
          <p:nvPr/>
        </p:nvSpPr>
        <p:spPr>
          <a:xfrm>
            <a:off x="996289" y="3022008"/>
            <a:ext cx="2238856" cy="2544828"/>
          </a:xfrm>
          <a:custGeom>
            <a:avLst/>
            <a:gdLst>
              <a:gd name="connsiteX0" fmla="*/ 0 w 2389752"/>
              <a:gd name="connsiteY0" fmla="*/ 0 h 2329284"/>
              <a:gd name="connsiteX1" fmla="*/ 2389752 w 2389752"/>
              <a:gd name="connsiteY1" fmla="*/ 0 h 2329284"/>
              <a:gd name="connsiteX2" fmla="*/ 2389752 w 2389752"/>
              <a:gd name="connsiteY2" fmla="*/ 2329284 h 2329284"/>
              <a:gd name="connsiteX3" fmla="*/ 0 w 2389752"/>
              <a:gd name="connsiteY3" fmla="*/ 2329284 h 2329284"/>
              <a:gd name="connsiteX4" fmla="*/ 0 w 2389752"/>
              <a:gd name="connsiteY4" fmla="*/ 0 h 2329284"/>
              <a:gd name="connsiteX0" fmla="*/ 38100 w 2389752"/>
              <a:gd name="connsiteY0" fmla="*/ 0 h 2537564"/>
              <a:gd name="connsiteX1" fmla="*/ 2389752 w 2389752"/>
              <a:gd name="connsiteY1" fmla="*/ 208280 h 2537564"/>
              <a:gd name="connsiteX2" fmla="*/ 2389752 w 2389752"/>
              <a:gd name="connsiteY2" fmla="*/ 2537564 h 2537564"/>
              <a:gd name="connsiteX3" fmla="*/ 0 w 2389752"/>
              <a:gd name="connsiteY3" fmla="*/ 2537564 h 2537564"/>
              <a:gd name="connsiteX4" fmla="*/ 38100 w 2389752"/>
              <a:gd name="connsiteY4" fmla="*/ 0 h 2537564"/>
              <a:gd name="connsiteX0" fmla="*/ 0 w 2351652"/>
              <a:gd name="connsiteY0" fmla="*/ 0 h 2537564"/>
              <a:gd name="connsiteX1" fmla="*/ 2351652 w 2351652"/>
              <a:gd name="connsiteY1" fmla="*/ 208280 h 2537564"/>
              <a:gd name="connsiteX2" fmla="*/ 2351652 w 2351652"/>
              <a:gd name="connsiteY2" fmla="*/ 2537564 h 2537564"/>
              <a:gd name="connsiteX3" fmla="*/ 142240 w 2351652"/>
              <a:gd name="connsiteY3" fmla="*/ 2504544 h 2537564"/>
              <a:gd name="connsiteX4" fmla="*/ 0 w 2351652"/>
              <a:gd name="connsiteY4" fmla="*/ 0 h 2537564"/>
              <a:gd name="connsiteX0" fmla="*/ 0 w 2351652"/>
              <a:gd name="connsiteY0" fmla="*/ 0 h 2504544"/>
              <a:gd name="connsiteX1" fmla="*/ 2351652 w 2351652"/>
              <a:gd name="connsiteY1" fmla="*/ 208280 h 2504544"/>
              <a:gd name="connsiteX2" fmla="*/ 2341492 w 2351652"/>
              <a:gd name="connsiteY2" fmla="*/ 1585064 h 2504544"/>
              <a:gd name="connsiteX3" fmla="*/ 142240 w 2351652"/>
              <a:gd name="connsiteY3" fmla="*/ 2504544 h 2504544"/>
              <a:gd name="connsiteX4" fmla="*/ 0 w 2351652"/>
              <a:gd name="connsiteY4" fmla="*/ 0 h 2504544"/>
              <a:gd name="connsiteX0" fmla="*/ 0 w 2341614"/>
              <a:gd name="connsiteY0" fmla="*/ 490220 h 2994764"/>
              <a:gd name="connsiteX1" fmla="*/ 2280532 w 2341614"/>
              <a:gd name="connsiteY1" fmla="*/ 0 h 2994764"/>
              <a:gd name="connsiteX2" fmla="*/ 2341492 w 2341614"/>
              <a:gd name="connsiteY2" fmla="*/ 2075284 h 2994764"/>
              <a:gd name="connsiteX3" fmla="*/ 142240 w 2341614"/>
              <a:gd name="connsiteY3" fmla="*/ 2994764 h 2994764"/>
              <a:gd name="connsiteX4" fmla="*/ 0 w 2341614"/>
              <a:gd name="connsiteY4" fmla="*/ 490220 h 2994764"/>
              <a:gd name="connsiteX0" fmla="*/ 0 w 2341641"/>
              <a:gd name="connsiteY0" fmla="*/ 490220 h 2994764"/>
              <a:gd name="connsiteX1" fmla="*/ 2280532 w 2341641"/>
              <a:gd name="connsiteY1" fmla="*/ 0 h 2994764"/>
              <a:gd name="connsiteX2" fmla="*/ 2341492 w 2341641"/>
              <a:gd name="connsiteY2" fmla="*/ 2075284 h 2994764"/>
              <a:gd name="connsiteX3" fmla="*/ 142240 w 2341641"/>
              <a:gd name="connsiteY3" fmla="*/ 2994764 h 2994764"/>
              <a:gd name="connsiteX4" fmla="*/ 0 w 2341641"/>
              <a:gd name="connsiteY4" fmla="*/ 490220 h 2994764"/>
              <a:gd name="connsiteX0" fmla="*/ 0 w 2341492"/>
              <a:gd name="connsiteY0" fmla="*/ 490220 h 2994764"/>
              <a:gd name="connsiteX1" fmla="*/ 2280532 w 2341492"/>
              <a:gd name="connsiteY1" fmla="*/ 0 h 2994764"/>
              <a:gd name="connsiteX2" fmla="*/ 2341492 w 2341492"/>
              <a:gd name="connsiteY2" fmla="*/ 2075284 h 2994764"/>
              <a:gd name="connsiteX3" fmla="*/ 142240 w 2341492"/>
              <a:gd name="connsiteY3" fmla="*/ 2994764 h 2994764"/>
              <a:gd name="connsiteX4" fmla="*/ 0 w 2341492"/>
              <a:gd name="connsiteY4" fmla="*/ 490220 h 2994764"/>
              <a:gd name="connsiteX0" fmla="*/ 0 w 2341492"/>
              <a:gd name="connsiteY0" fmla="*/ 490220 h 2994764"/>
              <a:gd name="connsiteX1" fmla="*/ 2280532 w 2341492"/>
              <a:gd name="connsiteY1" fmla="*/ 0 h 2994764"/>
              <a:gd name="connsiteX2" fmla="*/ 2341492 w 2341492"/>
              <a:gd name="connsiteY2" fmla="*/ 2075284 h 2994764"/>
              <a:gd name="connsiteX3" fmla="*/ 142240 w 2341492"/>
              <a:gd name="connsiteY3" fmla="*/ 2994764 h 2994764"/>
              <a:gd name="connsiteX4" fmla="*/ 0 w 2341492"/>
              <a:gd name="connsiteY4" fmla="*/ 490220 h 2994764"/>
              <a:gd name="connsiteX0" fmla="*/ 0 w 2341492"/>
              <a:gd name="connsiteY0" fmla="*/ 490220 h 2994764"/>
              <a:gd name="connsiteX1" fmla="*/ 2280532 w 2341492"/>
              <a:gd name="connsiteY1" fmla="*/ 0 h 2994764"/>
              <a:gd name="connsiteX2" fmla="*/ 2341492 w 2341492"/>
              <a:gd name="connsiteY2" fmla="*/ 2075284 h 2994764"/>
              <a:gd name="connsiteX3" fmla="*/ 142240 w 2341492"/>
              <a:gd name="connsiteY3" fmla="*/ 2994764 h 2994764"/>
              <a:gd name="connsiteX4" fmla="*/ 0 w 2341492"/>
              <a:gd name="connsiteY4" fmla="*/ 490220 h 2994764"/>
              <a:gd name="connsiteX0" fmla="*/ 0 w 2341492"/>
              <a:gd name="connsiteY0" fmla="*/ 490220 h 2994764"/>
              <a:gd name="connsiteX1" fmla="*/ 2280532 w 2341492"/>
              <a:gd name="connsiteY1" fmla="*/ 0 h 2994764"/>
              <a:gd name="connsiteX2" fmla="*/ 2341492 w 2341492"/>
              <a:gd name="connsiteY2" fmla="*/ 2075284 h 2994764"/>
              <a:gd name="connsiteX3" fmla="*/ 142240 w 2341492"/>
              <a:gd name="connsiteY3" fmla="*/ 2994764 h 2994764"/>
              <a:gd name="connsiteX4" fmla="*/ 0 w 2341492"/>
              <a:gd name="connsiteY4" fmla="*/ 490220 h 2994764"/>
              <a:gd name="connsiteX0" fmla="*/ 0 w 2341492"/>
              <a:gd name="connsiteY0" fmla="*/ 490220 h 2987144"/>
              <a:gd name="connsiteX1" fmla="*/ 2280532 w 2341492"/>
              <a:gd name="connsiteY1" fmla="*/ 0 h 2987144"/>
              <a:gd name="connsiteX2" fmla="*/ 2341492 w 2341492"/>
              <a:gd name="connsiteY2" fmla="*/ 2075284 h 2987144"/>
              <a:gd name="connsiteX3" fmla="*/ 142240 w 2341492"/>
              <a:gd name="connsiteY3" fmla="*/ 2987144 h 2987144"/>
              <a:gd name="connsiteX4" fmla="*/ 0 w 2341492"/>
              <a:gd name="connsiteY4" fmla="*/ 490220 h 2987144"/>
              <a:gd name="connsiteX0" fmla="*/ 0 w 2257517"/>
              <a:gd name="connsiteY0" fmla="*/ 639727 h 2987144"/>
              <a:gd name="connsiteX1" fmla="*/ 2196557 w 2257517"/>
              <a:gd name="connsiteY1" fmla="*/ 0 h 2987144"/>
              <a:gd name="connsiteX2" fmla="*/ 2257517 w 2257517"/>
              <a:gd name="connsiteY2" fmla="*/ 2075284 h 2987144"/>
              <a:gd name="connsiteX3" fmla="*/ 58265 w 2257517"/>
              <a:gd name="connsiteY3" fmla="*/ 2987144 h 2987144"/>
              <a:gd name="connsiteX4" fmla="*/ 0 w 2257517"/>
              <a:gd name="connsiteY4" fmla="*/ 639727 h 2987144"/>
              <a:gd name="connsiteX0" fmla="*/ 0 w 2257517"/>
              <a:gd name="connsiteY0" fmla="*/ 685730 h 3033147"/>
              <a:gd name="connsiteX1" fmla="*/ 2205888 w 2257517"/>
              <a:gd name="connsiteY1" fmla="*/ 0 h 3033147"/>
              <a:gd name="connsiteX2" fmla="*/ 2257517 w 2257517"/>
              <a:gd name="connsiteY2" fmla="*/ 2121287 h 3033147"/>
              <a:gd name="connsiteX3" fmla="*/ 58265 w 2257517"/>
              <a:gd name="connsiteY3" fmla="*/ 3033147 h 3033147"/>
              <a:gd name="connsiteX4" fmla="*/ 0 w 2257517"/>
              <a:gd name="connsiteY4" fmla="*/ 685730 h 3033147"/>
              <a:gd name="connsiteX0" fmla="*/ 0 w 2257517"/>
              <a:gd name="connsiteY0" fmla="*/ 685730 h 3033147"/>
              <a:gd name="connsiteX1" fmla="*/ 2205888 w 2257517"/>
              <a:gd name="connsiteY1" fmla="*/ 0 h 3033147"/>
              <a:gd name="connsiteX2" fmla="*/ 2257517 w 2257517"/>
              <a:gd name="connsiteY2" fmla="*/ 2121287 h 3033147"/>
              <a:gd name="connsiteX3" fmla="*/ 58265 w 2257517"/>
              <a:gd name="connsiteY3" fmla="*/ 3033147 h 3033147"/>
              <a:gd name="connsiteX4" fmla="*/ 0 w 2257517"/>
              <a:gd name="connsiteY4" fmla="*/ 685730 h 3033147"/>
              <a:gd name="connsiteX0" fmla="*/ 0 w 2220194"/>
              <a:gd name="connsiteY0" fmla="*/ 685730 h 3033147"/>
              <a:gd name="connsiteX1" fmla="*/ 2205888 w 2220194"/>
              <a:gd name="connsiteY1" fmla="*/ 0 h 3033147"/>
              <a:gd name="connsiteX2" fmla="*/ 2220194 w 2220194"/>
              <a:gd name="connsiteY2" fmla="*/ 2132787 h 3033147"/>
              <a:gd name="connsiteX3" fmla="*/ 58265 w 2220194"/>
              <a:gd name="connsiteY3" fmla="*/ 3033147 h 3033147"/>
              <a:gd name="connsiteX4" fmla="*/ 0 w 2220194"/>
              <a:gd name="connsiteY4" fmla="*/ 685730 h 3033147"/>
              <a:gd name="connsiteX0" fmla="*/ 0 w 2248186"/>
              <a:gd name="connsiteY0" fmla="*/ 685730 h 3033147"/>
              <a:gd name="connsiteX1" fmla="*/ 2205888 w 2248186"/>
              <a:gd name="connsiteY1" fmla="*/ 0 h 3033147"/>
              <a:gd name="connsiteX2" fmla="*/ 2248186 w 2248186"/>
              <a:gd name="connsiteY2" fmla="*/ 2132787 h 3033147"/>
              <a:gd name="connsiteX3" fmla="*/ 58265 w 2248186"/>
              <a:gd name="connsiteY3" fmla="*/ 3033147 h 3033147"/>
              <a:gd name="connsiteX4" fmla="*/ 0 w 2248186"/>
              <a:gd name="connsiteY4" fmla="*/ 685730 h 3033147"/>
              <a:gd name="connsiteX0" fmla="*/ 0 w 2248186"/>
              <a:gd name="connsiteY0" fmla="*/ 685730 h 3090650"/>
              <a:gd name="connsiteX1" fmla="*/ 2205888 w 2248186"/>
              <a:gd name="connsiteY1" fmla="*/ 0 h 3090650"/>
              <a:gd name="connsiteX2" fmla="*/ 2248186 w 2248186"/>
              <a:gd name="connsiteY2" fmla="*/ 2132787 h 3090650"/>
              <a:gd name="connsiteX3" fmla="*/ 151571 w 2248186"/>
              <a:gd name="connsiteY3" fmla="*/ 3090650 h 3090650"/>
              <a:gd name="connsiteX4" fmla="*/ 0 w 2248186"/>
              <a:gd name="connsiteY4" fmla="*/ 685730 h 3090650"/>
              <a:gd name="connsiteX0" fmla="*/ 0 w 2248186"/>
              <a:gd name="connsiteY0" fmla="*/ 685730 h 3159654"/>
              <a:gd name="connsiteX1" fmla="*/ 2205888 w 2248186"/>
              <a:gd name="connsiteY1" fmla="*/ 0 h 3159654"/>
              <a:gd name="connsiteX2" fmla="*/ 2248186 w 2248186"/>
              <a:gd name="connsiteY2" fmla="*/ 2132787 h 3159654"/>
              <a:gd name="connsiteX3" fmla="*/ 170232 w 2248186"/>
              <a:gd name="connsiteY3" fmla="*/ 3159654 h 3159654"/>
              <a:gd name="connsiteX4" fmla="*/ 0 w 2248186"/>
              <a:gd name="connsiteY4" fmla="*/ 685730 h 3159654"/>
              <a:gd name="connsiteX0" fmla="*/ 0 w 2248186"/>
              <a:gd name="connsiteY0" fmla="*/ 685730 h 3159654"/>
              <a:gd name="connsiteX1" fmla="*/ 2205888 w 2248186"/>
              <a:gd name="connsiteY1" fmla="*/ 0 h 3159654"/>
              <a:gd name="connsiteX2" fmla="*/ 2248186 w 2248186"/>
              <a:gd name="connsiteY2" fmla="*/ 2132787 h 3159654"/>
              <a:gd name="connsiteX3" fmla="*/ 114248 w 2248186"/>
              <a:gd name="connsiteY3" fmla="*/ 3159654 h 3159654"/>
              <a:gd name="connsiteX4" fmla="*/ 0 w 2248186"/>
              <a:gd name="connsiteY4" fmla="*/ 685730 h 3159654"/>
              <a:gd name="connsiteX0" fmla="*/ 0 w 2248186"/>
              <a:gd name="connsiteY0" fmla="*/ 685730 h 3136653"/>
              <a:gd name="connsiteX1" fmla="*/ 2205888 w 2248186"/>
              <a:gd name="connsiteY1" fmla="*/ 0 h 3136653"/>
              <a:gd name="connsiteX2" fmla="*/ 2248186 w 2248186"/>
              <a:gd name="connsiteY2" fmla="*/ 2132787 h 3136653"/>
              <a:gd name="connsiteX3" fmla="*/ 142240 w 2248186"/>
              <a:gd name="connsiteY3" fmla="*/ 3136653 h 3136653"/>
              <a:gd name="connsiteX4" fmla="*/ 0 w 2248186"/>
              <a:gd name="connsiteY4" fmla="*/ 685730 h 3136653"/>
              <a:gd name="connsiteX0" fmla="*/ 0 w 2248186"/>
              <a:gd name="connsiteY0" fmla="*/ 685730 h 3136653"/>
              <a:gd name="connsiteX1" fmla="*/ 2205888 w 2248186"/>
              <a:gd name="connsiteY1" fmla="*/ 0 h 3136653"/>
              <a:gd name="connsiteX2" fmla="*/ 2248186 w 2248186"/>
              <a:gd name="connsiteY2" fmla="*/ 2132787 h 3136653"/>
              <a:gd name="connsiteX3" fmla="*/ 114248 w 2248186"/>
              <a:gd name="connsiteY3" fmla="*/ 3136653 h 3136653"/>
              <a:gd name="connsiteX4" fmla="*/ 0 w 2248186"/>
              <a:gd name="connsiteY4" fmla="*/ 685730 h 3136653"/>
              <a:gd name="connsiteX0" fmla="*/ 0 w 2293905"/>
              <a:gd name="connsiteY0" fmla="*/ 687410 h 3136653"/>
              <a:gd name="connsiteX1" fmla="*/ 2251607 w 2293905"/>
              <a:gd name="connsiteY1" fmla="*/ 0 h 3136653"/>
              <a:gd name="connsiteX2" fmla="*/ 2293905 w 2293905"/>
              <a:gd name="connsiteY2" fmla="*/ 2132787 h 3136653"/>
              <a:gd name="connsiteX3" fmla="*/ 159967 w 2293905"/>
              <a:gd name="connsiteY3" fmla="*/ 3136653 h 3136653"/>
              <a:gd name="connsiteX4" fmla="*/ 0 w 2293905"/>
              <a:gd name="connsiteY4" fmla="*/ 687410 h 3136653"/>
              <a:gd name="connsiteX0" fmla="*/ 0 w 2293905"/>
              <a:gd name="connsiteY0" fmla="*/ 687410 h 3136653"/>
              <a:gd name="connsiteX1" fmla="*/ 2251607 w 2293905"/>
              <a:gd name="connsiteY1" fmla="*/ 0 h 3136653"/>
              <a:gd name="connsiteX2" fmla="*/ 2293905 w 2293905"/>
              <a:gd name="connsiteY2" fmla="*/ 2132787 h 3136653"/>
              <a:gd name="connsiteX3" fmla="*/ 159967 w 2293905"/>
              <a:gd name="connsiteY3" fmla="*/ 3136653 h 3136653"/>
              <a:gd name="connsiteX4" fmla="*/ 0 w 2293905"/>
              <a:gd name="connsiteY4" fmla="*/ 687410 h 3136653"/>
              <a:gd name="connsiteX0" fmla="*/ 0 w 2293905"/>
              <a:gd name="connsiteY0" fmla="*/ 687410 h 3136653"/>
              <a:gd name="connsiteX1" fmla="*/ 2251607 w 2293905"/>
              <a:gd name="connsiteY1" fmla="*/ 0 h 3136653"/>
              <a:gd name="connsiteX2" fmla="*/ 2293905 w 2293905"/>
              <a:gd name="connsiteY2" fmla="*/ 2132787 h 3136653"/>
              <a:gd name="connsiteX3" fmla="*/ 159967 w 2293905"/>
              <a:gd name="connsiteY3" fmla="*/ 3136653 h 3136653"/>
              <a:gd name="connsiteX4" fmla="*/ 0 w 2293905"/>
              <a:gd name="connsiteY4" fmla="*/ 687410 h 3136653"/>
              <a:gd name="connsiteX0" fmla="*/ 0 w 2248186"/>
              <a:gd name="connsiteY0" fmla="*/ 698910 h 3136653"/>
              <a:gd name="connsiteX1" fmla="*/ 2205888 w 2248186"/>
              <a:gd name="connsiteY1" fmla="*/ 0 h 3136653"/>
              <a:gd name="connsiteX2" fmla="*/ 2248186 w 2248186"/>
              <a:gd name="connsiteY2" fmla="*/ 2132787 h 3136653"/>
              <a:gd name="connsiteX3" fmla="*/ 114248 w 2248186"/>
              <a:gd name="connsiteY3" fmla="*/ 3136653 h 3136653"/>
              <a:gd name="connsiteX4" fmla="*/ 0 w 2248186"/>
              <a:gd name="connsiteY4" fmla="*/ 698910 h 3136653"/>
              <a:gd name="connsiteX0" fmla="*/ 0 w 2248186"/>
              <a:gd name="connsiteY0" fmla="*/ 698910 h 3136653"/>
              <a:gd name="connsiteX1" fmla="*/ 2205888 w 2248186"/>
              <a:gd name="connsiteY1" fmla="*/ 0 h 3136653"/>
              <a:gd name="connsiteX2" fmla="*/ 2248186 w 2248186"/>
              <a:gd name="connsiteY2" fmla="*/ 2132787 h 3136653"/>
              <a:gd name="connsiteX3" fmla="*/ 114248 w 2248186"/>
              <a:gd name="connsiteY3" fmla="*/ 3136653 h 3136653"/>
              <a:gd name="connsiteX4" fmla="*/ 0 w 2248186"/>
              <a:gd name="connsiteY4" fmla="*/ 698910 h 3136653"/>
              <a:gd name="connsiteX0" fmla="*/ 0 w 2248186"/>
              <a:gd name="connsiteY0" fmla="*/ 698910 h 3136653"/>
              <a:gd name="connsiteX1" fmla="*/ 2205888 w 2248186"/>
              <a:gd name="connsiteY1" fmla="*/ 0 h 3136653"/>
              <a:gd name="connsiteX2" fmla="*/ 2248186 w 2248186"/>
              <a:gd name="connsiteY2" fmla="*/ 2132787 h 3136653"/>
              <a:gd name="connsiteX3" fmla="*/ 114248 w 2248186"/>
              <a:gd name="connsiteY3" fmla="*/ 3136653 h 3136653"/>
              <a:gd name="connsiteX4" fmla="*/ 0 w 2248186"/>
              <a:gd name="connsiteY4" fmla="*/ 698910 h 3136653"/>
              <a:gd name="connsiteX0" fmla="*/ 0 w 2238856"/>
              <a:gd name="connsiteY0" fmla="*/ 698910 h 3136653"/>
              <a:gd name="connsiteX1" fmla="*/ 2205888 w 2238856"/>
              <a:gd name="connsiteY1" fmla="*/ 0 h 3136653"/>
              <a:gd name="connsiteX2" fmla="*/ 2238856 w 2238856"/>
              <a:gd name="connsiteY2" fmla="*/ 2040783 h 3136653"/>
              <a:gd name="connsiteX3" fmla="*/ 114248 w 2238856"/>
              <a:gd name="connsiteY3" fmla="*/ 3136653 h 3136653"/>
              <a:gd name="connsiteX4" fmla="*/ 0 w 2238856"/>
              <a:gd name="connsiteY4" fmla="*/ 698910 h 3136653"/>
              <a:gd name="connsiteX0" fmla="*/ 0 w 2238856"/>
              <a:gd name="connsiteY0" fmla="*/ 698910 h 3136653"/>
              <a:gd name="connsiteX1" fmla="*/ 2205888 w 2238856"/>
              <a:gd name="connsiteY1" fmla="*/ 0 h 3136653"/>
              <a:gd name="connsiteX2" fmla="*/ 2238856 w 2238856"/>
              <a:gd name="connsiteY2" fmla="*/ 2040783 h 3136653"/>
              <a:gd name="connsiteX3" fmla="*/ 114248 w 2238856"/>
              <a:gd name="connsiteY3" fmla="*/ 3136653 h 3136653"/>
              <a:gd name="connsiteX4" fmla="*/ 0 w 2238856"/>
              <a:gd name="connsiteY4" fmla="*/ 698910 h 313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856" h="3136653">
                <a:moveTo>
                  <a:pt x="0" y="698910"/>
                </a:moveTo>
                <a:cubicBezTo>
                  <a:pt x="711213" y="491900"/>
                  <a:pt x="1455041" y="220909"/>
                  <a:pt x="2205888" y="0"/>
                </a:cubicBezTo>
                <a:cubicBezTo>
                  <a:pt x="2222821" y="453848"/>
                  <a:pt x="2227003" y="1576775"/>
                  <a:pt x="2238856" y="2040783"/>
                </a:cubicBezTo>
                <a:lnTo>
                  <a:pt x="114248" y="3136653"/>
                </a:lnTo>
                <a:cubicBezTo>
                  <a:pt x="60926" y="2320239"/>
                  <a:pt x="45719" y="1457946"/>
                  <a:pt x="0" y="698910"/>
                </a:cubicBezTo>
                <a:close/>
              </a:path>
            </a:pathLst>
          </a:custGeom>
          <a:solidFill>
            <a:schemeClr val="accent3">
              <a:alpha val="10000"/>
            </a:schemeClr>
          </a:solidFill>
          <a:ln w="19050" cap="rnd">
            <a:solidFill>
              <a:schemeClr val="accent3"/>
            </a:solidFill>
            <a:round/>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Rectangle: Top Corners Rounded 10">
            <a:extLst>
              <a:ext uri="{FF2B5EF4-FFF2-40B4-BE49-F238E27FC236}">
                <a16:creationId xmlns:a16="http://schemas.microsoft.com/office/drawing/2014/main" id="{4B9E0663-6EB6-8E6A-35FC-ACD1FE132AFB}"/>
              </a:ext>
            </a:extLst>
          </p:cNvPr>
          <p:cNvSpPr>
            <a:spLocks/>
          </p:cNvSpPr>
          <p:nvPr/>
        </p:nvSpPr>
        <p:spPr>
          <a:xfrm rot="16200000">
            <a:off x="11559240" y="1279218"/>
            <a:ext cx="576000" cy="720000"/>
          </a:xfrm>
          <a:prstGeom prst="round2SameRect">
            <a:avLst>
              <a:gd name="adj1" fmla="val 50000"/>
              <a:gd name="adj2" fmla="val 0"/>
            </a:avLst>
          </a:prstGeom>
          <a:solidFill>
            <a:schemeClr val="accent2">
              <a:lumMod val="75000"/>
            </a:schemeClr>
          </a:solidFill>
          <a:ln w="254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13" name="Group 12">
            <a:extLst>
              <a:ext uri="{FF2B5EF4-FFF2-40B4-BE49-F238E27FC236}">
                <a16:creationId xmlns:a16="http://schemas.microsoft.com/office/drawing/2014/main" id="{FCB82442-933E-60FB-5351-A659430E89EE}"/>
              </a:ext>
            </a:extLst>
          </p:cNvPr>
          <p:cNvGrpSpPr/>
          <p:nvPr/>
        </p:nvGrpSpPr>
        <p:grpSpPr>
          <a:xfrm>
            <a:off x="11660920" y="1396573"/>
            <a:ext cx="416677" cy="416678"/>
            <a:chOff x="11660920" y="1306255"/>
            <a:chExt cx="416677" cy="416678"/>
          </a:xfrm>
        </p:grpSpPr>
        <p:grpSp>
          <p:nvGrpSpPr>
            <p:cNvPr id="15" name="Graphic 11">
              <a:extLst>
                <a:ext uri="{FF2B5EF4-FFF2-40B4-BE49-F238E27FC236}">
                  <a16:creationId xmlns:a16="http://schemas.microsoft.com/office/drawing/2014/main" id="{306A75F3-646A-6D8C-72F7-B9AF10AC653F}"/>
                </a:ext>
              </a:extLst>
            </p:cNvPr>
            <p:cNvGrpSpPr/>
            <p:nvPr/>
          </p:nvGrpSpPr>
          <p:grpSpPr>
            <a:xfrm>
              <a:off x="11660920" y="1306255"/>
              <a:ext cx="416677" cy="416677"/>
              <a:chOff x="11660920" y="1306255"/>
              <a:chExt cx="416677" cy="416677"/>
            </a:xfrm>
            <a:noFill/>
          </p:grpSpPr>
          <p:sp>
            <p:nvSpPr>
              <p:cNvPr id="19" name="Freeform: Shape 18">
                <a:extLst>
                  <a:ext uri="{FF2B5EF4-FFF2-40B4-BE49-F238E27FC236}">
                    <a16:creationId xmlns:a16="http://schemas.microsoft.com/office/drawing/2014/main" id="{84A7C4F8-27FD-288C-D7B2-FF0EF624880A}"/>
                  </a:ext>
                </a:extLst>
              </p:cNvPr>
              <p:cNvSpPr/>
              <p:nvPr/>
            </p:nvSpPr>
            <p:spPr>
              <a:xfrm>
                <a:off x="11735877" y="1412401"/>
                <a:ext cx="235575" cy="235575"/>
              </a:xfrm>
              <a:custGeom>
                <a:avLst/>
                <a:gdLst>
                  <a:gd name="connsiteX0" fmla="*/ 113124 w 235575"/>
                  <a:gd name="connsiteY0" fmla="*/ 192194 h 235575"/>
                  <a:gd name="connsiteX1" fmla="*/ 75759 w 235575"/>
                  <a:gd name="connsiteY1" fmla="*/ 229559 h 235575"/>
                  <a:gd name="connsiteX2" fmla="*/ 46707 w 235575"/>
                  <a:gd name="connsiteY2" fmla="*/ 229559 h 235575"/>
                  <a:gd name="connsiteX3" fmla="*/ 6016 w 235575"/>
                  <a:gd name="connsiteY3" fmla="*/ 188869 h 235575"/>
                  <a:gd name="connsiteX4" fmla="*/ 6016 w 235575"/>
                  <a:gd name="connsiteY4" fmla="*/ 159816 h 235575"/>
                  <a:gd name="connsiteX5" fmla="*/ 165833 w 235575"/>
                  <a:gd name="connsiteY5" fmla="*/ 0 h 235575"/>
                  <a:gd name="connsiteX6" fmla="*/ 235575 w 235575"/>
                  <a:gd name="connsiteY6" fmla="*/ 69743 h 235575"/>
                  <a:gd name="connsiteX7" fmla="*/ 218132 w 235575"/>
                  <a:gd name="connsiteY7" fmla="*/ 87186 h 2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75" h="235575">
                    <a:moveTo>
                      <a:pt x="113124" y="192194"/>
                    </a:moveTo>
                    <a:lnTo>
                      <a:pt x="75759" y="229559"/>
                    </a:lnTo>
                    <a:cubicBezTo>
                      <a:pt x="67738" y="237581"/>
                      <a:pt x="54728" y="237581"/>
                      <a:pt x="46707" y="229559"/>
                    </a:cubicBezTo>
                    <a:lnTo>
                      <a:pt x="6016" y="188869"/>
                    </a:lnTo>
                    <a:cubicBezTo>
                      <a:pt x="-2005" y="180847"/>
                      <a:pt x="-2005" y="167838"/>
                      <a:pt x="6016" y="159816"/>
                    </a:cubicBezTo>
                    <a:lnTo>
                      <a:pt x="165833" y="0"/>
                    </a:lnTo>
                    <a:lnTo>
                      <a:pt x="235575" y="69743"/>
                    </a:lnTo>
                    <a:lnTo>
                      <a:pt x="218132" y="87186"/>
                    </a:lnTo>
                  </a:path>
                </a:pathLst>
              </a:custGeom>
              <a:noFill/>
              <a:ln w="12700" cap="rnd">
                <a:solidFill>
                  <a:schemeClr val="accent3"/>
                </a:solidFill>
                <a:prstDash val="solid"/>
                <a:round/>
              </a:ln>
            </p:spPr>
            <p:txBody>
              <a:bodyPr rtlCol="0" anchor="ctr"/>
              <a:lstStyle/>
              <a:p>
                <a:endParaRPr lang="en-US" noProof="0"/>
              </a:p>
            </p:txBody>
          </p:sp>
          <p:sp>
            <p:nvSpPr>
              <p:cNvPr id="20" name="Freeform: Shape 19">
                <a:extLst>
                  <a:ext uri="{FF2B5EF4-FFF2-40B4-BE49-F238E27FC236}">
                    <a16:creationId xmlns:a16="http://schemas.microsoft.com/office/drawing/2014/main" id="{37514CE0-A8A3-86EB-E5E7-6B0C3A7E3A11}"/>
                  </a:ext>
                </a:extLst>
              </p:cNvPr>
              <p:cNvSpPr/>
              <p:nvPr/>
            </p:nvSpPr>
            <p:spPr>
              <a:xfrm rot="-2700000">
                <a:off x="11943165" y="1367305"/>
                <a:ext cx="113933" cy="32873"/>
              </a:xfrm>
              <a:custGeom>
                <a:avLst/>
                <a:gdLst>
                  <a:gd name="connsiteX0" fmla="*/ 0 w 113933"/>
                  <a:gd name="connsiteY0" fmla="*/ 0 h 32873"/>
                  <a:gd name="connsiteX1" fmla="*/ 113934 w 113933"/>
                  <a:gd name="connsiteY1" fmla="*/ 0 h 32873"/>
                  <a:gd name="connsiteX2" fmla="*/ 113934 w 113933"/>
                  <a:gd name="connsiteY2" fmla="*/ 32873 h 32873"/>
                  <a:gd name="connsiteX3" fmla="*/ 0 w 11393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113933" h="32873">
                    <a:moveTo>
                      <a:pt x="0" y="0"/>
                    </a:moveTo>
                    <a:lnTo>
                      <a:pt x="113934" y="0"/>
                    </a:lnTo>
                    <a:lnTo>
                      <a:pt x="113934"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1" name="Freeform: Shape 20">
                <a:extLst>
                  <a:ext uri="{FF2B5EF4-FFF2-40B4-BE49-F238E27FC236}">
                    <a16:creationId xmlns:a16="http://schemas.microsoft.com/office/drawing/2014/main" id="{2F000E47-4F1B-2547-46CE-AC6DB77B6F71}"/>
                  </a:ext>
                </a:extLst>
              </p:cNvPr>
              <p:cNvSpPr/>
              <p:nvPr/>
            </p:nvSpPr>
            <p:spPr>
              <a:xfrm>
                <a:off x="12003188" y="1306255"/>
                <a:ext cx="74409" cy="74380"/>
              </a:xfrm>
              <a:custGeom>
                <a:avLst/>
                <a:gdLst>
                  <a:gd name="connsiteX0" fmla="*/ 0 w 74409"/>
                  <a:gd name="connsiteY0" fmla="*/ 0 h 74380"/>
                  <a:gd name="connsiteX1" fmla="*/ 74410 w 74409"/>
                  <a:gd name="connsiteY1" fmla="*/ 74381 h 74380"/>
                </a:gdLst>
                <a:ahLst/>
                <a:cxnLst>
                  <a:cxn ang="0">
                    <a:pos x="connsiteX0" y="connsiteY0"/>
                  </a:cxn>
                  <a:cxn ang="0">
                    <a:pos x="connsiteX1" y="connsiteY1"/>
                  </a:cxn>
                </a:cxnLst>
                <a:rect l="l" t="t" r="r" b="b"/>
                <a:pathLst>
                  <a:path w="74409" h="74380">
                    <a:moveTo>
                      <a:pt x="0" y="0"/>
                    </a:moveTo>
                    <a:lnTo>
                      <a:pt x="74410" y="74381"/>
                    </a:lnTo>
                  </a:path>
                </a:pathLst>
              </a:custGeom>
              <a:ln w="12700" cap="rnd">
                <a:solidFill>
                  <a:schemeClr val="accent3"/>
                </a:solidFill>
                <a:prstDash val="solid"/>
                <a:round/>
              </a:ln>
            </p:spPr>
            <p:txBody>
              <a:bodyPr rtlCol="0" anchor="ctr"/>
              <a:lstStyle/>
              <a:p>
                <a:endParaRPr lang="en-US" noProof="0"/>
              </a:p>
            </p:txBody>
          </p:sp>
          <p:sp>
            <p:nvSpPr>
              <p:cNvPr id="22" name="Freeform: Shape 21">
                <a:extLst>
                  <a:ext uri="{FF2B5EF4-FFF2-40B4-BE49-F238E27FC236}">
                    <a16:creationId xmlns:a16="http://schemas.microsoft.com/office/drawing/2014/main" id="{450A8CB5-5E30-0C3A-BD20-8CB2532FEB4E}"/>
                  </a:ext>
                </a:extLst>
              </p:cNvPr>
              <p:cNvSpPr/>
              <p:nvPr/>
            </p:nvSpPr>
            <p:spPr>
              <a:xfrm>
                <a:off x="11889152" y="1376567"/>
                <a:ext cx="118104" cy="118104"/>
              </a:xfrm>
              <a:custGeom>
                <a:avLst/>
                <a:gdLst>
                  <a:gd name="connsiteX0" fmla="*/ 114648 w 118104"/>
                  <a:gd name="connsiteY0" fmla="*/ 91401 h 118104"/>
                  <a:gd name="connsiteX1" fmla="*/ 26704 w 118104"/>
                  <a:gd name="connsiteY1" fmla="*/ 3457 h 118104"/>
                  <a:gd name="connsiteX2" fmla="*/ 10049 w 118104"/>
                  <a:gd name="connsiteY2" fmla="*/ 3457 h 118104"/>
                  <a:gd name="connsiteX3" fmla="*/ 3457 w 118104"/>
                  <a:gd name="connsiteY3" fmla="*/ 10049 h 118104"/>
                  <a:gd name="connsiteX4" fmla="*/ 3457 w 118104"/>
                  <a:gd name="connsiteY4" fmla="*/ 26704 h 118104"/>
                  <a:gd name="connsiteX5" fmla="*/ 91401 w 118104"/>
                  <a:gd name="connsiteY5" fmla="*/ 114648 h 118104"/>
                  <a:gd name="connsiteX6" fmla="*/ 108056 w 118104"/>
                  <a:gd name="connsiteY6" fmla="*/ 114648 h 118104"/>
                  <a:gd name="connsiteX7" fmla="*/ 114648 w 118104"/>
                  <a:gd name="connsiteY7" fmla="*/ 108056 h 118104"/>
                  <a:gd name="connsiteX8" fmla="*/ 114648 w 118104"/>
                  <a:gd name="connsiteY8" fmla="*/ 91401 h 11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04" h="118104">
                    <a:moveTo>
                      <a:pt x="114648" y="91401"/>
                    </a:moveTo>
                    <a:lnTo>
                      <a:pt x="26704" y="3457"/>
                    </a:lnTo>
                    <a:cubicBezTo>
                      <a:pt x="22095" y="-1152"/>
                      <a:pt x="14657" y="-1152"/>
                      <a:pt x="10049" y="3457"/>
                    </a:cubicBezTo>
                    <a:lnTo>
                      <a:pt x="3457" y="10049"/>
                    </a:lnTo>
                    <a:cubicBezTo>
                      <a:pt x="-1152" y="14657"/>
                      <a:pt x="-1152" y="22095"/>
                      <a:pt x="3457" y="26704"/>
                    </a:cubicBezTo>
                    <a:lnTo>
                      <a:pt x="91401" y="114648"/>
                    </a:lnTo>
                    <a:cubicBezTo>
                      <a:pt x="96009" y="119257"/>
                      <a:pt x="103448" y="119257"/>
                      <a:pt x="108056" y="114648"/>
                    </a:cubicBezTo>
                    <a:lnTo>
                      <a:pt x="114648" y="108056"/>
                    </a:lnTo>
                    <a:cubicBezTo>
                      <a:pt x="119257" y="103448"/>
                      <a:pt x="119257" y="96009"/>
                      <a:pt x="114648" y="91401"/>
                    </a:cubicBezTo>
                    <a:close/>
                  </a:path>
                </a:pathLst>
              </a:custGeom>
              <a:noFill/>
              <a:ln w="12700" cap="rnd">
                <a:solidFill>
                  <a:schemeClr val="accent3"/>
                </a:solidFill>
                <a:prstDash val="solid"/>
                <a:round/>
              </a:ln>
            </p:spPr>
            <p:txBody>
              <a:bodyPr rtlCol="0" anchor="ctr"/>
              <a:lstStyle/>
              <a:p>
                <a:endParaRPr lang="en-US" noProof="0"/>
              </a:p>
            </p:txBody>
          </p:sp>
          <p:sp>
            <p:nvSpPr>
              <p:cNvPr id="23" name="Freeform: Shape 22">
                <a:extLst>
                  <a:ext uri="{FF2B5EF4-FFF2-40B4-BE49-F238E27FC236}">
                    <a16:creationId xmlns:a16="http://schemas.microsoft.com/office/drawing/2014/main" id="{8CF84ABD-307B-EBDF-6354-50E9D93EC412}"/>
                  </a:ext>
                </a:extLst>
              </p:cNvPr>
              <p:cNvSpPr/>
              <p:nvPr/>
            </p:nvSpPr>
            <p:spPr>
              <a:xfrm rot="-2700000">
                <a:off x="11734203" y="1616791"/>
                <a:ext cx="32873" cy="32873"/>
              </a:xfrm>
              <a:custGeom>
                <a:avLst/>
                <a:gdLst>
                  <a:gd name="connsiteX0" fmla="*/ 0 w 32873"/>
                  <a:gd name="connsiteY0" fmla="*/ 0 h 32873"/>
                  <a:gd name="connsiteX1" fmla="*/ 32873 w 32873"/>
                  <a:gd name="connsiteY1" fmla="*/ 0 h 32873"/>
                  <a:gd name="connsiteX2" fmla="*/ 32873 w 32873"/>
                  <a:gd name="connsiteY2" fmla="*/ 32873 h 32873"/>
                  <a:gd name="connsiteX3" fmla="*/ 0 w 32873"/>
                  <a:gd name="connsiteY3" fmla="*/ 32873 h 32873"/>
                </a:gdLst>
                <a:ahLst/>
                <a:cxnLst>
                  <a:cxn ang="0">
                    <a:pos x="connsiteX0" y="connsiteY0"/>
                  </a:cxn>
                  <a:cxn ang="0">
                    <a:pos x="connsiteX1" y="connsiteY1"/>
                  </a:cxn>
                  <a:cxn ang="0">
                    <a:pos x="connsiteX2" y="connsiteY2"/>
                  </a:cxn>
                  <a:cxn ang="0">
                    <a:pos x="connsiteX3" y="connsiteY3"/>
                  </a:cxn>
                </a:cxnLst>
                <a:rect l="l" t="t" r="r" b="b"/>
                <a:pathLst>
                  <a:path w="32873" h="32873">
                    <a:moveTo>
                      <a:pt x="0" y="0"/>
                    </a:moveTo>
                    <a:lnTo>
                      <a:pt x="32873" y="0"/>
                    </a:lnTo>
                    <a:lnTo>
                      <a:pt x="32873" y="32873"/>
                    </a:lnTo>
                    <a:lnTo>
                      <a:pt x="0" y="32873"/>
                    </a:lnTo>
                    <a:close/>
                  </a:path>
                </a:pathLst>
              </a:custGeom>
              <a:noFill/>
              <a:ln w="12700" cap="rnd">
                <a:solidFill>
                  <a:schemeClr val="accent3"/>
                </a:solidFill>
                <a:prstDash val="solid"/>
                <a:round/>
              </a:ln>
            </p:spPr>
            <p:txBody>
              <a:bodyPr rtlCol="0" anchor="ctr"/>
              <a:lstStyle/>
              <a:p>
                <a:endParaRPr lang="en-US" noProof="0"/>
              </a:p>
            </p:txBody>
          </p:sp>
          <p:sp>
            <p:nvSpPr>
              <p:cNvPr id="24" name="Freeform: Shape 23">
                <a:extLst>
                  <a:ext uri="{FF2B5EF4-FFF2-40B4-BE49-F238E27FC236}">
                    <a16:creationId xmlns:a16="http://schemas.microsoft.com/office/drawing/2014/main" id="{7B5FE1E7-92E2-865B-42A1-EF7E85E0EBE5}"/>
                  </a:ext>
                </a:extLst>
              </p:cNvPr>
              <p:cNvSpPr/>
              <p:nvPr/>
            </p:nvSpPr>
            <p:spPr>
              <a:xfrm>
                <a:off x="11660920" y="1644848"/>
                <a:ext cx="78085" cy="78085"/>
              </a:xfrm>
              <a:custGeom>
                <a:avLst/>
                <a:gdLst>
                  <a:gd name="connsiteX0" fmla="*/ 78085 w 78085"/>
                  <a:gd name="connsiteY0" fmla="*/ 0 h 78085"/>
                  <a:gd name="connsiteX1" fmla="*/ 0 w 78085"/>
                  <a:gd name="connsiteY1" fmla="*/ 78085 h 78085"/>
                </a:gdLst>
                <a:ahLst/>
                <a:cxnLst>
                  <a:cxn ang="0">
                    <a:pos x="connsiteX0" y="connsiteY0"/>
                  </a:cxn>
                  <a:cxn ang="0">
                    <a:pos x="connsiteX1" y="connsiteY1"/>
                  </a:cxn>
                </a:cxnLst>
                <a:rect l="l" t="t" r="r" b="b"/>
                <a:pathLst>
                  <a:path w="78085" h="78085">
                    <a:moveTo>
                      <a:pt x="78085" y="0"/>
                    </a:moveTo>
                    <a:lnTo>
                      <a:pt x="0" y="78085"/>
                    </a:lnTo>
                  </a:path>
                </a:pathLst>
              </a:custGeom>
              <a:ln w="12700" cap="rnd">
                <a:solidFill>
                  <a:schemeClr val="accent3"/>
                </a:solidFill>
                <a:prstDash val="solid"/>
                <a:round/>
              </a:ln>
            </p:spPr>
            <p:txBody>
              <a:bodyPr rtlCol="0" anchor="ctr"/>
              <a:lstStyle/>
              <a:p>
                <a:endParaRPr lang="en-US" noProof="0"/>
              </a:p>
            </p:txBody>
          </p:sp>
          <p:sp>
            <p:nvSpPr>
              <p:cNvPr id="25" name="Freeform: Shape 24">
                <a:extLst>
                  <a:ext uri="{FF2B5EF4-FFF2-40B4-BE49-F238E27FC236}">
                    <a16:creationId xmlns:a16="http://schemas.microsoft.com/office/drawing/2014/main" id="{A38643D7-ED0F-F65F-AD45-E222AD498686}"/>
                  </a:ext>
                </a:extLst>
              </p:cNvPr>
              <p:cNvSpPr/>
              <p:nvPr/>
            </p:nvSpPr>
            <p:spPr>
              <a:xfrm>
                <a:off x="11843605" y="1470505"/>
                <a:ext cx="29052" cy="29052"/>
              </a:xfrm>
              <a:custGeom>
                <a:avLst/>
                <a:gdLst>
                  <a:gd name="connsiteX0" fmla="*/ 0 w 29052"/>
                  <a:gd name="connsiteY0" fmla="*/ 0 h 29052"/>
                  <a:gd name="connsiteX1" fmla="*/ 29052 w 29052"/>
                  <a:gd name="connsiteY1" fmla="*/ 29052 h 29052"/>
                </a:gdLst>
                <a:ahLst/>
                <a:cxnLst>
                  <a:cxn ang="0">
                    <a:pos x="connsiteX0" y="connsiteY0"/>
                  </a:cxn>
                  <a:cxn ang="0">
                    <a:pos x="connsiteX1" y="connsiteY1"/>
                  </a:cxn>
                </a:cxnLst>
                <a:rect l="l" t="t" r="r" b="b"/>
                <a:pathLst>
                  <a:path w="29052" h="29052">
                    <a:moveTo>
                      <a:pt x="0" y="0"/>
                    </a:moveTo>
                    <a:lnTo>
                      <a:pt x="29052" y="29052"/>
                    </a:lnTo>
                  </a:path>
                </a:pathLst>
              </a:custGeom>
              <a:ln w="12700" cap="rnd">
                <a:solidFill>
                  <a:schemeClr val="accent3"/>
                </a:solidFill>
                <a:prstDash val="solid"/>
                <a:round/>
              </a:ln>
            </p:spPr>
            <p:txBody>
              <a:bodyPr rtlCol="0" anchor="ctr"/>
              <a:lstStyle/>
              <a:p>
                <a:endParaRPr lang="en-US" noProof="0"/>
              </a:p>
            </p:txBody>
          </p:sp>
          <p:sp>
            <p:nvSpPr>
              <p:cNvPr id="26" name="Freeform: Shape 25">
                <a:extLst>
                  <a:ext uri="{FF2B5EF4-FFF2-40B4-BE49-F238E27FC236}">
                    <a16:creationId xmlns:a16="http://schemas.microsoft.com/office/drawing/2014/main" id="{9FF46A33-331B-9B5D-DB45-470398A7BD0D}"/>
                  </a:ext>
                </a:extLst>
              </p:cNvPr>
              <p:cNvSpPr/>
              <p:nvPr/>
            </p:nvSpPr>
            <p:spPr>
              <a:xfrm>
                <a:off x="11814553" y="1499558"/>
                <a:ext cx="17443" cy="17443"/>
              </a:xfrm>
              <a:custGeom>
                <a:avLst/>
                <a:gdLst>
                  <a:gd name="connsiteX0" fmla="*/ 17443 w 17443"/>
                  <a:gd name="connsiteY0" fmla="*/ 17443 h 17443"/>
                  <a:gd name="connsiteX1" fmla="*/ 0 w 17443"/>
                  <a:gd name="connsiteY1" fmla="*/ 0 h 17443"/>
                </a:gdLst>
                <a:ahLst/>
                <a:cxnLst>
                  <a:cxn ang="0">
                    <a:pos x="connsiteX0" y="connsiteY0"/>
                  </a:cxn>
                  <a:cxn ang="0">
                    <a:pos x="connsiteX1" y="connsiteY1"/>
                  </a:cxn>
                </a:cxnLst>
                <a:rect l="l" t="t" r="r" b="b"/>
                <a:pathLst>
                  <a:path w="17443" h="17443">
                    <a:moveTo>
                      <a:pt x="17443" y="17443"/>
                    </a:moveTo>
                    <a:lnTo>
                      <a:pt x="0" y="0"/>
                    </a:lnTo>
                  </a:path>
                </a:pathLst>
              </a:custGeom>
              <a:ln w="12700" cap="rnd">
                <a:solidFill>
                  <a:schemeClr val="accent3"/>
                </a:solidFill>
                <a:prstDash val="solid"/>
                <a:round/>
              </a:ln>
            </p:spPr>
            <p:txBody>
              <a:bodyPr rtlCol="0" anchor="ctr"/>
              <a:lstStyle/>
              <a:p>
                <a:endParaRPr lang="en-US" noProof="0"/>
              </a:p>
            </p:txBody>
          </p:sp>
          <p:sp>
            <p:nvSpPr>
              <p:cNvPr id="27" name="Freeform: Shape 26">
                <a:extLst>
                  <a:ext uri="{FF2B5EF4-FFF2-40B4-BE49-F238E27FC236}">
                    <a16:creationId xmlns:a16="http://schemas.microsoft.com/office/drawing/2014/main" id="{73A8E76E-7D95-F797-7ABF-05764001B275}"/>
                  </a:ext>
                </a:extLst>
              </p:cNvPr>
              <p:cNvSpPr/>
              <p:nvPr/>
            </p:nvSpPr>
            <p:spPr>
              <a:xfrm>
                <a:off x="11872657" y="1441453"/>
                <a:ext cx="17443" cy="17413"/>
              </a:xfrm>
              <a:custGeom>
                <a:avLst/>
                <a:gdLst>
                  <a:gd name="connsiteX0" fmla="*/ 17443 w 17443"/>
                  <a:gd name="connsiteY0" fmla="*/ 17414 h 17413"/>
                  <a:gd name="connsiteX1" fmla="*/ 0 w 17443"/>
                  <a:gd name="connsiteY1" fmla="*/ 0 h 17413"/>
                </a:gdLst>
                <a:ahLst/>
                <a:cxnLst>
                  <a:cxn ang="0">
                    <a:pos x="connsiteX0" y="connsiteY0"/>
                  </a:cxn>
                  <a:cxn ang="0">
                    <a:pos x="connsiteX1" y="connsiteY1"/>
                  </a:cxn>
                </a:cxnLst>
                <a:rect l="l" t="t" r="r" b="b"/>
                <a:pathLst>
                  <a:path w="17443" h="17413">
                    <a:moveTo>
                      <a:pt x="17443" y="17414"/>
                    </a:moveTo>
                    <a:lnTo>
                      <a:pt x="0" y="0"/>
                    </a:lnTo>
                  </a:path>
                </a:pathLst>
              </a:custGeom>
              <a:ln w="12700" cap="rnd">
                <a:solidFill>
                  <a:schemeClr val="accent3"/>
                </a:solidFill>
                <a:prstDash val="solid"/>
                <a:round/>
              </a:ln>
            </p:spPr>
            <p:txBody>
              <a:bodyPr rtlCol="0" anchor="ctr"/>
              <a:lstStyle/>
              <a:p>
                <a:endParaRPr lang="en-US" noProof="0"/>
              </a:p>
            </p:txBody>
          </p:sp>
          <p:sp>
            <p:nvSpPr>
              <p:cNvPr id="28" name="Freeform: Shape 27">
                <a:extLst>
                  <a:ext uri="{FF2B5EF4-FFF2-40B4-BE49-F238E27FC236}">
                    <a16:creationId xmlns:a16="http://schemas.microsoft.com/office/drawing/2014/main" id="{AAAD76CD-FC79-69F3-47B4-1558E9C5D626}"/>
                  </a:ext>
                </a:extLst>
              </p:cNvPr>
              <p:cNvSpPr/>
              <p:nvPr/>
            </p:nvSpPr>
            <p:spPr>
              <a:xfrm>
                <a:off x="11785501" y="1528610"/>
                <a:ext cx="29052" cy="29052"/>
              </a:xfrm>
              <a:custGeom>
                <a:avLst/>
                <a:gdLst>
                  <a:gd name="connsiteX0" fmla="*/ 29052 w 29052"/>
                  <a:gd name="connsiteY0" fmla="*/ 29052 h 29052"/>
                  <a:gd name="connsiteX1" fmla="*/ 0 w 29052"/>
                  <a:gd name="connsiteY1" fmla="*/ 0 h 29052"/>
                </a:gdLst>
                <a:ahLst/>
                <a:cxnLst>
                  <a:cxn ang="0">
                    <a:pos x="connsiteX0" y="connsiteY0"/>
                  </a:cxn>
                  <a:cxn ang="0">
                    <a:pos x="connsiteX1" y="connsiteY1"/>
                  </a:cxn>
                </a:cxnLst>
                <a:rect l="l" t="t" r="r" b="b"/>
                <a:pathLst>
                  <a:path w="29052" h="29052">
                    <a:moveTo>
                      <a:pt x="29052" y="29052"/>
                    </a:moveTo>
                    <a:lnTo>
                      <a:pt x="0" y="0"/>
                    </a:lnTo>
                  </a:path>
                </a:pathLst>
              </a:custGeom>
              <a:ln w="12700" cap="rnd">
                <a:solidFill>
                  <a:schemeClr val="accent3"/>
                </a:solidFill>
                <a:prstDash val="solid"/>
                <a:round/>
              </a:ln>
            </p:spPr>
            <p:txBody>
              <a:bodyPr rtlCol="0" anchor="ctr"/>
              <a:lstStyle/>
              <a:p>
                <a:endParaRPr lang="en-US" noProof="0"/>
              </a:p>
            </p:txBody>
          </p:sp>
          <p:sp>
            <p:nvSpPr>
              <p:cNvPr id="29" name="Freeform: Shape 28">
                <a:extLst>
                  <a:ext uri="{FF2B5EF4-FFF2-40B4-BE49-F238E27FC236}">
                    <a16:creationId xmlns:a16="http://schemas.microsoft.com/office/drawing/2014/main" id="{409EB2A3-96DC-1824-5064-4D186AA042EB}"/>
                  </a:ext>
                </a:extLst>
              </p:cNvPr>
              <p:cNvSpPr/>
              <p:nvPr/>
            </p:nvSpPr>
            <p:spPr>
              <a:xfrm>
                <a:off x="11756448" y="1557662"/>
                <a:ext cx="17413" cy="17443"/>
              </a:xfrm>
              <a:custGeom>
                <a:avLst/>
                <a:gdLst>
                  <a:gd name="connsiteX0" fmla="*/ 17414 w 17413"/>
                  <a:gd name="connsiteY0" fmla="*/ 17443 h 17443"/>
                  <a:gd name="connsiteX1" fmla="*/ 0 w 17413"/>
                  <a:gd name="connsiteY1" fmla="*/ 0 h 17443"/>
                </a:gdLst>
                <a:ahLst/>
                <a:cxnLst>
                  <a:cxn ang="0">
                    <a:pos x="connsiteX0" y="connsiteY0"/>
                  </a:cxn>
                  <a:cxn ang="0">
                    <a:pos x="connsiteX1" y="connsiteY1"/>
                  </a:cxn>
                </a:cxnLst>
                <a:rect l="l" t="t" r="r" b="b"/>
                <a:pathLst>
                  <a:path w="17413" h="17443">
                    <a:moveTo>
                      <a:pt x="17414" y="17443"/>
                    </a:moveTo>
                    <a:lnTo>
                      <a:pt x="0" y="0"/>
                    </a:lnTo>
                  </a:path>
                </a:pathLst>
              </a:custGeom>
              <a:ln w="12700" cap="rnd">
                <a:solidFill>
                  <a:schemeClr val="accent3"/>
                </a:solidFill>
                <a:prstDash val="solid"/>
                <a:round/>
              </a:ln>
            </p:spPr>
            <p:txBody>
              <a:bodyPr rtlCol="0" anchor="ctr"/>
              <a:lstStyle/>
              <a:p>
                <a:endParaRPr lang="en-US" noProof="0"/>
              </a:p>
            </p:txBody>
          </p:sp>
        </p:grpSp>
        <p:sp>
          <p:nvSpPr>
            <p:cNvPr id="16" name="Freeform: Shape 15">
              <a:extLst>
                <a:ext uri="{FF2B5EF4-FFF2-40B4-BE49-F238E27FC236}">
                  <a16:creationId xmlns:a16="http://schemas.microsoft.com/office/drawing/2014/main" id="{5D45DA1A-A386-58CA-8288-6F019CFEE025}"/>
                </a:ext>
              </a:extLst>
            </p:cNvPr>
            <p:cNvSpPr/>
            <p:nvPr/>
          </p:nvSpPr>
          <p:spPr>
            <a:xfrm>
              <a:off x="11849614" y="1538994"/>
              <a:ext cx="118134" cy="183939"/>
            </a:xfrm>
            <a:custGeom>
              <a:avLst/>
              <a:gdLst>
                <a:gd name="connsiteX0" fmla="*/ 35732 w 118134"/>
                <a:gd name="connsiteY0" fmla="*/ 0 h 183939"/>
                <a:gd name="connsiteX1" fmla="*/ 19543 w 118134"/>
                <a:gd name="connsiteY1" fmla="*/ 25027 h 183939"/>
                <a:gd name="connsiteX2" fmla="*/ 0 w 118134"/>
                <a:gd name="connsiteY2" fmla="*/ 44570 h 183939"/>
                <a:gd name="connsiteX3" fmla="*/ 0 w 118134"/>
                <a:gd name="connsiteY3" fmla="*/ 164396 h 183939"/>
                <a:gd name="connsiteX4" fmla="*/ 19543 w 118134"/>
                <a:gd name="connsiteY4" fmla="*/ 183939 h 183939"/>
                <a:gd name="connsiteX5" fmla="*/ 98591 w 118134"/>
                <a:gd name="connsiteY5" fmla="*/ 183939 h 183939"/>
                <a:gd name="connsiteX6" fmla="*/ 118134 w 118134"/>
                <a:gd name="connsiteY6" fmla="*/ 164396 h 183939"/>
                <a:gd name="connsiteX7" fmla="*/ 118134 w 118134"/>
                <a:gd name="connsiteY7" fmla="*/ 44570 h 183939"/>
                <a:gd name="connsiteX8" fmla="*/ 98591 w 118134"/>
                <a:gd name="connsiteY8" fmla="*/ 25027 h 183939"/>
                <a:gd name="connsiteX9" fmla="*/ 81935 w 118134"/>
                <a:gd name="connsiteY9" fmla="*/ 0 h 18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134" h="183939">
                  <a:moveTo>
                    <a:pt x="35732" y="0"/>
                  </a:moveTo>
                  <a:cubicBezTo>
                    <a:pt x="35732" y="25523"/>
                    <a:pt x="19543" y="25027"/>
                    <a:pt x="19543" y="25027"/>
                  </a:cubicBezTo>
                  <a:cubicBezTo>
                    <a:pt x="8780" y="25027"/>
                    <a:pt x="0" y="33836"/>
                    <a:pt x="0" y="44570"/>
                  </a:cubicBezTo>
                  <a:lnTo>
                    <a:pt x="0" y="164396"/>
                  </a:lnTo>
                  <a:cubicBezTo>
                    <a:pt x="0" y="175159"/>
                    <a:pt x="8809" y="183939"/>
                    <a:pt x="19543" y="183939"/>
                  </a:cubicBezTo>
                  <a:lnTo>
                    <a:pt x="98591" y="183939"/>
                  </a:lnTo>
                  <a:cubicBezTo>
                    <a:pt x="109354" y="183939"/>
                    <a:pt x="118134" y="175130"/>
                    <a:pt x="118134" y="164396"/>
                  </a:cubicBezTo>
                  <a:lnTo>
                    <a:pt x="118134" y="44570"/>
                  </a:lnTo>
                  <a:cubicBezTo>
                    <a:pt x="118134" y="33807"/>
                    <a:pt x="109325" y="25027"/>
                    <a:pt x="98591" y="25027"/>
                  </a:cubicBezTo>
                  <a:cubicBezTo>
                    <a:pt x="98591" y="25027"/>
                    <a:pt x="81935" y="25289"/>
                    <a:pt x="81935" y="0"/>
                  </a:cubicBezTo>
                </a:path>
              </a:pathLst>
            </a:custGeom>
            <a:noFill/>
            <a:ln w="12700" cap="rnd">
              <a:solidFill>
                <a:schemeClr val="accent3"/>
              </a:solidFill>
              <a:prstDash val="solid"/>
              <a:round/>
            </a:ln>
          </p:spPr>
          <p:txBody>
            <a:bodyPr rtlCol="0" anchor="ctr"/>
            <a:lstStyle/>
            <a:p>
              <a:endParaRPr lang="en-US" noProof="0"/>
            </a:p>
          </p:txBody>
        </p:sp>
        <p:sp>
          <p:nvSpPr>
            <p:cNvPr id="17" name="Freeform: Shape 16">
              <a:extLst>
                <a:ext uri="{FF2B5EF4-FFF2-40B4-BE49-F238E27FC236}">
                  <a16:creationId xmlns:a16="http://schemas.microsoft.com/office/drawing/2014/main" id="{D5252615-FFF3-5CDB-A4C2-3A703509C90F}"/>
                </a:ext>
              </a:extLst>
            </p:cNvPr>
            <p:cNvSpPr/>
            <p:nvPr/>
          </p:nvSpPr>
          <p:spPr>
            <a:xfrm>
              <a:off x="11866007" y="1499558"/>
              <a:ext cx="85377" cy="39436"/>
            </a:xfrm>
            <a:custGeom>
              <a:avLst/>
              <a:gdLst>
                <a:gd name="connsiteX0" fmla="*/ 0 w 85377"/>
                <a:gd name="connsiteY0" fmla="*/ 0 h 39436"/>
                <a:gd name="connsiteX1" fmla="*/ 85377 w 85377"/>
                <a:gd name="connsiteY1" fmla="*/ 0 h 39436"/>
                <a:gd name="connsiteX2" fmla="*/ 85377 w 85377"/>
                <a:gd name="connsiteY2" fmla="*/ 39436 h 39436"/>
                <a:gd name="connsiteX3" fmla="*/ 0 w 85377"/>
                <a:gd name="connsiteY3" fmla="*/ 39436 h 39436"/>
              </a:gdLst>
              <a:ahLst/>
              <a:cxnLst>
                <a:cxn ang="0">
                  <a:pos x="connsiteX0" y="connsiteY0"/>
                </a:cxn>
                <a:cxn ang="0">
                  <a:pos x="connsiteX1" y="connsiteY1"/>
                </a:cxn>
                <a:cxn ang="0">
                  <a:pos x="connsiteX2" y="connsiteY2"/>
                </a:cxn>
                <a:cxn ang="0">
                  <a:pos x="connsiteX3" y="connsiteY3"/>
                </a:cxn>
              </a:cxnLst>
              <a:rect l="l" t="t" r="r" b="b"/>
              <a:pathLst>
                <a:path w="85377" h="39436">
                  <a:moveTo>
                    <a:pt x="0" y="0"/>
                  </a:moveTo>
                  <a:lnTo>
                    <a:pt x="85377" y="0"/>
                  </a:lnTo>
                  <a:lnTo>
                    <a:pt x="85377" y="39436"/>
                  </a:lnTo>
                  <a:lnTo>
                    <a:pt x="0" y="39436"/>
                  </a:lnTo>
                  <a:close/>
                </a:path>
              </a:pathLst>
            </a:custGeom>
            <a:noFill/>
            <a:ln w="12700" cap="rnd">
              <a:solidFill>
                <a:schemeClr val="accent3"/>
              </a:solidFill>
              <a:prstDash val="solid"/>
              <a:round/>
            </a:ln>
          </p:spPr>
          <p:txBody>
            <a:bodyPr rtlCol="0" anchor="ctr"/>
            <a:lstStyle/>
            <a:p>
              <a:endParaRPr lang="en-US" noProof="0"/>
            </a:p>
          </p:txBody>
        </p:sp>
        <p:sp>
          <p:nvSpPr>
            <p:cNvPr id="18" name="Freeform: Shape 17">
              <a:extLst>
                <a:ext uri="{FF2B5EF4-FFF2-40B4-BE49-F238E27FC236}">
                  <a16:creationId xmlns:a16="http://schemas.microsoft.com/office/drawing/2014/main" id="{74A2AE64-4251-1C01-53BA-504910C27572}"/>
                </a:ext>
              </a:extLst>
            </p:cNvPr>
            <p:cNvSpPr/>
            <p:nvPr/>
          </p:nvSpPr>
          <p:spPr>
            <a:xfrm>
              <a:off x="11849614" y="1637731"/>
              <a:ext cx="118134" cy="2916"/>
            </a:xfrm>
            <a:custGeom>
              <a:avLst/>
              <a:gdLst>
                <a:gd name="connsiteX0" fmla="*/ 0 w 118134"/>
                <a:gd name="connsiteY0" fmla="*/ 0 h 2916"/>
                <a:gd name="connsiteX1" fmla="*/ 118134 w 118134"/>
                <a:gd name="connsiteY1" fmla="*/ 0 h 2916"/>
              </a:gdLst>
              <a:ahLst/>
              <a:cxnLst>
                <a:cxn ang="0">
                  <a:pos x="connsiteX0" y="connsiteY0"/>
                </a:cxn>
                <a:cxn ang="0">
                  <a:pos x="connsiteX1" y="connsiteY1"/>
                </a:cxn>
              </a:cxnLst>
              <a:rect l="l" t="t" r="r" b="b"/>
              <a:pathLst>
                <a:path w="118134" h="2916">
                  <a:moveTo>
                    <a:pt x="0" y="0"/>
                  </a:moveTo>
                  <a:lnTo>
                    <a:pt x="118134" y="0"/>
                  </a:lnTo>
                </a:path>
              </a:pathLst>
            </a:custGeom>
            <a:ln w="12700" cap="rnd">
              <a:solidFill>
                <a:schemeClr val="accent3"/>
              </a:solidFill>
              <a:prstDash val="solid"/>
              <a:round/>
            </a:ln>
          </p:spPr>
          <p:txBody>
            <a:bodyPr rtlCol="0" anchor="ctr"/>
            <a:lstStyle/>
            <a:p>
              <a:endParaRPr lang="en-US" noProof="0"/>
            </a:p>
          </p:txBody>
        </p:sp>
      </p:grpSp>
    </p:spTree>
    <p:extLst>
      <p:ext uri="{BB962C8B-B14F-4D97-AF65-F5344CB8AC3E}">
        <p14:creationId xmlns:p14="http://schemas.microsoft.com/office/powerpoint/2010/main" val="36958161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36A28-256A-0A25-BA74-73B4EDAE12E5}"/>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C286B2F2-E2A5-004D-1EAE-36178177EC8B}"/>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2" name="Text Placeholder 41">
            <a:extLst>
              <a:ext uri="{FF2B5EF4-FFF2-40B4-BE49-F238E27FC236}">
                <a16:creationId xmlns:a16="http://schemas.microsoft.com/office/drawing/2014/main" id="{B372E750-4841-64D0-557B-2882A75BEACB}"/>
              </a:ext>
            </a:extLst>
          </p:cNvPr>
          <p:cNvSpPr>
            <a:spLocks noGrp="1"/>
          </p:cNvSpPr>
          <p:nvPr>
            <p:ph type="body" sz="quarter" idx="12"/>
          </p:nvPr>
        </p:nvSpPr>
        <p:spPr/>
        <p:txBody>
          <a:bodyPr/>
          <a:lstStyle/>
          <a:p>
            <a:endParaRPr lang="en-US" noProof="0"/>
          </a:p>
        </p:txBody>
      </p:sp>
      <p:grpSp>
        <p:nvGrpSpPr>
          <p:cNvPr id="16" name="Highlight Guides [HIDE]" hidden="1">
            <a:extLst>
              <a:ext uri="{FF2B5EF4-FFF2-40B4-BE49-F238E27FC236}">
                <a16:creationId xmlns:a16="http://schemas.microsoft.com/office/drawing/2014/main" id="{A7BA476C-3806-06BE-5751-A8E0941049C9}"/>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7" name="Highlight BG">
              <a:extLst>
                <a:ext uri="{FF2B5EF4-FFF2-40B4-BE49-F238E27FC236}">
                  <a16:creationId xmlns:a16="http://schemas.microsoft.com/office/drawing/2014/main" id="{FA8DB73F-CBD6-6BA7-63BE-FFE3F1BE5A13}"/>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8" name="Straight Connector 17">
              <a:extLst>
                <a:ext uri="{FF2B5EF4-FFF2-40B4-BE49-F238E27FC236}">
                  <a16:creationId xmlns:a16="http://schemas.microsoft.com/office/drawing/2014/main" id="{B0B2FF8F-DA60-AE94-66E6-534ED29B06F2}"/>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283354C-569B-2389-6198-BF6C32AE171C}"/>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8C4F69AB-9398-2528-0A92-AAE790B0C819}"/>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A351BD49-492D-B701-2938-7FA9FC2A0828}"/>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3FACC36-C777-C041-22EE-B2951E1DB856}"/>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1D7EFDB6-DD00-522F-0813-383F49B1447F}"/>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EB10C26F-91B3-9190-6DE8-DF886870551C}"/>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8CB8E196-1115-B589-E721-6F4F366FA6E8}"/>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A49639D7-A4E6-7652-0A3F-A0FAA3EAF541}"/>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D0B8CB9-B840-B785-B2F9-B4594888946E}"/>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01EFDD85-8FE9-06BE-59D3-B2A890B9EA07}"/>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1018C904-7927-C61E-BA4E-863EE2079B07}"/>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DCF41EEA-A0F6-9985-E780-D5C70487FB10}"/>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65EEA533-EB9C-B972-FCF8-EF430CDCED23}"/>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B3F5A6D4-DB2B-D8CF-2F62-6BBC04827CAD}"/>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DF29BE7E-4468-A4CB-F4D2-59F625304385}"/>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4A8B73D3-A709-0F8E-99F1-1D71F57B970D}"/>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90A15B98-3847-6007-B69E-C20E33858C8B}"/>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085937B8-F950-9BC3-4E6B-4D9DFCA60184}"/>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94632C6A-6E43-0465-1C93-3013E84E9AA7}"/>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83A69FA3-D60A-1F7B-6F9A-446581FC4DE2}"/>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01694557-BC3B-1CDB-F04A-3985B88AFE3C}"/>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A34126AE-16F5-4B88-F858-AAEE1D5D9A74}"/>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8504B073-BFA5-E56C-DBA1-C6A8A78BC1FD}"/>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E5594559-EFD3-DF68-BC0C-2D0CEB74B462}"/>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7EFF6846-2AB1-7CD1-DFA6-EE4CADE94DF9}"/>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6341107C-9FAF-599E-DB64-2B582BD5F307}"/>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5143718A-C236-774A-EB0C-A05E1138AAAC}"/>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A8EA6B9A-B351-3B68-758C-379E9B842E23}"/>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769B41DE-B1C0-83F9-E6A1-07709409C0A9}"/>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49159AB5-552F-B3B7-CB70-B610133ACB1C}"/>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17922653-E07A-5867-56E9-27735C9B2205}"/>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10D3B03-DBF7-C577-04D4-CB2FE5C769B6}"/>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C8C560D0-B480-4D57-F1E6-9C4439609914}"/>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D19428CC-A0C7-203F-381B-0F396EFA5C7D}"/>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332A0A91-1C96-F6C6-61A8-ED4FC201F122}"/>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20887350-28CF-6169-9D0D-4D78EF83A786}"/>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B1B270CF-F7D3-0538-AE42-9EA117E61ECB}"/>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857B2FA9-C0DD-0A79-229C-B2FB6D8C01B1}"/>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AE359BBA-B3D6-7894-C59D-E0DA71E262C2}"/>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Rectangle: Rounded Corners 2">
            <a:extLst>
              <a:ext uri="{FF2B5EF4-FFF2-40B4-BE49-F238E27FC236}">
                <a16:creationId xmlns:a16="http://schemas.microsoft.com/office/drawing/2014/main" id="{8DFAE90A-0296-8A94-80A1-38D68E80B1CC}"/>
              </a:ext>
            </a:extLst>
          </p:cNvPr>
          <p:cNvSpPr/>
          <p:nvPr/>
        </p:nvSpPr>
        <p:spPr>
          <a:xfrm>
            <a:off x="3496096" y="1566770"/>
            <a:ext cx="8496000" cy="2232000"/>
          </a:xfrm>
          <a:prstGeom prst="roundRect">
            <a:avLst>
              <a:gd name="adj" fmla="val 12047"/>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648000" rIns="144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The indicated dosage for YEZTUGO is 927 mg by </a:t>
            </a:r>
            <a:r>
              <a:rPr lang="en-US" sz="1600" noProof="0">
                <a:solidFill>
                  <a:prstClr val="black"/>
                </a:solidFill>
                <a:latin typeface="Arial"/>
              </a:rPr>
              <a:t>2 × 1.5 mL </a:t>
            </a:r>
            <a:r>
              <a:rPr kumimoji="0" lang="en-US" sz="1600" b="0" i="0" u="none" strike="noStrike" kern="1200" cap="none" spc="0" normalizeH="0" baseline="0" noProof="0">
                <a:ln>
                  <a:noFill/>
                </a:ln>
                <a:solidFill>
                  <a:prstClr val="black"/>
                </a:solidFill>
                <a:effectLst/>
                <a:uLnTx/>
                <a:uFillTx/>
                <a:latin typeface="Arial"/>
                <a:ea typeface="+mn-ea"/>
                <a:cs typeface="+mn-cs"/>
              </a:rPr>
              <a:t>SC injections and 600 mg orally on Day 1; 600 mg orally on Day 2; and 927 mg by </a:t>
            </a:r>
            <a:r>
              <a:rPr lang="en-US" sz="1600" noProof="0">
                <a:solidFill>
                  <a:prstClr val="black"/>
                </a:solidFill>
                <a:latin typeface="Arial"/>
              </a:rPr>
              <a:t>2 ×</a:t>
            </a:r>
            <a:r>
              <a:rPr kumimoji="0" lang="en-US" sz="1600" b="0" i="0" u="none" strike="noStrike" kern="1200" cap="none" spc="0" normalizeH="0" baseline="0" noProof="0">
                <a:ln>
                  <a:noFill/>
                </a:ln>
                <a:solidFill>
                  <a:prstClr val="black"/>
                </a:solidFill>
                <a:effectLst/>
                <a:uLnTx/>
                <a:uFillTx/>
                <a:latin typeface="Arial"/>
                <a:ea typeface="+mn-ea"/>
                <a:cs typeface="+mn-cs"/>
              </a:rPr>
              <a:t> 1.5 mL SC injections every </a:t>
            </a:r>
            <a:br>
              <a:rPr kumimoji="0" lang="en-US" sz="1600" b="0" i="0" u="none" strike="noStrike" kern="1200" cap="none" spc="0" normalizeH="0" baseline="0" noProof="0">
                <a:ln>
                  <a:noFill/>
                </a:ln>
                <a:solidFill>
                  <a:prstClr val="black"/>
                </a:solidFill>
                <a:effectLst/>
                <a:uLnTx/>
                <a:uFillTx/>
                <a:latin typeface="Arial"/>
                <a:ea typeface="+mn-ea"/>
                <a:cs typeface="+mn-cs"/>
              </a:rPr>
            </a:br>
            <a:r>
              <a:rPr kumimoji="0" lang="en-US" sz="1600" b="0" i="0" u="none" strike="noStrike" kern="1200" cap="none" spc="0" normalizeH="0" baseline="0" noProof="0">
                <a:ln>
                  <a:noFill/>
                </a:ln>
                <a:solidFill>
                  <a:prstClr val="black"/>
                </a:solidFill>
                <a:effectLst/>
                <a:uLnTx/>
                <a:uFillTx/>
                <a:latin typeface="Arial"/>
                <a:ea typeface="+mn-ea"/>
                <a:cs typeface="+mn-cs"/>
              </a:rPr>
              <a:t>6 months thereafter</a:t>
            </a:r>
          </a:p>
        </p:txBody>
      </p:sp>
      <p:sp>
        <p:nvSpPr>
          <p:cNvPr id="4" name="Rectangle: Rounded Corners 3">
            <a:extLst>
              <a:ext uri="{FF2B5EF4-FFF2-40B4-BE49-F238E27FC236}">
                <a16:creationId xmlns:a16="http://schemas.microsoft.com/office/drawing/2014/main" id="{5D328A64-4D01-0FE8-64DD-0DB4F77F68F7}"/>
              </a:ext>
            </a:extLst>
          </p:cNvPr>
          <p:cNvSpPr/>
          <p:nvPr/>
        </p:nvSpPr>
        <p:spPr>
          <a:xfrm>
            <a:off x="3604096" y="1687999"/>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rPr>
              <a:t>QUESTION 1</a:t>
            </a:r>
          </a:p>
        </p:txBody>
      </p:sp>
      <p:sp>
        <p:nvSpPr>
          <p:cNvPr id="7" name="False 1">
            <a:extLst>
              <a:ext uri="{FF2B5EF4-FFF2-40B4-BE49-F238E27FC236}">
                <a16:creationId xmlns:a16="http://schemas.microsoft.com/office/drawing/2014/main" id="{501C2A80-982B-21C5-9BFD-BA5C9EB294B4}"/>
              </a:ext>
            </a:extLst>
          </p:cNvPr>
          <p:cNvSpPr/>
          <p:nvPr/>
        </p:nvSpPr>
        <p:spPr>
          <a:xfrm rot="5400000">
            <a:off x="10840096" y="2626484"/>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270" lIns="72000" tIns="72000" rIns="72000" bIns="28800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FALSE</a:t>
            </a:r>
          </a:p>
        </p:txBody>
      </p:sp>
      <p:sp>
        <p:nvSpPr>
          <p:cNvPr id="10" name="True 1">
            <a:extLst>
              <a:ext uri="{FF2B5EF4-FFF2-40B4-BE49-F238E27FC236}">
                <a16:creationId xmlns:a16="http://schemas.microsoft.com/office/drawing/2014/main" id="{012EE2CB-0BEE-F398-B9BB-22D271F1E596}"/>
              </a:ext>
            </a:extLst>
          </p:cNvPr>
          <p:cNvSpPr/>
          <p:nvPr/>
        </p:nvSpPr>
        <p:spPr>
          <a:xfrm rot="16200000" flipH="1">
            <a:off x="9125269" y="2626484"/>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11" name="Oval 10">
            <a:extLst>
              <a:ext uri="{FF2B5EF4-FFF2-40B4-BE49-F238E27FC236}">
                <a16:creationId xmlns:a16="http://schemas.microsoft.com/office/drawing/2014/main" id="{E32E0F65-F1B4-E141-FAD7-53A81D4F815E}"/>
              </a:ext>
            </a:extLst>
          </p:cNvPr>
          <p:cNvSpPr>
            <a:spLocks noChangeAspect="1"/>
          </p:cNvSpPr>
          <p:nvPr/>
        </p:nvSpPr>
        <p:spPr>
          <a:xfrm>
            <a:off x="9982682" y="3238484"/>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rPr>
              <a:t>OR</a:t>
            </a:r>
          </a:p>
        </p:txBody>
      </p:sp>
      <p:pic>
        <p:nvPicPr>
          <p:cNvPr id="9" name="Picture Placeholder 8">
            <a:extLst>
              <a:ext uri="{FF2B5EF4-FFF2-40B4-BE49-F238E27FC236}">
                <a16:creationId xmlns:a16="http://schemas.microsoft.com/office/drawing/2014/main" id="{62479123-53F1-05FB-B0A0-0FAA8B778902}"/>
              </a:ext>
            </a:extLst>
          </p:cNvPr>
          <p:cNvPicPr>
            <a:picLocks noGrp="1" noChangeAspect="1"/>
          </p:cNvPicPr>
          <p:nvPr>
            <p:ph type="pic" sz="quarter" idx="11"/>
          </p:nvPr>
        </p:nvPicPr>
        <p:blipFill>
          <a:blip r:embed="rId3"/>
          <a:srcRect l="194" r="194"/>
          <a:stretch/>
        </p:blipFill>
        <p:spPr/>
      </p:pic>
    </p:spTree>
    <p:extLst>
      <p:ext uri="{BB962C8B-B14F-4D97-AF65-F5344CB8AC3E}">
        <p14:creationId xmlns:p14="http://schemas.microsoft.com/office/powerpoint/2010/main" val="1641731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D7AEC-8F1E-AE87-D2ED-1B9C0FAA502A}"/>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42457444-B171-D332-D186-09A2D53C422A}"/>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2" name="Text Placeholder 41">
            <a:extLst>
              <a:ext uri="{FF2B5EF4-FFF2-40B4-BE49-F238E27FC236}">
                <a16:creationId xmlns:a16="http://schemas.microsoft.com/office/drawing/2014/main" id="{E6BCB9EE-B276-8E8E-5762-8B6CA726F270}"/>
              </a:ext>
            </a:extLst>
          </p:cNvPr>
          <p:cNvSpPr>
            <a:spLocks noGrp="1"/>
          </p:cNvSpPr>
          <p:nvPr>
            <p:ph type="body" sz="quarter" idx="12"/>
          </p:nvPr>
        </p:nvSpPr>
        <p:spPr/>
        <p:txBody>
          <a:bodyPr/>
          <a:lstStyle/>
          <a:p>
            <a:endParaRPr lang="en-US" noProof="0"/>
          </a:p>
        </p:txBody>
      </p:sp>
      <p:sp>
        <p:nvSpPr>
          <p:cNvPr id="8" name="Answer 1">
            <a:extLst>
              <a:ext uri="{FF2B5EF4-FFF2-40B4-BE49-F238E27FC236}">
                <a16:creationId xmlns:a16="http://schemas.microsoft.com/office/drawing/2014/main" id="{07C372D5-5809-5A77-3F96-F127F0DAD704}"/>
              </a:ext>
            </a:extLst>
          </p:cNvPr>
          <p:cNvSpPr txBox="1"/>
          <p:nvPr/>
        </p:nvSpPr>
        <p:spPr>
          <a:xfrm>
            <a:off x="3496097" y="3469894"/>
            <a:ext cx="8496000" cy="891006"/>
          </a:xfrm>
          <a:prstGeom prst="roundRect">
            <a:avLst>
              <a:gd name="adj" fmla="val 20391"/>
            </a:avLst>
          </a:prstGeom>
          <a:solidFill>
            <a:schemeClr val="bg1">
              <a:lumMod val="75000"/>
            </a:schemeClr>
          </a:solidFill>
          <a:ln>
            <a:noFill/>
          </a:ln>
        </p:spPr>
        <p:txBody>
          <a:bodyPr wrap="square" tIns="432000" bIns="108000" anchor="b" anchorCtr="0">
            <a:spAutoFit/>
          </a:bodyPr>
          <a:lstStyle/>
          <a:p>
            <a:pPr marL="457200" marR="0" lvl="1" indent="0" algn="ctr" defTabSz="914400" rtl="0" eaLnBrk="1" fontAlgn="auto" latinLnBrk="0" hangingPunct="1">
              <a:lnSpc>
                <a:spcPct val="100000"/>
              </a:lnSpc>
              <a:spcBef>
                <a:spcPts val="0"/>
              </a:spcBef>
              <a:spcAft>
                <a:spcPts val="600"/>
              </a:spcAft>
              <a:buClrTx/>
              <a:buSzTx/>
              <a:buFontTx/>
              <a:buNone/>
              <a:tabLst/>
              <a:defRPr/>
            </a:pPr>
            <a:r>
              <a:rPr kumimoji="0" lang="en-US" sz="1600" b="1" u="none" strike="noStrike" kern="1200" cap="none" spc="0" normalizeH="0" baseline="0" noProof="0">
                <a:ln>
                  <a:noFill/>
                </a:ln>
                <a:solidFill>
                  <a:schemeClr val="accent2"/>
                </a:solidFill>
                <a:effectLst/>
                <a:uLnTx/>
                <a:uFillTx/>
                <a:latin typeface="Arial"/>
                <a:ea typeface="+mn-ea"/>
                <a:cs typeface="+mn-cs"/>
              </a:rPr>
              <a:t>TRUE.</a:t>
            </a:r>
            <a:r>
              <a:rPr kumimoji="0" lang="en-US" sz="1600" b="1" u="none" strike="noStrike" kern="1200" cap="none" spc="0" normalizeH="0" noProof="0">
                <a:ln>
                  <a:noFill/>
                </a:ln>
                <a:solidFill>
                  <a:schemeClr val="accent2"/>
                </a:solidFill>
                <a:effectLst/>
                <a:uLnTx/>
                <a:uFillTx/>
                <a:latin typeface="Arial"/>
                <a:ea typeface="+mn-ea"/>
                <a:cs typeface="+mn-cs"/>
              </a:rPr>
              <a:t> </a:t>
            </a:r>
            <a:r>
              <a:rPr kumimoji="0" lang="en-US" sz="1600" b="0" i="1" u="none" strike="noStrike" kern="1200" cap="none" spc="0" normalizeH="0" baseline="0" noProof="0">
                <a:ln>
                  <a:noFill/>
                </a:ln>
                <a:solidFill>
                  <a:schemeClr val="accent2"/>
                </a:solidFill>
                <a:effectLst/>
                <a:uLnTx/>
                <a:uFillTx/>
                <a:latin typeface="Arial"/>
                <a:ea typeface="+mn-ea"/>
                <a:cs typeface="+mn-cs"/>
              </a:rPr>
              <a:t>Please refer to section 2.3 of the USPI for further information</a:t>
            </a:r>
          </a:p>
        </p:txBody>
      </p:sp>
      <p:sp>
        <p:nvSpPr>
          <p:cNvPr id="9" name="Rectangle: Rounded Corners 8">
            <a:extLst>
              <a:ext uri="{FF2B5EF4-FFF2-40B4-BE49-F238E27FC236}">
                <a16:creationId xmlns:a16="http://schemas.microsoft.com/office/drawing/2014/main" id="{48E17BD5-31F1-C2DC-0310-337F18008002}"/>
              </a:ext>
            </a:extLst>
          </p:cNvPr>
          <p:cNvSpPr/>
          <p:nvPr/>
        </p:nvSpPr>
        <p:spPr>
          <a:xfrm>
            <a:off x="3496096" y="1565740"/>
            <a:ext cx="8496000" cy="2232000"/>
          </a:xfrm>
          <a:prstGeom prst="roundRect">
            <a:avLst>
              <a:gd name="adj" fmla="val 12047"/>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648000" rIns="144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The indicated dosage for YEZTUGO is 927 mg by </a:t>
            </a:r>
            <a:r>
              <a:rPr lang="en-US" sz="1600" noProof="0">
                <a:solidFill>
                  <a:prstClr val="black"/>
                </a:solidFill>
                <a:latin typeface="Arial"/>
              </a:rPr>
              <a:t>2 × 1.5 mL </a:t>
            </a:r>
            <a:r>
              <a:rPr kumimoji="0" lang="en-US" sz="1600" b="0" i="0" u="none" strike="noStrike" kern="1200" cap="none" spc="0" normalizeH="0" baseline="0" noProof="0">
                <a:ln>
                  <a:noFill/>
                </a:ln>
                <a:solidFill>
                  <a:prstClr val="black"/>
                </a:solidFill>
                <a:effectLst/>
                <a:uLnTx/>
                <a:uFillTx/>
                <a:latin typeface="Arial"/>
                <a:ea typeface="+mn-ea"/>
                <a:cs typeface="+mn-cs"/>
              </a:rPr>
              <a:t>SC injections and 600 mg orally on Day 1; 600 mg orally on Day 2; and 927 mg by </a:t>
            </a:r>
            <a:r>
              <a:rPr lang="en-US" sz="1600" noProof="0">
                <a:solidFill>
                  <a:prstClr val="black"/>
                </a:solidFill>
                <a:latin typeface="Arial"/>
              </a:rPr>
              <a:t>2 ×</a:t>
            </a:r>
            <a:r>
              <a:rPr kumimoji="0" lang="en-US" sz="1600" b="0" i="0" u="none" strike="noStrike" kern="1200" cap="none" spc="0" normalizeH="0" baseline="0" noProof="0">
                <a:ln>
                  <a:noFill/>
                </a:ln>
                <a:solidFill>
                  <a:prstClr val="black"/>
                </a:solidFill>
                <a:effectLst/>
                <a:uLnTx/>
                <a:uFillTx/>
                <a:latin typeface="Arial"/>
                <a:ea typeface="+mn-ea"/>
                <a:cs typeface="+mn-cs"/>
              </a:rPr>
              <a:t> 1.5 mL SC injections every </a:t>
            </a:r>
            <a:br>
              <a:rPr kumimoji="0" lang="en-US" sz="1600" b="0" i="0" u="none" strike="noStrike" kern="1200" cap="none" spc="0" normalizeH="0" baseline="0" noProof="0">
                <a:ln>
                  <a:noFill/>
                </a:ln>
                <a:solidFill>
                  <a:prstClr val="black"/>
                </a:solidFill>
                <a:effectLst/>
                <a:uLnTx/>
                <a:uFillTx/>
                <a:latin typeface="Arial"/>
                <a:ea typeface="+mn-ea"/>
                <a:cs typeface="+mn-cs"/>
              </a:rPr>
            </a:br>
            <a:r>
              <a:rPr kumimoji="0" lang="en-US" sz="1600" b="0" i="0" u="none" strike="noStrike" kern="1200" cap="none" spc="0" normalizeH="0" baseline="0" noProof="0">
                <a:ln>
                  <a:noFill/>
                </a:ln>
                <a:solidFill>
                  <a:prstClr val="black"/>
                </a:solidFill>
                <a:effectLst/>
                <a:uLnTx/>
                <a:uFillTx/>
                <a:latin typeface="Arial"/>
                <a:ea typeface="+mn-ea"/>
                <a:cs typeface="+mn-cs"/>
              </a:rPr>
              <a:t>6 months thereafter</a:t>
            </a:r>
          </a:p>
        </p:txBody>
      </p:sp>
      <p:sp>
        <p:nvSpPr>
          <p:cNvPr id="13" name="Rectangle: Rounded Corners 12">
            <a:extLst>
              <a:ext uri="{FF2B5EF4-FFF2-40B4-BE49-F238E27FC236}">
                <a16:creationId xmlns:a16="http://schemas.microsoft.com/office/drawing/2014/main" id="{66BD1D00-8F32-D3D0-2E7E-06F5AF2D9B2E}"/>
              </a:ext>
            </a:extLst>
          </p:cNvPr>
          <p:cNvSpPr/>
          <p:nvPr/>
        </p:nvSpPr>
        <p:spPr>
          <a:xfrm>
            <a:off x="3604096" y="1686969"/>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rPr>
              <a:t>QUESTION 1</a:t>
            </a:r>
          </a:p>
        </p:txBody>
      </p:sp>
      <p:grpSp>
        <p:nvGrpSpPr>
          <p:cNvPr id="16" name="Highlight Guides [HIDE]" hidden="1">
            <a:extLst>
              <a:ext uri="{FF2B5EF4-FFF2-40B4-BE49-F238E27FC236}">
                <a16:creationId xmlns:a16="http://schemas.microsoft.com/office/drawing/2014/main" id="{58032428-1013-DA79-E6A6-DC8AF81B4A45}"/>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7" name="Highlight BG">
              <a:extLst>
                <a:ext uri="{FF2B5EF4-FFF2-40B4-BE49-F238E27FC236}">
                  <a16:creationId xmlns:a16="http://schemas.microsoft.com/office/drawing/2014/main" id="{8B68531F-B875-5049-C9AE-345A59614D7D}"/>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8" name="Straight Connector 17">
              <a:extLst>
                <a:ext uri="{FF2B5EF4-FFF2-40B4-BE49-F238E27FC236}">
                  <a16:creationId xmlns:a16="http://schemas.microsoft.com/office/drawing/2014/main" id="{B79A66D9-6E0F-6A45-6550-8025780531B9}"/>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F1A418E9-F6AE-74DF-B4E0-70F993CA1778}"/>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A7BA9FC-D2D3-BA85-4C1C-40AA54415B3D}"/>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22E7F9B-1440-68CB-E1EB-C3874E109E1F}"/>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07003FD9-0D4F-9995-AC6A-29245486975A}"/>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A3767E4F-15D0-CF9C-AF03-53086A1E4EFC}"/>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1B3B7579-46FD-10A1-5C2A-AB53890EFCDA}"/>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CE9E9C9C-604A-6B6F-06D7-1F163B222FCB}"/>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FBA2D61D-5EB6-44D4-3FB5-956732FEAEE9}"/>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508E40AE-52A7-D220-BBA1-7E8AA5735069}"/>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E7C67980-2AE2-6BAE-4633-6A8C10F8685B}"/>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D79837AE-12A7-7673-4EBA-192565CF5DAC}"/>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92DC740F-DCC8-DF78-BC84-9C8D25F3FB11}"/>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2186D029-89E8-62F7-92EA-D43C4816E0D3}"/>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90F8F76E-DDD8-3713-DF6D-7177C4F787B9}"/>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CE0F805D-564C-26DB-AB3C-FB03A34FEBA4}"/>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9880CDD5-52B9-D628-E36B-32F1EB4366A3}"/>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9DE44D1-E2A4-5E5F-01BB-DC8B3AF325A9}"/>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2576394F-A976-DCB7-CEB1-8718BC7EDD9C}"/>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4187CC1E-88B6-4D1A-4239-3FC56FE2D11C}"/>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EC82A306-8884-9A87-8598-9A050F02EAD4}"/>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0C458C05-BBD6-DA25-1BC1-6553F5F65798}"/>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EE4960DC-6690-286E-ED7B-0AABBAFA2E2E}"/>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37DDD829-2CAD-1166-D511-FB0C2F8CE3F2}"/>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2123320D-DB7D-DFBD-432D-6115A83E1CB6}"/>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8FAF9E40-88A7-7A73-6CD3-B3440DF5FFE6}"/>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CA350C39-8B3D-167B-FB7B-0C50C1573AC4}"/>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83678F34-2D9D-A3BD-7161-E35FA8B3538C}"/>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FD1198FC-8C37-D8C7-68DA-20825E2766E5}"/>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8D155B11-EF46-BC48-571D-4928C76AA802}"/>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0C5B3884-CDD2-B4AE-3096-FBFEC3B025F3}"/>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A74F575B-29A7-1DD6-D340-63CAA75E3E98}"/>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33626E6B-D3A3-4327-1536-799EBA4C228B}"/>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5DC0B143-79A9-2A45-B329-59F35CB382AA}"/>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FD5AE32F-FA00-32AE-0C15-BE7F1D84C02C}"/>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F6A1B844-1B63-123A-DBF7-B71B1A2F3053}"/>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59CE36FB-CC46-6502-4790-C198CAD577C6}"/>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571CAD5-FDA5-B00C-59EF-BAA5268AFA7A}"/>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70915107-0ABF-2FEC-ED68-103913FAE4DF}"/>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C1674F9A-404E-3CC8-CC45-3E18A78CA1F5}"/>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True 1">
            <a:extLst>
              <a:ext uri="{FF2B5EF4-FFF2-40B4-BE49-F238E27FC236}">
                <a16:creationId xmlns:a16="http://schemas.microsoft.com/office/drawing/2014/main" id="{C02565B1-5C5D-9866-ABB3-CC8B1088EA9B}"/>
              </a:ext>
            </a:extLst>
          </p:cNvPr>
          <p:cNvSpPr/>
          <p:nvPr/>
        </p:nvSpPr>
        <p:spPr>
          <a:xfrm rot="16200000" flipH="1">
            <a:off x="9125269" y="2625454"/>
            <a:ext cx="432000" cy="1656000"/>
          </a:xfrm>
          <a:prstGeom prst="round2SameRect">
            <a:avLst>
              <a:gd name="adj1" fmla="val 50000"/>
              <a:gd name="adj2" fmla="val 0"/>
            </a:avLst>
          </a:prstGeom>
          <a:solidFill>
            <a:srgbClr val="29600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4" name="Oval 3">
            <a:extLst>
              <a:ext uri="{FF2B5EF4-FFF2-40B4-BE49-F238E27FC236}">
                <a16:creationId xmlns:a16="http://schemas.microsoft.com/office/drawing/2014/main" id="{CEE4DF5D-A211-8227-D706-1FFA65CC6368}"/>
              </a:ext>
            </a:extLst>
          </p:cNvPr>
          <p:cNvSpPr>
            <a:spLocks noChangeAspect="1"/>
          </p:cNvSpPr>
          <p:nvPr/>
        </p:nvSpPr>
        <p:spPr>
          <a:xfrm>
            <a:off x="9982682" y="3237454"/>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lvl="0" algn="ctr">
              <a:lnSpc>
                <a:spcPct val="90000"/>
              </a:lnSpc>
              <a:defRPr/>
            </a:pPr>
            <a:r>
              <a:rPr lang="en-US" sz="1400" b="1" noProof="0">
                <a:solidFill>
                  <a:schemeClr val="bg1"/>
                </a:solidFill>
                <a:sym typeface="Wingdings 3" panose="05040102010807070707" pitchFamily="18" charset="2"/>
              </a:rPr>
              <a:t></a:t>
            </a:r>
            <a:endParaRPr lang="en-US" sz="1400" b="1" noProof="0">
              <a:solidFill>
                <a:schemeClr val="bg1"/>
              </a:solidFill>
            </a:endParaRPr>
          </a:p>
        </p:txBody>
      </p:sp>
      <p:pic>
        <p:nvPicPr>
          <p:cNvPr id="10" name="Picture Placeholder 9">
            <a:extLst>
              <a:ext uri="{FF2B5EF4-FFF2-40B4-BE49-F238E27FC236}">
                <a16:creationId xmlns:a16="http://schemas.microsoft.com/office/drawing/2014/main" id="{CCB7B76D-FE54-9288-BCC1-BCA528765EFE}"/>
              </a:ext>
            </a:extLst>
          </p:cNvPr>
          <p:cNvPicPr>
            <a:picLocks noGrp="1" noChangeAspect="1"/>
          </p:cNvPicPr>
          <p:nvPr>
            <p:ph type="pic" sz="quarter" idx="11"/>
          </p:nvPr>
        </p:nvPicPr>
        <p:blipFill>
          <a:blip r:embed="rId3"/>
          <a:srcRect l="194" r="194"/>
          <a:stretch/>
        </p:blipFill>
        <p:spPr/>
      </p:pic>
    </p:spTree>
    <p:extLst>
      <p:ext uri="{BB962C8B-B14F-4D97-AF65-F5344CB8AC3E}">
        <p14:creationId xmlns:p14="http://schemas.microsoft.com/office/powerpoint/2010/main" val="40627587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569F5-219B-6A2B-515C-AEF15C756FF2}"/>
            </a:ext>
          </a:extLst>
        </p:cNvPr>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58E88168-15C4-7923-1865-861FBB571640}"/>
              </a:ext>
            </a:extLst>
          </p:cNvPr>
          <p:cNvSpPr/>
          <p:nvPr/>
        </p:nvSpPr>
        <p:spPr>
          <a:xfrm>
            <a:off x="3496096" y="1566616"/>
            <a:ext cx="8496000" cy="1800000"/>
          </a:xfrm>
          <a:prstGeom prst="roundRect">
            <a:avLst>
              <a:gd name="adj" fmla="val 12730"/>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648000" rIns="72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This dose is indicated in adults and adolescents weighing ≥</a:t>
            </a:r>
            <a:r>
              <a:rPr lang="en-US" sz="1600" noProof="0">
                <a:solidFill>
                  <a:prstClr val="black"/>
                </a:solidFill>
                <a:latin typeface="Arial"/>
              </a:rPr>
              <a:t>25</a:t>
            </a:r>
            <a:r>
              <a:rPr kumimoji="0" lang="en-US" sz="1600" b="0" i="0" u="none" strike="noStrike" kern="1200" cap="none" spc="0" normalizeH="0" baseline="0" noProof="0">
                <a:ln>
                  <a:noFill/>
                </a:ln>
                <a:solidFill>
                  <a:prstClr val="black"/>
                </a:solidFill>
                <a:effectLst/>
                <a:uLnTx/>
                <a:uFillTx/>
                <a:latin typeface="Arial"/>
                <a:ea typeface="+mn-ea"/>
                <a:cs typeface="+mn-cs"/>
              </a:rPr>
              <a:t> kg</a:t>
            </a:r>
          </a:p>
        </p:txBody>
      </p:sp>
      <p:sp>
        <p:nvSpPr>
          <p:cNvPr id="22" name="Rectangle: Rounded Corners 21">
            <a:extLst>
              <a:ext uri="{FF2B5EF4-FFF2-40B4-BE49-F238E27FC236}">
                <a16:creationId xmlns:a16="http://schemas.microsoft.com/office/drawing/2014/main" id="{DAEB5866-5A5B-F1B9-99B7-2CEB00971067}"/>
              </a:ext>
            </a:extLst>
          </p:cNvPr>
          <p:cNvSpPr/>
          <p:nvPr/>
        </p:nvSpPr>
        <p:spPr>
          <a:xfrm>
            <a:off x="3604096" y="1668846"/>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rPr>
              <a:t>QUESTION 2</a:t>
            </a:r>
          </a:p>
        </p:txBody>
      </p:sp>
      <p:sp>
        <p:nvSpPr>
          <p:cNvPr id="39" name="Title 38">
            <a:extLst>
              <a:ext uri="{FF2B5EF4-FFF2-40B4-BE49-F238E27FC236}">
                <a16:creationId xmlns:a16="http://schemas.microsoft.com/office/drawing/2014/main" id="{D8271900-5A9A-CC9D-8FC0-16984B65EDBB}"/>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2" name="Text Placeholder 41">
            <a:extLst>
              <a:ext uri="{FF2B5EF4-FFF2-40B4-BE49-F238E27FC236}">
                <a16:creationId xmlns:a16="http://schemas.microsoft.com/office/drawing/2014/main" id="{4D8A71B0-2D43-7303-8A10-70F7F4892D25}"/>
              </a:ext>
            </a:extLst>
          </p:cNvPr>
          <p:cNvSpPr>
            <a:spLocks noGrp="1"/>
          </p:cNvSpPr>
          <p:nvPr>
            <p:ph type="body" sz="quarter" idx="12"/>
          </p:nvPr>
        </p:nvSpPr>
        <p:spPr/>
        <p:txBody>
          <a:bodyPr/>
          <a:lstStyle/>
          <a:p>
            <a:endParaRPr lang="en-US" noProof="0"/>
          </a:p>
        </p:txBody>
      </p:sp>
      <p:grpSp>
        <p:nvGrpSpPr>
          <p:cNvPr id="16" name="Highlight Guides [HIDE]" hidden="1">
            <a:extLst>
              <a:ext uri="{FF2B5EF4-FFF2-40B4-BE49-F238E27FC236}">
                <a16:creationId xmlns:a16="http://schemas.microsoft.com/office/drawing/2014/main" id="{C69090D8-0CC0-6CC5-4B1F-700973B7694C}"/>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7" name="Highlight BG">
              <a:extLst>
                <a:ext uri="{FF2B5EF4-FFF2-40B4-BE49-F238E27FC236}">
                  <a16:creationId xmlns:a16="http://schemas.microsoft.com/office/drawing/2014/main" id="{4D143A00-C554-DA33-DA8E-6A800BA55FF4}"/>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8" name="Straight Connector 17">
              <a:extLst>
                <a:ext uri="{FF2B5EF4-FFF2-40B4-BE49-F238E27FC236}">
                  <a16:creationId xmlns:a16="http://schemas.microsoft.com/office/drawing/2014/main" id="{31FEB151-BA0C-3DE3-31DD-80BF08F1C92F}"/>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E8B4D3E-99F2-F13B-A866-B2D01C81D0A4}"/>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C9D4426-EF3B-526D-30B3-FD186D1C10B6}"/>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79BA2EE-5426-BA80-A6F5-4A1C7929515E}"/>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2134FD30-E24C-AC28-F72B-B22F468946C7}"/>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02C686DA-C97C-2353-5863-E4FFE742EF50}"/>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44032F62-288E-DD14-A587-261C2F205D79}"/>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2AD9C5AD-D9E4-B37F-0C40-FCD1938F8F92}"/>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E171CB66-904A-B499-DE2E-DF0307A69D7F}"/>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C5CE5A36-8E2F-0165-F755-469DC3899D93}"/>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C04AA7AA-D239-245A-DC04-50EBD6BC1203}"/>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FF6602B-17D3-84AC-AF14-87EF2DAEDA83}"/>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D00D965-B817-FFBE-F662-45DF1FB533E9}"/>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C98F64C2-7561-6A30-3B40-EAD70A0A03A0}"/>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186A9DAC-6071-14B7-9BB1-6BBD988C5D43}"/>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841286B3-E3D9-8D9C-3D6D-D32BDAA48838}"/>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9B5ED0E4-8C32-460F-261E-BD850D89C314}"/>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C1AD8998-54B6-D6E1-4307-5F1096FF9C78}"/>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A88999A2-6220-D9A6-6200-1DD12DAEDC13}"/>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02F72913-529B-B591-604C-6B6008CBA365}"/>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F4A62DDB-3DF1-76C4-87E2-7580DF85A916}"/>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F472558A-D5D0-F173-98F6-F62B4EBF027A}"/>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AF17AD2E-137C-FEF5-5930-FEE1F6CE5773}"/>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4AE0D569-FA2C-64BD-DEAB-1220009A9BE9}"/>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F59579B2-FCE2-9E9E-5B03-C4101671852C}"/>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1F4AA26C-399B-7699-A8CE-2F081EEFF6C3}"/>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C6CBD35D-AD98-4C07-03B6-F67116B24770}"/>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A363725E-B95B-5864-3DE2-964C547A6BE7}"/>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1340A05F-F987-56A6-416C-D65A62191FC4}"/>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1EA8403B-4B00-B9DD-6628-B71E3217692D}"/>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A76A0178-3701-D9D5-F391-D0F107F3E937}"/>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815E1B6F-DF67-C63D-7F54-40BBA815C092}"/>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837B13BA-1B69-B051-F652-AF8BBDE06681}"/>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55DC1F80-3774-6C61-C49B-89B4ED2E296E}"/>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269F8A3E-455E-B1FA-B193-E7CD9152C9D2}"/>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AC87C1A2-5D00-3CD3-82FF-5620822A743A}"/>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6F371775-AE50-9A46-91AC-6F421D263A2D}"/>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3BBBD3CB-AB6B-40B9-6974-9759A619259E}"/>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AC427877-823F-9F3A-25E4-AFCC64EBF713}"/>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D7BB378D-3617-5546-8507-56FC93CD428F}"/>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4" name="False 1">
            <a:extLst>
              <a:ext uri="{FF2B5EF4-FFF2-40B4-BE49-F238E27FC236}">
                <a16:creationId xmlns:a16="http://schemas.microsoft.com/office/drawing/2014/main" id="{553B6FA9-5145-9762-DF87-8A3D96EEAA71}"/>
              </a:ext>
            </a:extLst>
          </p:cNvPr>
          <p:cNvSpPr/>
          <p:nvPr/>
        </p:nvSpPr>
        <p:spPr>
          <a:xfrm rot="5400000">
            <a:off x="10840096" y="2162964"/>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270" lIns="72000" tIns="72000" rIns="72000" bIns="28800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FALSE</a:t>
            </a:r>
          </a:p>
        </p:txBody>
      </p:sp>
      <p:sp>
        <p:nvSpPr>
          <p:cNvPr id="7" name="True 1">
            <a:extLst>
              <a:ext uri="{FF2B5EF4-FFF2-40B4-BE49-F238E27FC236}">
                <a16:creationId xmlns:a16="http://schemas.microsoft.com/office/drawing/2014/main" id="{9E92CF91-38B0-BE86-C397-5BCCA16F2945}"/>
              </a:ext>
            </a:extLst>
          </p:cNvPr>
          <p:cNvSpPr/>
          <p:nvPr/>
        </p:nvSpPr>
        <p:spPr>
          <a:xfrm rot="16200000" flipH="1">
            <a:off x="9125269" y="2162964"/>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10" name="Oval 9">
            <a:extLst>
              <a:ext uri="{FF2B5EF4-FFF2-40B4-BE49-F238E27FC236}">
                <a16:creationId xmlns:a16="http://schemas.microsoft.com/office/drawing/2014/main" id="{12D3C5AD-0EE1-6282-9A9D-F8D1129AD754}"/>
              </a:ext>
            </a:extLst>
          </p:cNvPr>
          <p:cNvSpPr>
            <a:spLocks noChangeAspect="1"/>
          </p:cNvSpPr>
          <p:nvPr/>
        </p:nvSpPr>
        <p:spPr>
          <a:xfrm>
            <a:off x="9982682" y="2774964"/>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rPr>
              <a:t>OR</a:t>
            </a:r>
          </a:p>
        </p:txBody>
      </p:sp>
      <p:pic>
        <p:nvPicPr>
          <p:cNvPr id="8" name="Picture Placeholder 7">
            <a:extLst>
              <a:ext uri="{FF2B5EF4-FFF2-40B4-BE49-F238E27FC236}">
                <a16:creationId xmlns:a16="http://schemas.microsoft.com/office/drawing/2014/main" id="{69A2A930-1F80-8425-1072-9ED1462251AF}"/>
              </a:ext>
            </a:extLst>
          </p:cNvPr>
          <p:cNvPicPr>
            <a:picLocks noGrp="1" noChangeAspect="1"/>
          </p:cNvPicPr>
          <p:nvPr>
            <p:ph type="pic" sz="quarter" idx="11"/>
          </p:nvPr>
        </p:nvPicPr>
        <p:blipFill>
          <a:blip r:embed="rId4"/>
          <a:srcRect l="194" r="194"/>
          <a:stretch/>
        </p:blipFill>
        <p:spPr/>
      </p:pic>
    </p:spTree>
    <p:custDataLst>
      <p:tags r:id="rId1"/>
    </p:custDataLst>
    <p:extLst>
      <p:ext uri="{BB962C8B-B14F-4D97-AF65-F5344CB8AC3E}">
        <p14:creationId xmlns:p14="http://schemas.microsoft.com/office/powerpoint/2010/main" val="15182153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1A564-07EC-B1B7-082D-7AA713ADBB58}"/>
            </a:ext>
          </a:extLst>
        </p:cNvPr>
        <p:cNvGrpSpPr/>
        <p:nvPr/>
      </p:nvGrpSpPr>
      <p:grpSpPr>
        <a:xfrm>
          <a:off x="0" y="0"/>
          <a:ext cx="0" cy="0"/>
          <a:chOff x="0" y="0"/>
          <a:chExt cx="0" cy="0"/>
        </a:xfrm>
      </p:grpSpPr>
      <p:sp>
        <p:nvSpPr>
          <p:cNvPr id="8" name="Answer 1">
            <a:extLst>
              <a:ext uri="{FF2B5EF4-FFF2-40B4-BE49-F238E27FC236}">
                <a16:creationId xmlns:a16="http://schemas.microsoft.com/office/drawing/2014/main" id="{7DDBA054-3F39-26B2-D714-7E446865AE22}"/>
              </a:ext>
            </a:extLst>
          </p:cNvPr>
          <p:cNvSpPr txBox="1"/>
          <p:nvPr/>
        </p:nvSpPr>
        <p:spPr>
          <a:xfrm>
            <a:off x="3496097" y="3001982"/>
            <a:ext cx="8496000" cy="1296000"/>
          </a:xfrm>
          <a:prstGeom prst="roundRect">
            <a:avLst>
              <a:gd name="adj" fmla="val 20391"/>
            </a:avLst>
          </a:prstGeom>
          <a:solidFill>
            <a:schemeClr val="bg1">
              <a:lumMod val="75000"/>
            </a:schemeClr>
          </a:solidFill>
          <a:ln>
            <a:noFill/>
          </a:ln>
        </p:spPr>
        <p:txBody>
          <a:bodyPr wrap="square" tIns="432000" bIns="108000" anchor="b">
            <a:spAutoFit/>
          </a:bodyPr>
          <a:lstStyle/>
          <a:p>
            <a:pPr lvl="0" algn="ctr">
              <a:spcAft>
                <a:spcPts val="600"/>
              </a:spcAft>
              <a:defRPr/>
            </a:pPr>
            <a:r>
              <a:rPr lang="en-US" sz="1600" b="1" noProof="0">
                <a:solidFill>
                  <a:schemeClr val="accent2"/>
                </a:solidFill>
              </a:rPr>
              <a:t>FALSE. This dose is indicated in adults and adolescents weighing ≥</a:t>
            </a:r>
            <a:r>
              <a:rPr lang="en-US" sz="1600" b="1" u="sng" noProof="0">
                <a:solidFill>
                  <a:schemeClr val="accent2"/>
                </a:solidFill>
              </a:rPr>
              <a:t>35 kg</a:t>
            </a:r>
          </a:p>
          <a:p>
            <a:pPr lvl="1" algn="ctr">
              <a:spcAft>
                <a:spcPts val="600"/>
              </a:spcAft>
              <a:defRPr/>
            </a:pPr>
            <a:r>
              <a:rPr lang="en-US" sz="1400" i="1" noProof="0">
                <a:solidFill>
                  <a:schemeClr val="accent2"/>
                </a:solidFill>
              </a:rPr>
              <a:t>Please refer to section 2.3 of the USPI for further information</a:t>
            </a:r>
          </a:p>
        </p:txBody>
      </p:sp>
      <p:sp>
        <p:nvSpPr>
          <p:cNvPr id="39" name="Title 38">
            <a:extLst>
              <a:ext uri="{FF2B5EF4-FFF2-40B4-BE49-F238E27FC236}">
                <a16:creationId xmlns:a16="http://schemas.microsoft.com/office/drawing/2014/main" id="{E729D4B6-05D0-E4EA-8B90-A11190BDB8B7}"/>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42" name="Text Placeholder 41">
            <a:extLst>
              <a:ext uri="{FF2B5EF4-FFF2-40B4-BE49-F238E27FC236}">
                <a16:creationId xmlns:a16="http://schemas.microsoft.com/office/drawing/2014/main" id="{303961C0-4A2C-CF4C-C6C2-147CBCE09E74}"/>
              </a:ext>
            </a:extLst>
          </p:cNvPr>
          <p:cNvSpPr>
            <a:spLocks noGrp="1"/>
          </p:cNvSpPr>
          <p:nvPr>
            <p:ph type="body" sz="quarter" idx="12"/>
          </p:nvPr>
        </p:nvSpPr>
        <p:spPr/>
        <p:txBody>
          <a:bodyPr/>
          <a:lstStyle/>
          <a:p>
            <a:endParaRPr lang="en-US" noProof="0"/>
          </a:p>
        </p:txBody>
      </p:sp>
      <p:grpSp>
        <p:nvGrpSpPr>
          <p:cNvPr id="16" name="Highlight Guides [HIDE]" hidden="1">
            <a:extLst>
              <a:ext uri="{FF2B5EF4-FFF2-40B4-BE49-F238E27FC236}">
                <a16:creationId xmlns:a16="http://schemas.microsoft.com/office/drawing/2014/main" id="{B3DFF683-C4A8-64D1-E20C-530A6EB544E5}"/>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17" name="Highlight BG">
              <a:extLst>
                <a:ext uri="{FF2B5EF4-FFF2-40B4-BE49-F238E27FC236}">
                  <a16:creationId xmlns:a16="http://schemas.microsoft.com/office/drawing/2014/main" id="{9F3E3F17-C5EC-5D1B-A89B-A1612E33E607}"/>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18" name="Straight Connector 17">
              <a:extLst>
                <a:ext uri="{FF2B5EF4-FFF2-40B4-BE49-F238E27FC236}">
                  <a16:creationId xmlns:a16="http://schemas.microsoft.com/office/drawing/2014/main" id="{78629829-78CB-AC58-A1E7-0A139D120551}"/>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0FDE7403-8395-9BA3-8EF1-FACD1FF8E639}"/>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E1C728F-4258-8021-B1FD-DD5B8FAB6A89}"/>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86213730-D77D-1996-470C-E43610F6E790}"/>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D109C66B-F8ED-C47E-F885-26304E05A0FF}"/>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CF0FB21-3613-75B2-423B-84A6E18A94F6}"/>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88F826AC-B4B2-80EF-83A0-A2A752DE36F4}"/>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0DDE97B8-5666-7C30-8706-04E5FDCC4AEC}"/>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153DFEE-81A3-89B8-16A2-41473E00E71C}"/>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FE1C6136-0A15-333E-175A-6127B0B6888C}"/>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CE57EED6-2232-C929-0087-DD4AC193EE2E}"/>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8FC7285C-8813-1587-835C-3FFD7EF9A218}"/>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630C6DA-793F-DB85-4C0B-7732F92B4402}"/>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C1AB0757-F505-2D6B-2690-4CCC3E6AB469}"/>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E8BFE0BF-780D-0FD6-7D36-88E7E92525BD}"/>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60287028-8AAF-C1D6-E766-B92D2FF1157A}"/>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40C36449-EC34-4FA2-C36B-7F200FDAFA9A}"/>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2FD63A4D-53EC-8AD6-BD99-9EC9BB2F9D5A}"/>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7A2FBF86-6087-B4C9-CC88-F6AB30EEE1DA}"/>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0B2EBCD2-CB4D-A2E4-012F-67F5D234D873}"/>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3602B6FC-A65C-684A-60AF-20A7A62E73AC}"/>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61B0F04B-27D3-8C95-BDE4-BE18B4D451F6}"/>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84549F4C-A662-BB9D-C6C6-2F2BE9BD7DFB}"/>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B7BB6E1C-691D-C8A5-7629-72C52BE3B99E}"/>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0854C220-79AD-C8C0-06B3-FFC4537894E0}"/>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14543D15-5008-1B48-3384-ED6F7715A0A0}"/>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36B1124A-42DE-7879-C287-BB911D5B42D4}"/>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244323D5-304B-D25A-CF84-8D094A0C989E}"/>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6E6DB512-CA44-EBA3-9392-14D0AB301BF0}"/>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603DFD96-A41A-2E9F-57C6-D03D367F7FD5}"/>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B7CFED18-BCB7-5321-8AEE-743DD3CED457}"/>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6665E7E2-D913-3BC5-81F9-721384CA142A}"/>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6809B5A8-4958-9BD6-F36B-8175AC484FDB}"/>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7B34A60A-2B5E-D130-8DF5-6525551D2E53}"/>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242D896D-BEAA-81E8-02DC-CA9C7B08A793}"/>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C3006DBC-A092-19E7-219B-790E5C917CF1}"/>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8AF9373F-FF57-74F6-BA14-04611AF66F1A}"/>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8AA38575-1ACB-DB0C-36B9-909CAA608708}"/>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F4AAEDE4-3FE2-D314-2AE3-8DA2C9A39E26}"/>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9D058FE1-550D-2510-3140-901F4251C9CF}"/>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2" name="Rectangle: Rounded Corners 1">
            <a:extLst>
              <a:ext uri="{FF2B5EF4-FFF2-40B4-BE49-F238E27FC236}">
                <a16:creationId xmlns:a16="http://schemas.microsoft.com/office/drawing/2014/main" id="{1F9F9BD9-CF9B-A9DC-3044-37E904DFBBA9}"/>
              </a:ext>
            </a:extLst>
          </p:cNvPr>
          <p:cNvSpPr/>
          <p:nvPr/>
        </p:nvSpPr>
        <p:spPr>
          <a:xfrm>
            <a:off x="3496096" y="1566619"/>
            <a:ext cx="8496000" cy="1800000"/>
          </a:xfrm>
          <a:prstGeom prst="roundRect">
            <a:avLst>
              <a:gd name="adj" fmla="val 12730"/>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648000" rIns="72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This dose is indicated in adults and adolescents weighing ≥</a:t>
            </a:r>
            <a:r>
              <a:rPr lang="en-US" sz="1600" noProof="0">
                <a:solidFill>
                  <a:prstClr val="black"/>
                </a:solidFill>
                <a:latin typeface="Arial"/>
              </a:rPr>
              <a:t>25</a:t>
            </a:r>
            <a:r>
              <a:rPr kumimoji="0" lang="en-US" sz="1600" b="0" i="0" u="none" strike="noStrike" kern="1200" cap="none" spc="0" normalizeH="0" baseline="0" noProof="0">
                <a:ln>
                  <a:noFill/>
                </a:ln>
                <a:solidFill>
                  <a:prstClr val="black"/>
                </a:solidFill>
                <a:effectLst/>
                <a:uLnTx/>
                <a:uFillTx/>
                <a:latin typeface="Arial"/>
                <a:ea typeface="+mn-ea"/>
                <a:cs typeface="+mn-cs"/>
              </a:rPr>
              <a:t> kg</a:t>
            </a:r>
          </a:p>
        </p:txBody>
      </p:sp>
      <p:sp>
        <p:nvSpPr>
          <p:cNvPr id="3" name="Rectangle: Rounded Corners 2">
            <a:extLst>
              <a:ext uri="{FF2B5EF4-FFF2-40B4-BE49-F238E27FC236}">
                <a16:creationId xmlns:a16="http://schemas.microsoft.com/office/drawing/2014/main" id="{B5B80BF0-3576-A0D2-535C-A53054894151}"/>
              </a:ext>
            </a:extLst>
          </p:cNvPr>
          <p:cNvSpPr/>
          <p:nvPr/>
        </p:nvSpPr>
        <p:spPr>
          <a:xfrm>
            <a:off x="3604096" y="1668849"/>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3"/>
                </a:solidFill>
                <a:effectLst/>
                <a:uLnTx/>
                <a:uFillTx/>
                <a:latin typeface="Arial"/>
                <a:ea typeface="+mn-ea"/>
                <a:cs typeface="+mn-cs"/>
              </a:rPr>
              <a:t>QUESTION 2</a:t>
            </a:r>
          </a:p>
        </p:txBody>
      </p:sp>
      <p:sp>
        <p:nvSpPr>
          <p:cNvPr id="4" name="False 1">
            <a:extLst>
              <a:ext uri="{FF2B5EF4-FFF2-40B4-BE49-F238E27FC236}">
                <a16:creationId xmlns:a16="http://schemas.microsoft.com/office/drawing/2014/main" id="{04DAB823-54F0-5C85-91F4-FA5FAF778A38}"/>
              </a:ext>
            </a:extLst>
          </p:cNvPr>
          <p:cNvSpPr/>
          <p:nvPr/>
        </p:nvSpPr>
        <p:spPr>
          <a:xfrm rot="5400000">
            <a:off x="10840096" y="2166150"/>
            <a:ext cx="432000" cy="1656000"/>
          </a:xfrm>
          <a:prstGeom prst="round2SameRect">
            <a:avLst>
              <a:gd name="adj1" fmla="val 50000"/>
              <a:gd name="adj2" fmla="val 0"/>
            </a:avLst>
          </a:prstGeom>
          <a:solidFill>
            <a:srgbClr val="29600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270" lIns="72000" tIns="72000" rIns="72000" bIns="28800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FALSE</a:t>
            </a:r>
          </a:p>
        </p:txBody>
      </p:sp>
      <p:sp>
        <p:nvSpPr>
          <p:cNvPr id="10" name="Oval 9">
            <a:extLst>
              <a:ext uri="{FF2B5EF4-FFF2-40B4-BE49-F238E27FC236}">
                <a16:creationId xmlns:a16="http://schemas.microsoft.com/office/drawing/2014/main" id="{C7783C2E-A2F2-5D1B-6846-861E392F5C39}"/>
              </a:ext>
            </a:extLst>
          </p:cNvPr>
          <p:cNvSpPr>
            <a:spLocks noChangeAspect="1"/>
          </p:cNvSpPr>
          <p:nvPr/>
        </p:nvSpPr>
        <p:spPr>
          <a:xfrm>
            <a:off x="9982682" y="2778150"/>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Arial"/>
                <a:ea typeface="+mn-ea"/>
                <a:cs typeface="+mn-cs"/>
                <a:sym typeface="Wingdings 3" panose="05040102010807070707" pitchFamily="18" charset="2"/>
              </a:rPr>
              <a:t></a:t>
            </a:r>
            <a:endParaRPr kumimoji="0" lang="en-US" sz="1400" b="1" i="0" u="none" strike="noStrike" kern="1200" cap="none" spc="0" normalizeH="0" baseline="0" noProof="0">
              <a:ln>
                <a:noFill/>
              </a:ln>
              <a:solidFill>
                <a:schemeClr val="bg1"/>
              </a:solidFill>
              <a:effectLst/>
              <a:uLnTx/>
              <a:uFillTx/>
              <a:latin typeface="Arial"/>
              <a:ea typeface="+mn-ea"/>
              <a:cs typeface="+mn-cs"/>
            </a:endParaRPr>
          </a:p>
        </p:txBody>
      </p:sp>
      <p:pic>
        <p:nvPicPr>
          <p:cNvPr id="11" name="Picture Placeholder 10">
            <a:extLst>
              <a:ext uri="{FF2B5EF4-FFF2-40B4-BE49-F238E27FC236}">
                <a16:creationId xmlns:a16="http://schemas.microsoft.com/office/drawing/2014/main" id="{25F5DE37-3994-5C31-5C24-F9012301BF19}"/>
              </a:ext>
            </a:extLst>
          </p:cNvPr>
          <p:cNvPicPr>
            <a:picLocks noGrp="1" noChangeAspect="1"/>
          </p:cNvPicPr>
          <p:nvPr>
            <p:ph type="pic" sz="quarter" idx="11"/>
          </p:nvPr>
        </p:nvPicPr>
        <p:blipFill>
          <a:blip r:embed="rId4"/>
          <a:srcRect l="194" r="194"/>
          <a:stretch/>
        </p:blipFill>
        <p:spPr/>
      </p:pic>
    </p:spTree>
    <p:custDataLst>
      <p:tags r:id="rId1"/>
    </p:custDataLst>
    <p:extLst>
      <p:ext uri="{BB962C8B-B14F-4D97-AF65-F5344CB8AC3E}">
        <p14:creationId xmlns:p14="http://schemas.microsoft.com/office/powerpoint/2010/main" val="2877042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1F84F-2928-2200-945B-4B6AEAA11FF8}"/>
            </a:ext>
          </a:extLst>
        </p:cNvPr>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F669A142-B638-5486-D118-0CB8AC7E85D7}"/>
              </a:ext>
            </a:extLst>
          </p:cNvPr>
          <p:cNvSpPr/>
          <p:nvPr/>
        </p:nvSpPr>
        <p:spPr>
          <a:xfrm>
            <a:off x="3496097" y="1564964"/>
            <a:ext cx="8496000" cy="1800000"/>
          </a:xfrm>
          <a:prstGeom prst="roundRect">
            <a:avLst>
              <a:gd name="adj" fmla="val 14164"/>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648000" rIns="144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YEZTUGO should be injected into the </a:t>
            </a:r>
            <a:r>
              <a:rPr lang="en-US" sz="1600">
                <a:solidFill>
                  <a:prstClr val="black"/>
                </a:solidFill>
                <a:latin typeface="Arial"/>
              </a:rPr>
              <a:t>subcutaneous</a:t>
            </a:r>
            <a:r>
              <a:rPr kumimoji="0" lang="en-US" sz="1600" b="0" i="0" u="none" strike="noStrike" kern="1200" cap="none" spc="0" normalizeH="0" baseline="0" noProof="0">
                <a:ln>
                  <a:noFill/>
                </a:ln>
                <a:solidFill>
                  <a:prstClr val="black"/>
                </a:solidFill>
                <a:effectLst/>
                <a:uLnTx/>
                <a:uFillTx/>
                <a:latin typeface="Arial"/>
                <a:ea typeface="+mn-ea"/>
                <a:cs typeface="+mn-cs"/>
              </a:rPr>
              <a:t> space at a 45–90° angle </a:t>
            </a:r>
            <a:br>
              <a:rPr kumimoji="0" lang="en-US" sz="1600" b="0" i="0" u="none" strike="noStrike" kern="1200" cap="none" spc="0" normalizeH="0" baseline="0" noProof="0">
                <a:ln>
                  <a:noFill/>
                </a:ln>
                <a:solidFill>
                  <a:prstClr val="black"/>
                </a:solidFill>
                <a:effectLst/>
                <a:uLnTx/>
                <a:uFillTx/>
                <a:latin typeface="Arial"/>
                <a:ea typeface="+mn-ea"/>
                <a:cs typeface="+mn-cs"/>
              </a:rPr>
            </a:br>
            <a:r>
              <a:rPr kumimoji="0" lang="en-US" sz="1600" b="0" i="0" u="none" strike="noStrike" kern="1200" cap="none" spc="0" normalizeH="0" baseline="0" noProof="0">
                <a:ln>
                  <a:noFill/>
                </a:ln>
                <a:solidFill>
                  <a:prstClr val="black"/>
                </a:solidFill>
                <a:effectLst/>
                <a:uLnTx/>
                <a:uFillTx/>
                <a:latin typeface="Arial"/>
                <a:ea typeface="+mn-ea"/>
                <a:cs typeface="+mn-cs"/>
              </a:rPr>
              <a:t>(preferably 90°)</a:t>
            </a:r>
          </a:p>
        </p:txBody>
      </p:sp>
      <p:sp>
        <p:nvSpPr>
          <p:cNvPr id="39" name="Title 38">
            <a:extLst>
              <a:ext uri="{FF2B5EF4-FFF2-40B4-BE49-F238E27FC236}">
                <a16:creationId xmlns:a16="http://schemas.microsoft.com/office/drawing/2014/main" id="{B1C9C3DC-73E1-BD7A-94DD-D6E9805837CE}"/>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12" name="Text Placeholder 11">
            <a:extLst>
              <a:ext uri="{FF2B5EF4-FFF2-40B4-BE49-F238E27FC236}">
                <a16:creationId xmlns:a16="http://schemas.microsoft.com/office/drawing/2014/main" id="{F8C4994C-1FCA-9396-ED71-963C1AA30F96}"/>
              </a:ext>
            </a:extLst>
          </p:cNvPr>
          <p:cNvSpPr>
            <a:spLocks noGrp="1"/>
          </p:cNvSpPr>
          <p:nvPr>
            <p:ph type="body" sz="quarter" idx="12"/>
          </p:nvPr>
        </p:nvSpPr>
        <p:spPr/>
        <p:txBody>
          <a:bodyPr/>
          <a:lstStyle/>
          <a:p>
            <a:endParaRPr lang="en-US" noProof="0"/>
          </a:p>
        </p:txBody>
      </p:sp>
      <p:grpSp>
        <p:nvGrpSpPr>
          <p:cNvPr id="2" name="Highlight Guides [HIDE]" hidden="1">
            <a:extLst>
              <a:ext uri="{FF2B5EF4-FFF2-40B4-BE49-F238E27FC236}">
                <a16:creationId xmlns:a16="http://schemas.microsoft.com/office/drawing/2014/main" id="{71E60DE7-7C64-8807-C002-834BB05C13BB}"/>
              </a:ext>
            </a:extLst>
          </p:cNvPr>
          <p:cNvGrpSpPr/>
          <p:nvPr/>
        </p:nvGrpSpPr>
        <p:grpSpPr>
          <a:xfrm>
            <a:off x="660581" y="300567"/>
            <a:ext cx="2539395" cy="5837767"/>
            <a:chOff x="660581" y="300567"/>
            <a:chExt cx="2539395" cy="5837767"/>
          </a:xfrm>
        </p:grpSpPr>
        <p:cxnSp>
          <p:nvCxnSpPr>
            <p:cNvPr id="3" name="Straight Connector 2">
              <a:extLst>
                <a:ext uri="{FF2B5EF4-FFF2-40B4-BE49-F238E27FC236}">
                  <a16:creationId xmlns:a16="http://schemas.microsoft.com/office/drawing/2014/main" id="{8E5C7691-284C-4074-96EE-FD4D949815C2}"/>
                </a:ext>
              </a:extLst>
            </p:cNvPr>
            <p:cNvCxnSpPr>
              <a:cxnSpLocks/>
            </p:cNvCxnSpPr>
            <p:nvPr/>
          </p:nvCxnSpPr>
          <p:spPr>
            <a:xfrm>
              <a:off x="660581" y="381000"/>
              <a:ext cx="334433" cy="5757334"/>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7013C35B-24A8-48C6-4286-2CD7B030A21F}"/>
                </a:ext>
              </a:extLst>
            </p:cNvPr>
            <p:cNvCxnSpPr>
              <a:cxnSpLocks/>
            </p:cNvCxnSpPr>
            <p:nvPr/>
          </p:nvCxnSpPr>
          <p:spPr>
            <a:xfrm>
              <a:off x="3032760" y="300567"/>
              <a:ext cx="167216" cy="5537200"/>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grpSp>
      <p:grpSp>
        <p:nvGrpSpPr>
          <p:cNvPr id="73" name="Highlight Guides [HIDE]" hidden="1">
            <a:extLst>
              <a:ext uri="{FF2B5EF4-FFF2-40B4-BE49-F238E27FC236}">
                <a16:creationId xmlns:a16="http://schemas.microsoft.com/office/drawing/2014/main" id="{59F17939-9D80-1926-6DD5-748CE50507BB}"/>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74" name="Highlight BG">
              <a:extLst>
                <a:ext uri="{FF2B5EF4-FFF2-40B4-BE49-F238E27FC236}">
                  <a16:creationId xmlns:a16="http://schemas.microsoft.com/office/drawing/2014/main" id="{64A0D182-2432-CAB6-21C3-CE785883902A}"/>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75" name="Straight Connector 74">
              <a:extLst>
                <a:ext uri="{FF2B5EF4-FFF2-40B4-BE49-F238E27FC236}">
                  <a16:creationId xmlns:a16="http://schemas.microsoft.com/office/drawing/2014/main" id="{6C238E1A-01FD-8FF5-B219-4703FA8E0DE0}"/>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340BA25C-B1A0-E22F-83DE-F3332EAF101F}"/>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DD16F0C1-FFF7-FAFE-E635-27D79E3D9861}"/>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BC940D8C-63E2-F6FC-F215-9B65DBC1EE4D}"/>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F4FDD4DD-9AC6-D911-76D3-E031FCFE7465}"/>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D205DFB-E1B4-A160-3853-5C6FA7467C66}"/>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EA59B21F-E2AA-108C-4B36-D4A6FDD1F0D9}"/>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60C0DBB0-92CC-664D-71F8-B1A0619504F2}"/>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4C18A5D5-7B70-0FFC-817F-67BD074E20C4}"/>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3E9C75FB-37F0-722D-E394-420556030DE1}"/>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EDEFDD04-338E-3E81-0029-DA5303C7628A}"/>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D02BA9EB-110F-299C-F135-B57D8D6FC450}"/>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02E171B8-75E5-1FF2-A654-95534236A668}"/>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22F53449-07D9-990E-C29D-F5732060544A}"/>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87779482-C25A-AC58-99C3-D4A4B11323D4}"/>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FE12CC64-1C1C-9EA7-3868-7914BB06202F}"/>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FF0E8F8F-DC3D-6880-E15B-6A25341F6BFE}"/>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A162A2D7-5F0D-E370-2621-2D4CD8C3A011}"/>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538CD150-54B9-C824-3006-59710CC8C782}"/>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E1D4F8FC-08F0-B146-C945-19403BE82359}"/>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FCB827AD-1F89-C7B9-9C29-9A9E3E5A3A73}"/>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5315A6E9-3379-00F6-C3B5-CD878E76F475}"/>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461B3CC3-3163-174F-824F-3D5F1C5A86F3}"/>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47DEA239-8C73-2E55-2AF3-D68C111789AE}"/>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D409ACEF-FA42-1D61-904E-6F3C73BC4CD6}"/>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783ACD98-AF8D-747C-F58C-E529553FA4D1}"/>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66AB4320-6B6C-B2D7-1096-3CFFBE4C249F}"/>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5AA138E1-B31D-3248-9829-97654B1841A3}"/>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8D624850-0342-FBF1-3766-E6335083C424}"/>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878C3914-2E09-0FB1-8D86-E8C8C4B53E9D}"/>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BCC29C1A-CA3A-7297-93AD-340EAF77D16E}"/>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B8D47910-2CD1-7442-5BEB-D8E754682A49}"/>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E395D9C5-1123-3822-7A36-EE49D5931E7B}"/>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14E84F83-FBA6-BAAA-9BB7-693E6B3341A1}"/>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DFA6E931-2499-1540-DF61-DF9E6A60029F}"/>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7AF455AA-4A01-9374-8E0B-8D8B516568BC}"/>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C84F99C0-E1CD-593C-D44F-4D41F59C6E7B}"/>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8ED87197-8501-4C9C-21E3-383CFB1E025A}"/>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EBA69C47-8946-90F1-B2B1-40B5249D7E57}"/>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345AB6B2-ED8D-D9A6-F710-FF7FC2F2B984}"/>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19" name="Rectangle: Rounded Corners 18">
            <a:extLst>
              <a:ext uri="{FF2B5EF4-FFF2-40B4-BE49-F238E27FC236}">
                <a16:creationId xmlns:a16="http://schemas.microsoft.com/office/drawing/2014/main" id="{5B4F0100-5FFB-8530-4737-799FAD893778}"/>
              </a:ext>
            </a:extLst>
          </p:cNvPr>
          <p:cNvSpPr/>
          <p:nvPr/>
        </p:nvSpPr>
        <p:spPr>
          <a:xfrm>
            <a:off x="3604097" y="1694110"/>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3"/>
                </a:solidFill>
                <a:effectLst/>
                <a:uLnTx/>
                <a:uFillTx/>
                <a:latin typeface="Arial"/>
                <a:ea typeface="+mn-ea"/>
                <a:cs typeface="+mn-cs"/>
              </a:rPr>
              <a:t>QUESTION 3</a:t>
            </a:r>
          </a:p>
        </p:txBody>
      </p:sp>
      <p:sp>
        <p:nvSpPr>
          <p:cNvPr id="20" name="False 1">
            <a:extLst>
              <a:ext uri="{FF2B5EF4-FFF2-40B4-BE49-F238E27FC236}">
                <a16:creationId xmlns:a16="http://schemas.microsoft.com/office/drawing/2014/main" id="{0D8C053B-3B88-B575-C540-7AD0B9BCC00A}"/>
              </a:ext>
            </a:extLst>
          </p:cNvPr>
          <p:cNvSpPr/>
          <p:nvPr/>
        </p:nvSpPr>
        <p:spPr>
          <a:xfrm rot="5400000">
            <a:off x="10840097" y="2146799"/>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270" lIns="72000" tIns="72000" rIns="72000" bIns="28800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FALSE</a:t>
            </a:r>
          </a:p>
        </p:txBody>
      </p:sp>
      <p:sp>
        <p:nvSpPr>
          <p:cNvPr id="29" name="True 1">
            <a:extLst>
              <a:ext uri="{FF2B5EF4-FFF2-40B4-BE49-F238E27FC236}">
                <a16:creationId xmlns:a16="http://schemas.microsoft.com/office/drawing/2014/main" id="{3910A1CC-971C-BA6D-CC28-0A69A1000863}"/>
              </a:ext>
            </a:extLst>
          </p:cNvPr>
          <p:cNvSpPr/>
          <p:nvPr/>
        </p:nvSpPr>
        <p:spPr>
          <a:xfrm rot="16200000" flipH="1">
            <a:off x="9125270" y="2146799"/>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30" name="Oval 29">
            <a:extLst>
              <a:ext uri="{FF2B5EF4-FFF2-40B4-BE49-F238E27FC236}">
                <a16:creationId xmlns:a16="http://schemas.microsoft.com/office/drawing/2014/main" id="{08FAAF66-49EE-387C-5ECD-2C5951FC68E9}"/>
              </a:ext>
            </a:extLst>
          </p:cNvPr>
          <p:cNvSpPr>
            <a:spLocks noChangeAspect="1"/>
          </p:cNvSpPr>
          <p:nvPr/>
        </p:nvSpPr>
        <p:spPr>
          <a:xfrm>
            <a:off x="9982683" y="2758799"/>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rPr>
              <a:t>OR</a:t>
            </a:r>
          </a:p>
        </p:txBody>
      </p:sp>
      <p:sp>
        <p:nvSpPr>
          <p:cNvPr id="6" name="Picture Placeholder 5">
            <a:extLst>
              <a:ext uri="{FF2B5EF4-FFF2-40B4-BE49-F238E27FC236}">
                <a16:creationId xmlns:a16="http://schemas.microsoft.com/office/drawing/2014/main" id="{50CBB1D7-19E9-9C90-8972-2F88290C3441}"/>
              </a:ext>
            </a:extLst>
          </p:cNvPr>
          <p:cNvSpPr>
            <a:spLocks noGrp="1"/>
          </p:cNvSpPr>
          <p:nvPr>
            <p:ph type="pic" sz="quarter" idx="11"/>
          </p:nvPr>
        </p:nvSpPr>
        <p:spPr/>
        <p:txBody>
          <a:bodyPr/>
          <a:lstStyle/>
          <a:p>
            <a:endParaRPr lang="en-GB"/>
          </a:p>
        </p:txBody>
      </p:sp>
      <p:pic>
        <p:nvPicPr>
          <p:cNvPr id="9" name="Picture Placeholder 9">
            <a:extLst>
              <a:ext uri="{FF2B5EF4-FFF2-40B4-BE49-F238E27FC236}">
                <a16:creationId xmlns:a16="http://schemas.microsoft.com/office/drawing/2014/main" id="{67BF7AF9-34FD-782C-4DEC-589C335FF4CA}"/>
              </a:ext>
            </a:extLst>
          </p:cNvPr>
          <p:cNvPicPr>
            <a:picLocks noChangeAspect="1"/>
          </p:cNvPicPr>
          <p:nvPr/>
        </p:nvPicPr>
        <p:blipFill>
          <a:blip r:embed="rId4"/>
          <a:srcRect l="322" r="322"/>
          <a:stretch/>
        </p:blipFill>
        <p:spPr>
          <a:xfrm>
            <a:off x="337983" y="801905"/>
            <a:ext cx="3679620" cy="4824000"/>
          </a:xfrm>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Tree>
    <p:custDataLst>
      <p:tags r:id="rId1"/>
    </p:custDataLst>
    <p:extLst>
      <p:ext uri="{BB962C8B-B14F-4D97-AF65-F5344CB8AC3E}">
        <p14:creationId xmlns:p14="http://schemas.microsoft.com/office/powerpoint/2010/main" val="34177723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0BE37-BC92-B38D-6F07-9C8DAECA895A}"/>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56888FB2-7735-2371-6495-FF39DB86D053}"/>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12" name="Text Placeholder 11">
            <a:extLst>
              <a:ext uri="{FF2B5EF4-FFF2-40B4-BE49-F238E27FC236}">
                <a16:creationId xmlns:a16="http://schemas.microsoft.com/office/drawing/2014/main" id="{D8638C5C-8875-2813-E420-EDE1AF9A8C91}"/>
              </a:ext>
            </a:extLst>
          </p:cNvPr>
          <p:cNvSpPr>
            <a:spLocks noGrp="1"/>
          </p:cNvSpPr>
          <p:nvPr>
            <p:ph type="body" sz="quarter" idx="12"/>
          </p:nvPr>
        </p:nvSpPr>
        <p:spPr/>
        <p:txBody>
          <a:bodyPr/>
          <a:lstStyle/>
          <a:p>
            <a:r>
              <a:rPr lang="en-US" noProof="0"/>
              <a:t>ISR, injection-site reaction</a:t>
            </a:r>
          </a:p>
        </p:txBody>
      </p:sp>
      <p:grpSp>
        <p:nvGrpSpPr>
          <p:cNvPr id="2" name="Highlight Guides [HIDE]" hidden="1">
            <a:extLst>
              <a:ext uri="{FF2B5EF4-FFF2-40B4-BE49-F238E27FC236}">
                <a16:creationId xmlns:a16="http://schemas.microsoft.com/office/drawing/2014/main" id="{599E0B31-6325-E82A-AADE-CAD4D77977C1}"/>
              </a:ext>
            </a:extLst>
          </p:cNvPr>
          <p:cNvGrpSpPr/>
          <p:nvPr/>
        </p:nvGrpSpPr>
        <p:grpSpPr>
          <a:xfrm>
            <a:off x="660581" y="300567"/>
            <a:ext cx="2539395" cy="5837767"/>
            <a:chOff x="660581" y="300567"/>
            <a:chExt cx="2539395" cy="5837767"/>
          </a:xfrm>
        </p:grpSpPr>
        <p:cxnSp>
          <p:nvCxnSpPr>
            <p:cNvPr id="3" name="Straight Connector 2">
              <a:extLst>
                <a:ext uri="{FF2B5EF4-FFF2-40B4-BE49-F238E27FC236}">
                  <a16:creationId xmlns:a16="http://schemas.microsoft.com/office/drawing/2014/main" id="{3B51BE5F-A554-BACA-ECEA-3503573B2CA9}"/>
                </a:ext>
              </a:extLst>
            </p:cNvPr>
            <p:cNvCxnSpPr>
              <a:cxnSpLocks/>
            </p:cNvCxnSpPr>
            <p:nvPr/>
          </p:nvCxnSpPr>
          <p:spPr>
            <a:xfrm>
              <a:off x="660581" y="381000"/>
              <a:ext cx="334433" cy="5757334"/>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C5D22E13-B79D-B0B3-085F-4DC19DAFDCF2}"/>
                </a:ext>
              </a:extLst>
            </p:cNvPr>
            <p:cNvCxnSpPr>
              <a:cxnSpLocks/>
            </p:cNvCxnSpPr>
            <p:nvPr/>
          </p:nvCxnSpPr>
          <p:spPr>
            <a:xfrm>
              <a:off x="3032760" y="300567"/>
              <a:ext cx="167216" cy="5537200"/>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grpSp>
      <p:sp>
        <p:nvSpPr>
          <p:cNvPr id="8" name="Answer 1">
            <a:extLst>
              <a:ext uri="{FF2B5EF4-FFF2-40B4-BE49-F238E27FC236}">
                <a16:creationId xmlns:a16="http://schemas.microsoft.com/office/drawing/2014/main" id="{D2771BC6-902E-8BCE-4DFA-0A2A7517CC8C}"/>
              </a:ext>
            </a:extLst>
          </p:cNvPr>
          <p:cNvSpPr txBox="1"/>
          <p:nvPr/>
        </p:nvSpPr>
        <p:spPr>
          <a:xfrm>
            <a:off x="3503663" y="2986951"/>
            <a:ext cx="8496000" cy="1982382"/>
          </a:xfrm>
          <a:prstGeom prst="roundRect">
            <a:avLst>
              <a:gd name="adj" fmla="val 17553"/>
            </a:avLst>
          </a:prstGeom>
          <a:solidFill>
            <a:schemeClr val="bg1">
              <a:lumMod val="75000"/>
            </a:schemeClr>
          </a:solidFill>
          <a:ln>
            <a:noFill/>
          </a:ln>
        </p:spPr>
        <p:txBody>
          <a:bodyPr wrap="square" tIns="432000" bIns="108000" anchor="b" anchorCtr="0">
            <a:spAutoFit/>
          </a:bodyPr>
          <a:lstStyle/>
          <a:p>
            <a:pPr lvl="1" algn="ctr">
              <a:spcAft>
                <a:spcPts val="600"/>
              </a:spcAft>
              <a:defRPr/>
            </a:pPr>
            <a:r>
              <a:rPr lang="en-US" sz="1600" b="1" spc="-10" noProof="0">
                <a:solidFill>
                  <a:schemeClr val="accent2"/>
                </a:solidFill>
              </a:rPr>
              <a:t>TRUE</a:t>
            </a:r>
            <a:r>
              <a:rPr lang="en-US" sz="1600" spc="-10" noProof="0">
                <a:solidFill>
                  <a:schemeClr val="accent2"/>
                </a:solidFill>
              </a:rPr>
              <a:t>. YEZTUGO injection is only for </a:t>
            </a:r>
            <a:r>
              <a:rPr lang="en-US" sz="1600" b="1" spc="-10" noProof="0">
                <a:solidFill>
                  <a:schemeClr val="accent2"/>
                </a:solidFill>
              </a:rPr>
              <a:t>SC administration into the abdomen by a healthcare provider, </a:t>
            </a:r>
            <a:r>
              <a:rPr lang="en-US" sz="1600" spc="-10" noProof="0">
                <a:solidFill>
                  <a:schemeClr val="accent2"/>
                </a:solidFill>
              </a:rPr>
              <a:t>and a </a:t>
            </a:r>
            <a:r>
              <a:rPr lang="en-US" sz="1600" b="1" spc="-10" noProof="0">
                <a:solidFill>
                  <a:schemeClr val="accent2"/>
                </a:solidFill>
              </a:rPr>
              <a:t>90-degree </a:t>
            </a:r>
            <a:r>
              <a:rPr lang="en-US" sz="1600" spc="-10" noProof="0">
                <a:solidFill>
                  <a:schemeClr val="accent2"/>
                </a:solidFill>
              </a:rPr>
              <a:t>angle is preferred. The thigh can be used as an alternative injection site if preferred. Do </a:t>
            </a:r>
            <a:r>
              <a:rPr lang="en-US" sz="1600" b="1" spc="-10" noProof="0">
                <a:solidFill>
                  <a:schemeClr val="accent2"/>
                </a:solidFill>
              </a:rPr>
              <a:t>NOT</a:t>
            </a:r>
            <a:r>
              <a:rPr lang="en-US" sz="1600" spc="-10" noProof="0">
                <a:solidFill>
                  <a:schemeClr val="accent2"/>
                </a:solidFill>
              </a:rPr>
              <a:t> administer intradermally due to risk of serious ISRs</a:t>
            </a:r>
          </a:p>
          <a:p>
            <a:pPr lvl="1" algn="ctr">
              <a:spcAft>
                <a:spcPts val="600"/>
              </a:spcAft>
              <a:defRPr/>
            </a:pPr>
            <a:r>
              <a:rPr lang="en-US" sz="1200" i="1" noProof="0">
                <a:solidFill>
                  <a:schemeClr val="accent2"/>
                </a:solidFill>
              </a:rPr>
              <a:t>Please refer to section 2.6 of the USPI for further information</a:t>
            </a:r>
          </a:p>
        </p:txBody>
      </p:sp>
      <p:grpSp>
        <p:nvGrpSpPr>
          <p:cNvPr id="73" name="Highlight Guides [HIDE]" hidden="1">
            <a:extLst>
              <a:ext uri="{FF2B5EF4-FFF2-40B4-BE49-F238E27FC236}">
                <a16:creationId xmlns:a16="http://schemas.microsoft.com/office/drawing/2014/main" id="{6A36623A-21BD-B384-9E0E-C7D62E74BE84}"/>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74" name="Highlight BG">
              <a:extLst>
                <a:ext uri="{FF2B5EF4-FFF2-40B4-BE49-F238E27FC236}">
                  <a16:creationId xmlns:a16="http://schemas.microsoft.com/office/drawing/2014/main" id="{7B33537E-B576-E649-0339-326E0D160D55}"/>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75" name="Straight Connector 74">
              <a:extLst>
                <a:ext uri="{FF2B5EF4-FFF2-40B4-BE49-F238E27FC236}">
                  <a16:creationId xmlns:a16="http://schemas.microsoft.com/office/drawing/2014/main" id="{9822E466-897B-3BA3-EE02-E627CD5ACB42}"/>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1C405102-7F06-33C5-0DA2-6EADF2CFA76E}"/>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3F1B94D5-B02C-FA52-55A5-2D505A93E2C1}"/>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097EA2D-B202-0D43-6CDE-4923EA7A5E2C}"/>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FAE5FB42-529C-9D16-3C9C-BA6A230FB593}"/>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C119F92-3BCD-2578-DE31-B246D7F8AB38}"/>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9DCC9432-160B-8586-8068-A223EE998385}"/>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86AC8472-FF85-BC03-2AF3-518015E55049}"/>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526121D3-C386-7483-DD98-F017C3276A3F}"/>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137FB835-0A2C-39C0-10CE-4474FFA3F64B}"/>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32B0BBC3-4F22-923B-41C4-AE565B459000}"/>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E9D7EAF2-3358-FD99-9056-E07F2E160AED}"/>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896C23F2-94EB-2C72-A8C5-CA7BBA1A0B7A}"/>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990148DB-2AD4-930A-877F-FD85BB9F7829}"/>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AC39FCB8-A263-86D8-3AA3-7E224E98303F}"/>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110082B-9D4C-0185-FCB5-5A2104FDC150}"/>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69E26693-8E9C-F269-2388-7A5286C3FF15}"/>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D7B52F4B-04D3-1660-7030-8D5F88602AE3}"/>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49420C4D-A1BE-8CA0-9284-5FD2C547536E}"/>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DA05B82C-5AD7-3D54-F26B-387AE5AA0F32}"/>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AFAC7C92-796D-4109-DDE9-510D7B2E1EA2}"/>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888193E0-8A7C-3064-4AF1-E16DC423C579}"/>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3B153A5C-A001-3235-DC65-48B1CB2E1351}"/>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B713F77F-7C02-60F5-769F-8F391013F2E7}"/>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DACA1946-9217-0C51-C5DF-4D1685E662C8}"/>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1630FB10-9D46-98FC-AB41-921B4884D936}"/>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4CBFE70D-3602-17FC-C1CE-B4813DCD840F}"/>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FDE3262E-CADC-7907-89F0-DB0A935B6D4C}"/>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9B532FD1-C874-00F1-BB20-0FEAAC1357D7}"/>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9F8D994B-10FB-C81D-4B90-82F54016FA74}"/>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A4AEC0AE-44E3-779B-1B0E-3448FD6F88DE}"/>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4707878F-B232-6F39-A5AE-92691831A322}"/>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EBABF63B-2307-3242-37D2-21EAE23401CF}"/>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961E7794-1C81-42E8-7AFD-EECB24122AD8}"/>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233F9D09-F9C7-D3FB-02B7-00B7A664450A}"/>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179E4E87-B22A-7656-33BC-4DF84C406A50}"/>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98F4D7AC-6F47-B2C7-B503-414018C9EA4E}"/>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E6E5CC02-BBE8-7F62-1E65-181B0528D00D}"/>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2DA42AE7-66FA-9EF5-78DA-854F239E5235}"/>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C1DCC6D7-9439-613E-B358-3F4EF51C09C4}"/>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18" name="Rectangle: Rounded Corners 17">
            <a:extLst>
              <a:ext uri="{FF2B5EF4-FFF2-40B4-BE49-F238E27FC236}">
                <a16:creationId xmlns:a16="http://schemas.microsoft.com/office/drawing/2014/main" id="{6BAA8674-FE0E-1687-6E82-B2D00F8C5A03}"/>
              </a:ext>
            </a:extLst>
          </p:cNvPr>
          <p:cNvSpPr/>
          <p:nvPr/>
        </p:nvSpPr>
        <p:spPr>
          <a:xfrm>
            <a:off x="3496097" y="1564961"/>
            <a:ext cx="8496000" cy="1800000"/>
          </a:xfrm>
          <a:prstGeom prst="roundRect">
            <a:avLst>
              <a:gd name="adj" fmla="val 14164"/>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648000" rIns="144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YEZTUGO should be injected into the </a:t>
            </a:r>
            <a:r>
              <a:rPr lang="en-US" sz="1600">
                <a:solidFill>
                  <a:prstClr val="black"/>
                </a:solidFill>
                <a:latin typeface="Arial"/>
              </a:rPr>
              <a:t>subcutaneous</a:t>
            </a:r>
            <a:r>
              <a:rPr kumimoji="0" lang="en-US" sz="1600" b="0" i="0" u="none" strike="noStrike" kern="1200" cap="none" spc="0" normalizeH="0" baseline="0" noProof="0">
                <a:ln>
                  <a:noFill/>
                </a:ln>
                <a:solidFill>
                  <a:prstClr val="black"/>
                </a:solidFill>
                <a:effectLst/>
                <a:uLnTx/>
                <a:uFillTx/>
                <a:latin typeface="Arial"/>
                <a:ea typeface="+mn-ea"/>
                <a:cs typeface="+mn-cs"/>
              </a:rPr>
              <a:t> space at a 45–90° angle </a:t>
            </a:r>
            <a:br>
              <a:rPr kumimoji="0" lang="en-US" sz="1600" b="0" i="0" u="none" strike="noStrike" kern="1200" cap="none" spc="0" normalizeH="0" baseline="0" noProof="0">
                <a:ln>
                  <a:noFill/>
                </a:ln>
                <a:solidFill>
                  <a:prstClr val="black"/>
                </a:solidFill>
                <a:effectLst/>
                <a:uLnTx/>
                <a:uFillTx/>
                <a:latin typeface="Arial"/>
                <a:ea typeface="+mn-ea"/>
                <a:cs typeface="+mn-cs"/>
              </a:rPr>
            </a:br>
            <a:r>
              <a:rPr kumimoji="0" lang="en-US" sz="1600" b="0" i="0" u="none" strike="noStrike" kern="1200" cap="none" spc="0" normalizeH="0" baseline="0" noProof="0">
                <a:ln>
                  <a:noFill/>
                </a:ln>
                <a:solidFill>
                  <a:prstClr val="black"/>
                </a:solidFill>
                <a:effectLst/>
                <a:uLnTx/>
                <a:uFillTx/>
                <a:latin typeface="Arial"/>
                <a:ea typeface="+mn-ea"/>
                <a:cs typeface="+mn-cs"/>
              </a:rPr>
              <a:t>(preferably 90°)</a:t>
            </a:r>
          </a:p>
        </p:txBody>
      </p:sp>
      <p:sp>
        <p:nvSpPr>
          <p:cNvPr id="19" name="Rectangle: Rounded Corners 18">
            <a:extLst>
              <a:ext uri="{FF2B5EF4-FFF2-40B4-BE49-F238E27FC236}">
                <a16:creationId xmlns:a16="http://schemas.microsoft.com/office/drawing/2014/main" id="{DA558291-2194-70BD-9371-1B6F4883B322}"/>
              </a:ext>
            </a:extLst>
          </p:cNvPr>
          <p:cNvSpPr/>
          <p:nvPr/>
        </p:nvSpPr>
        <p:spPr>
          <a:xfrm>
            <a:off x="3604097" y="1686190"/>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3"/>
                </a:solidFill>
                <a:effectLst/>
                <a:uLnTx/>
                <a:uFillTx/>
                <a:latin typeface="Arial"/>
                <a:ea typeface="+mn-ea"/>
                <a:cs typeface="+mn-cs"/>
              </a:rPr>
              <a:t>QUESTION 3</a:t>
            </a:r>
          </a:p>
        </p:txBody>
      </p:sp>
      <p:sp>
        <p:nvSpPr>
          <p:cNvPr id="29" name="True 1">
            <a:extLst>
              <a:ext uri="{FF2B5EF4-FFF2-40B4-BE49-F238E27FC236}">
                <a16:creationId xmlns:a16="http://schemas.microsoft.com/office/drawing/2014/main" id="{C3EEFBE5-B2AE-FB46-23FB-E3428612FA75}"/>
              </a:ext>
            </a:extLst>
          </p:cNvPr>
          <p:cNvSpPr/>
          <p:nvPr/>
        </p:nvSpPr>
        <p:spPr>
          <a:xfrm rot="16200000" flipH="1">
            <a:off x="9125270" y="2138879"/>
            <a:ext cx="432000" cy="1656000"/>
          </a:xfrm>
          <a:prstGeom prst="round2SameRect">
            <a:avLst>
              <a:gd name="adj1" fmla="val 50000"/>
              <a:gd name="adj2" fmla="val 0"/>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30" name="Oval 29">
            <a:extLst>
              <a:ext uri="{FF2B5EF4-FFF2-40B4-BE49-F238E27FC236}">
                <a16:creationId xmlns:a16="http://schemas.microsoft.com/office/drawing/2014/main" id="{BA24FCA5-6A31-5553-D57B-9E360DD875BE}"/>
              </a:ext>
            </a:extLst>
          </p:cNvPr>
          <p:cNvSpPr>
            <a:spLocks noChangeAspect="1"/>
          </p:cNvSpPr>
          <p:nvPr/>
        </p:nvSpPr>
        <p:spPr>
          <a:xfrm>
            <a:off x="9982683" y="2750879"/>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a:t>
            </a: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pic>
        <p:nvPicPr>
          <p:cNvPr id="10" name="Picture Placeholder 9">
            <a:extLst>
              <a:ext uri="{FF2B5EF4-FFF2-40B4-BE49-F238E27FC236}">
                <a16:creationId xmlns:a16="http://schemas.microsoft.com/office/drawing/2014/main" id="{E4C0A077-2248-B2C7-E9A4-975C0811A9EA}"/>
              </a:ext>
            </a:extLst>
          </p:cNvPr>
          <p:cNvPicPr>
            <a:picLocks noGrp="1" noChangeAspect="1"/>
          </p:cNvPicPr>
          <p:nvPr>
            <p:ph type="pic" sz="quarter" idx="11"/>
          </p:nvPr>
        </p:nvPicPr>
        <p:blipFill>
          <a:blip r:embed="rId3"/>
          <a:srcRect l="322" r="322"/>
          <a:stretch/>
        </p:blipFill>
        <p:spPr>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Tree>
    <p:extLst>
      <p:ext uri="{BB962C8B-B14F-4D97-AF65-F5344CB8AC3E}">
        <p14:creationId xmlns:p14="http://schemas.microsoft.com/office/powerpoint/2010/main" val="2426381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66821-1487-68BE-1907-90160990D280}"/>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09DDD19F-EA58-6DE4-50A4-F85C5A94B0E0}"/>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12" name="Text Placeholder 11">
            <a:extLst>
              <a:ext uri="{FF2B5EF4-FFF2-40B4-BE49-F238E27FC236}">
                <a16:creationId xmlns:a16="http://schemas.microsoft.com/office/drawing/2014/main" id="{EAE5C923-B0C4-6E9E-6A75-B9840897C168}"/>
              </a:ext>
            </a:extLst>
          </p:cNvPr>
          <p:cNvSpPr>
            <a:spLocks noGrp="1"/>
          </p:cNvSpPr>
          <p:nvPr>
            <p:ph type="body" sz="quarter" idx="12"/>
          </p:nvPr>
        </p:nvSpPr>
        <p:spPr/>
        <p:txBody>
          <a:bodyPr/>
          <a:lstStyle/>
          <a:p>
            <a:endParaRPr lang="en-US" noProof="0"/>
          </a:p>
        </p:txBody>
      </p:sp>
      <p:grpSp>
        <p:nvGrpSpPr>
          <p:cNvPr id="2" name="Highlight Guides [HIDE]" hidden="1">
            <a:extLst>
              <a:ext uri="{FF2B5EF4-FFF2-40B4-BE49-F238E27FC236}">
                <a16:creationId xmlns:a16="http://schemas.microsoft.com/office/drawing/2014/main" id="{8F613DC3-735B-751E-A515-8CFCA73F6E28}"/>
              </a:ext>
            </a:extLst>
          </p:cNvPr>
          <p:cNvGrpSpPr/>
          <p:nvPr/>
        </p:nvGrpSpPr>
        <p:grpSpPr>
          <a:xfrm>
            <a:off x="660581" y="300567"/>
            <a:ext cx="2539395" cy="5837767"/>
            <a:chOff x="660581" y="300567"/>
            <a:chExt cx="2539395" cy="5837767"/>
          </a:xfrm>
        </p:grpSpPr>
        <p:cxnSp>
          <p:nvCxnSpPr>
            <p:cNvPr id="3" name="Straight Connector 2">
              <a:extLst>
                <a:ext uri="{FF2B5EF4-FFF2-40B4-BE49-F238E27FC236}">
                  <a16:creationId xmlns:a16="http://schemas.microsoft.com/office/drawing/2014/main" id="{48DCE3E5-FA42-3655-35ED-BF950600A820}"/>
                </a:ext>
              </a:extLst>
            </p:cNvPr>
            <p:cNvCxnSpPr>
              <a:cxnSpLocks/>
            </p:cNvCxnSpPr>
            <p:nvPr/>
          </p:nvCxnSpPr>
          <p:spPr>
            <a:xfrm>
              <a:off x="660581" y="381000"/>
              <a:ext cx="334433" cy="5757334"/>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DCEF6434-80D7-0FED-52F9-D3CE9B895A4F}"/>
                </a:ext>
              </a:extLst>
            </p:cNvPr>
            <p:cNvCxnSpPr>
              <a:cxnSpLocks/>
            </p:cNvCxnSpPr>
            <p:nvPr/>
          </p:nvCxnSpPr>
          <p:spPr>
            <a:xfrm>
              <a:off x="3032760" y="300567"/>
              <a:ext cx="167216" cy="5537200"/>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grpSp>
      <p:grpSp>
        <p:nvGrpSpPr>
          <p:cNvPr id="73" name="Highlight Guides [HIDE]" hidden="1">
            <a:extLst>
              <a:ext uri="{FF2B5EF4-FFF2-40B4-BE49-F238E27FC236}">
                <a16:creationId xmlns:a16="http://schemas.microsoft.com/office/drawing/2014/main" id="{0A197693-6FB7-32DD-7DA6-2226631C13AD}"/>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74" name="Highlight BG">
              <a:extLst>
                <a:ext uri="{FF2B5EF4-FFF2-40B4-BE49-F238E27FC236}">
                  <a16:creationId xmlns:a16="http://schemas.microsoft.com/office/drawing/2014/main" id="{611E6E0F-B7D1-2D8C-5F90-B08328CCA11F}"/>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75" name="Straight Connector 74">
              <a:extLst>
                <a:ext uri="{FF2B5EF4-FFF2-40B4-BE49-F238E27FC236}">
                  <a16:creationId xmlns:a16="http://schemas.microsoft.com/office/drawing/2014/main" id="{43FBAC25-649F-E241-EFD0-0DF68E2A2D31}"/>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B259158E-B8FE-44AA-1F21-D62FB8CBE6C3}"/>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65FB6B30-3D54-55C3-9B9B-A26BA344F8C2}"/>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F5D8430-DB5A-0766-2B64-4B5A5DB5C587}"/>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B93B92D7-6DD9-F69D-18DA-0CB70DABFC4A}"/>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7DEEDC2-C7F2-D4B0-05F4-2B2A9A0F802C}"/>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0E20EFD1-8DE9-76C1-E7ED-1D42CAAA34E1}"/>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8A88DC70-8E51-CC78-413B-5F03547F22FB}"/>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D7A7819B-8A57-CDB0-364F-CB69B0992E18}"/>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450411D5-724A-0FDF-C084-5CF9EB338CE2}"/>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4C25C88D-ADB7-3115-7F71-95B8EEB49FCF}"/>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5BBE995B-156E-A0D1-537E-8B8EB472950B}"/>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B7B193BC-934B-8D13-9E97-DAE987ABCD40}"/>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6B278F90-0675-927B-F349-AD79C5F6CAA1}"/>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D80EA9B9-36F6-5ACD-B20E-02B57682EAED}"/>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DB78306D-0137-C917-2AEF-A75B89C888F7}"/>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A102D558-64A7-B3F2-CEC4-A2851644D78F}"/>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B4D6DA52-CB55-92C4-235A-DACF127A6883}"/>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7EB441C4-4E31-E0F5-6132-AA5748CFDECF}"/>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D1C0A62F-9C2F-7272-83EF-4D8D0ABC80D9}"/>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46CF3766-7AEF-2DB7-25CF-07E7BBE07600}"/>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1A495A8E-79E6-1A05-072B-853F1BD606EE}"/>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F7AAAD68-DBBF-79BF-CD69-67667DCBCDFF}"/>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BF7FA6AA-B568-278D-2AB1-82671F021848}"/>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B238E8C3-DA42-D1A7-4AAF-AEFD7C66DDE0}"/>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DB55F79D-3AB5-9EA1-49A1-2341D367B28E}"/>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44CCACA7-C133-D31B-000C-37FD57686C3A}"/>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9B6F6731-B7F9-91C7-1341-961EF51FC8F5}"/>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9103CFAC-D56F-82C9-ADA7-AB9038D16560}"/>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593CD504-1D64-6655-7A5C-BECE4EB9A9C6}"/>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22C38551-C862-8B5C-A320-8EB298C9F6CB}"/>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80ADF460-D9C0-B783-753B-0DC4DD2ABB37}"/>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DC1F1FD5-D4E7-9C7A-A20C-3175EED6776D}"/>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283917E9-FC34-6E8E-3761-75503BA0BAF8}"/>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F0A4AD9E-8202-86AA-ED36-B9CE388E5A82}"/>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C47BA838-7D0E-952D-A4A2-070EF215F121}"/>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19D8C689-43B1-A72F-F749-F5E7D727C2FF}"/>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04BBACEB-68F5-391D-AE95-9A4DA4A63246}"/>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8B4D714A-2F03-DC59-1FC2-712020E12434}"/>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7CA67E5F-1CD7-A850-DAF3-5C756EB6AF9B}"/>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7" name="Rectangle: Rounded Corners 6">
            <a:extLst>
              <a:ext uri="{FF2B5EF4-FFF2-40B4-BE49-F238E27FC236}">
                <a16:creationId xmlns:a16="http://schemas.microsoft.com/office/drawing/2014/main" id="{AA209CF6-10B7-9841-39E0-A88E5AB2AF4A}"/>
              </a:ext>
            </a:extLst>
          </p:cNvPr>
          <p:cNvSpPr/>
          <p:nvPr/>
        </p:nvSpPr>
        <p:spPr>
          <a:xfrm>
            <a:off x="3496097" y="1562950"/>
            <a:ext cx="8496000" cy="1944000"/>
          </a:xfrm>
          <a:prstGeom prst="roundRect">
            <a:avLst>
              <a:gd name="adj" fmla="val 12047"/>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648000" rIns="144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Two different needles are provided in the YEZTUGO kit. One is for withdrawal </a:t>
            </a:r>
            <a:br>
              <a:rPr kumimoji="0" lang="en-US" sz="1600" b="0" i="0" u="none" strike="noStrike" kern="1200" cap="none" spc="0" normalizeH="0" baseline="0" noProof="0">
                <a:ln>
                  <a:noFill/>
                </a:ln>
                <a:solidFill>
                  <a:prstClr val="black"/>
                </a:solidFill>
                <a:effectLst/>
                <a:uLnTx/>
                <a:uFillTx/>
                <a:latin typeface="Arial"/>
                <a:ea typeface="+mn-ea"/>
                <a:cs typeface="+mn-cs"/>
              </a:rPr>
            </a:br>
            <a:r>
              <a:rPr kumimoji="0" lang="en-US" sz="1600" b="0" i="0" u="none" strike="noStrike" kern="1200" cap="none" spc="0" normalizeH="0" baseline="0" noProof="0">
                <a:ln>
                  <a:noFill/>
                </a:ln>
                <a:solidFill>
                  <a:prstClr val="black"/>
                </a:solidFill>
                <a:effectLst/>
                <a:uLnTx/>
                <a:uFillTx/>
                <a:latin typeface="Arial"/>
                <a:ea typeface="+mn-ea"/>
                <a:cs typeface="+mn-cs"/>
              </a:rPr>
              <a:t>and one is for injection</a:t>
            </a:r>
          </a:p>
        </p:txBody>
      </p:sp>
      <p:sp>
        <p:nvSpPr>
          <p:cNvPr id="11" name="Rectangle: Rounded Corners 10">
            <a:extLst>
              <a:ext uri="{FF2B5EF4-FFF2-40B4-BE49-F238E27FC236}">
                <a16:creationId xmlns:a16="http://schemas.microsoft.com/office/drawing/2014/main" id="{5A185178-3CF1-E6C7-0DB5-DC68962CD39F}"/>
              </a:ext>
            </a:extLst>
          </p:cNvPr>
          <p:cNvSpPr/>
          <p:nvPr/>
        </p:nvSpPr>
        <p:spPr>
          <a:xfrm>
            <a:off x="3604097" y="1684179"/>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3"/>
                </a:solidFill>
                <a:effectLst/>
                <a:uLnTx/>
                <a:uFillTx/>
                <a:latin typeface="Arial"/>
                <a:ea typeface="+mn-ea"/>
                <a:cs typeface="+mn-cs"/>
              </a:rPr>
              <a:t>QUESTION 4</a:t>
            </a:r>
          </a:p>
        </p:txBody>
      </p:sp>
      <p:sp>
        <p:nvSpPr>
          <p:cNvPr id="16" name="False 1">
            <a:extLst>
              <a:ext uri="{FF2B5EF4-FFF2-40B4-BE49-F238E27FC236}">
                <a16:creationId xmlns:a16="http://schemas.microsoft.com/office/drawing/2014/main" id="{8DC9BFF3-271A-9C92-E6CD-C8C0E105D879}"/>
              </a:ext>
            </a:extLst>
          </p:cNvPr>
          <p:cNvSpPr/>
          <p:nvPr/>
        </p:nvSpPr>
        <p:spPr>
          <a:xfrm rot="5400000">
            <a:off x="10840097" y="2308993"/>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270" lIns="72000" tIns="72000" rIns="72000" bIns="28800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FALSE</a:t>
            </a:r>
          </a:p>
        </p:txBody>
      </p:sp>
      <p:sp>
        <p:nvSpPr>
          <p:cNvPr id="17" name="True 1">
            <a:extLst>
              <a:ext uri="{FF2B5EF4-FFF2-40B4-BE49-F238E27FC236}">
                <a16:creationId xmlns:a16="http://schemas.microsoft.com/office/drawing/2014/main" id="{5E15EF53-B304-0F70-8B44-514D7962E2A3}"/>
              </a:ext>
            </a:extLst>
          </p:cNvPr>
          <p:cNvSpPr/>
          <p:nvPr/>
        </p:nvSpPr>
        <p:spPr>
          <a:xfrm rot="16200000" flipH="1">
            <a:off x="9125270" y="2308993"/>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18" name="Oval 17">
            <a:extLst>
              <a:ext uri="{FF2B5EF4-FFF2-40B4-BE49-F238E27FC236}">
                <a16:creationId xmlns:a16="http://schemas.microsoft.com/office/drawing/2014/main" id="{986924C6-97A6-75F1-7790-8EC5CBE688A2}"/>
              </a:ext>
            </a:extLst>
          </p:cNvPr>
          <p:cNvSpPr>
            <a:spLocks noChangeAspect="1"/>
          </p:cNvSpPr>
          <p:nvPr/>
        </p:nvSpPr>
        <p:spPr>
          <a:xfrm>
            <a:off x="9982683" y="2920993"/>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rPr>
              <a:t>OR</a:t>
            </a:r>
          </a:p>
        </p:txBody>
      </p:sp>
      <p:pic>
        <p:nvPicPr>
          <p:cNvPr id="10" name="Picture Placeholder 9">
            <a:extLst>
              <a:ext uri="{FF2B5EF4-FFF2-40B4-BE49-F238E27FC236}">
                <a16:creationId xmlns:a16="http://schemas.microsoft.com/office/drawing/2014/main" id="{E9961CE8-6E0B-BC4A-584D-1E6116D07CB4}"/>
              </a:ext>
            </a:extLst>
          </p:cNvPr>
          <p:cNvPicPr>
            <a:picLocks noGrp="1" noChangeAspect="1"/>
          </p:cNvPicPr>
          <p:nvPr>
            <p:ph type="pic" sz="quarter" idx="11"/>
          </p:nvPr>
        </p:nvPicPr>
        <p:blipFill>
          <a:blip r:embed="rId3"/>
          <a:srcRect l="322" r="322"/>
          <a:stretch/>
        </p:blipFill>
        <p:spPr>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Tree>
    <p:extLst>
      <p:ext uri="{BB962C8B-B14F-4D97-AF65-F5344CB8AC3E}">
        <p14:creationId xmlns:p14="http://schemas.microsoft.com/office/powerpoint/2010/main" val="23944101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3A7B8-64C8-D3EB-15A0-CBDCEB6EE1DA}"/>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6D3B2865-C8D5-3DE1-026A-7686D5356873}"/>
              </a:ext>
            </a:extLst>
          </p:cNvPr>
          <p:cNvSpPr>
            <a:spLocks noGrp="1"/>
          </p:cNvSpPr>
          <p:nvPr>
            <p:ph type="title"/>
          </p:nvPr>
        </p:nvSpPr>
        <p:spPr>
          <a:xfrm>
            <a:off x="3352097" y="177891"/>
            <a:ext cx="8640000" cy="533205"/>
          </a:xfrm>
        </p:spPr>
        <p:txBody>
          <a:bodyPr/>
          <a:lstStyle/>
          <a:p>
            <a:r>
              <a:rPr lang="en-US" noProof="0"/>
              <a:t>2. Dosage and Administration</a:t>
            </a:r>
          </a:p>
        </p:txBody>
      </p:sp>
      <p:sp>
        <p:nvSpPr>
          <p:cNvPr id="12" name="Text Placeholder 11">
            <a:extLst>
              <a:ext uri="{FF2B5EF4-FFF2-40B4-BE49-F238E27FC236}">
                <a16:creationId xmlns:a16="http://schemas.microsoft.com/office/drawing/2014/main" id="{317416AD-B3B7-35CA-503F-8D225ED1DFB5}"/>
              </a:ext>
            </a:extLst>
          </p:cNvPr>
          <p:cNvSpPr>
            <a:spLocks noGrp="1"/>
          </p:cNvSpPr>
          <p:nvPr>
            <p:ph type="body" sz="quarter" idx="12"/>
          </p:nvPr>
        </p:nvSpPr>
        <p:spPr/>
        <p:txBody>
          <a:bodyPr/>
          <a:lstStyle/>
          <a:p>
            <a:endParaRPr lang="en-US" noProof="0"/>
          </a:p>
        </p:txBody>
      </p:sp>
      <p:grpSp>
        <p:nvGrpSpPr>
          <p:cNvPr id="2" name="Highlight Guides [HIDE]" hidden="1">
            <a:extLst>
              <a:ext uri="{FF2B5EF4-FFF2-40B4-BE49-F238E27FC236}">
                <a16:creationId xmlns:a16="http://schemas.microsoft.com/office/drawing/2014/main" id="{1C9ED267-DFE6-5209-206E-93F3A222C702}"/>
              </a:ext>
            </a:extLst>
          </p:cNvPr>
          <p:cNvGrpSpPr/>
          <p:nvPr/>
        </p:nvGrpSpPr>
        <p:grpSpPr>
          <a:xfrm>
            <a:off x="660581" y="300567"/>
            <a:ext cx="2539395" cy="5837767"/>
            <a:chOff x="660581" y="300567"/>
            <a:chExt cx="2539395" cy="5837767"/>
          </a:xfrm>
        </p:grpSpPr>
        <p:cxnSp>
          <p:nvCxnSpPr>
            <p:cNvPr id="3" name="Straight Connector 2">
              <a:extLst>
                <a:ext uri="{FF2B5EF4-FFF2-40B4-BE49-F238E27FC236}">
                  <a16:creationId xmlns:a16="http://schemas.microsoft.com/office/drawing/2014/main" id="{60DF6430-2829-13FF-D721-CFE4F9029AC4}"/>
                </a:ext>
              </a:extLst>
            </p:cNvPr>
            <p:cNvCxnSpPr>
              <a:cxnSpLocks/>
            </p:cNvCxnSpPr>
            <p:nvPr/>
          </p:nvCxnSpPr>
          <p:spPr>
            <a:xfrm>
              <a:off x="660581" y="381000"/>
              <a:ext cx="334433" cy="5757334"/>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04062BAC-05EB-DA0B-8EFB-19C5ADD84FBE}"/>
                </a:ext>
              </a:extLst>
            </p:cNvPr>
            <p:cNvCxnSpPr>
              <a:cxnSpLocks/>
            </p:cNvCxnSpPr>
            <p:nvPr/>
          </p:nvCxnSpPr>
          <p:spPr>
            <a:xfrm>
              <a:off x="3032760" y="300567"/>
              <a:ext cx="167216" cy="5537200"/>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grpSp>
      <p:grpSp>
        <p:nvGrpSpPr>
          <p:cNvPr id="73" name="Highlight Guides [HIDE]" hidden="1">
            <a:extLst>
              <a:ext uri="{FF2B5EF4-FFF2-40B4-BE49-F238E27FC236}">
                <a16:creationId xmlns:a16="http://schemas.microsoft.com/office/drawing/2014/main" id="{CC0EEA59-A888-7D2A-2C2B-4578627CFCAF}"/>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74" name="Highlight BG">
              <a:extLst>
                <a:ext uri="{FF2B5EF4-FFF2-40B4-BE49-F238E27FC236}">
                  <a16:creationId xmlns:a16="http://schemas.microsoft.com/office/drawing/2014/main" id="{923CD9B2-9DD5-2716-4DB1-EED52388F114}"/>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75" name="Straight Connector 74">
              <a:extLst>
                <a:ext uri="{FF2B5EF4-FFF2-40B4-BE49-F238E27FC236}">
                  <a16:creationId xmlns:a16="http://schemas.microsoft.com/office/drawing/2014/main" id="{1C841165-0A4C-AFBE-93AF-EEBF28C7950E}"/>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E8CCF1D7-4EC0-A7B7-AE7E-626CB768AC4E}"/>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329388F-6F56-D668-6878-23AC229E8F87}"/>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E3FDCBA5-AE2E-3A05-B70F-5A0A5B7B4FE3}"/>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3DF371B5-9D40-B0AD-8ACA-999665FCBFDB}"/>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87920610-63EF-0FD9-3C14-AFDFC26B80A9}"/>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9E256161-2378-A10F-DD65-A4224DED59D8}"/>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ABE6C718-3942-D8E8-FA8A-BD0C035E2085}"/>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A941C04D-5209-344F-1F52-20D0A3D13873}"/>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0A1E9769-491C-4E0F-F72F-67FAE82DA6FC}"/>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FD936507-3DEC-0AD1-DC97-FB502A8D1D96}"/>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932FDAC3-0F63-F93E-14B6-C69AC628BFC3}"/>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4B670177-A00C-E4D1-D0A9-48B1ABEAFD74}"/>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816AC9D1-FF89-EBA4-BC62-4A085B8B6EC3}"/>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07CC55E9-DA96-5CB8-805E-7F5DC60C4F2E}"/>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0B5C0F18-5113-D534-2521-72D42F800F8E}"/>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F6D24976-BCC7-B04A-0F9B-AB55040E94D6}"/>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E797EB6C-AE6C-B044-3BEC-1586E59C0D9B}"/>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C783056D-2550-A942-C518-59321202B792}"/>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8F73E0F5-383A-8FD4-90DB-4FE7A64B956B}"/>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5E2B056B-6DBD-7B45-2A81-6AF7DF106EA2}"/>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8C100C79-C3AE-0739-5F81-193E423410A8}"/>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986B938F-2194-A2CA-A552-BC04E9548748}"/>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9C21B59C-A38F-7716-B47D-956278B9564B}"/>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281374B5-6C0F-E70A-9E78-E07A148193C0}"/>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6EA038FA-704D-D117-F9C8-0EBB2F781A17}"/>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74D26530-3FC6-0C45-5D33-29CB767AF512}"/>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2655D132-5846-858C-2BBE-7CA9E0222DE0}"/>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37502E60-E0D2-99B3-918B-90101B6F1B90}"/>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5BFE8DE9-6D5D-70AF-84D2-3557C767F761}"/>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A52B3AFB-0346-4BB1-56D2-70CCCF9ADA4D}"/>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DA401B63-E160-5140-3E5C-CFC2ED5C3BFE}"/>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66B54873-CDF6-E228-A2F0-6D8E81F4AFA9}"/>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B864D698-EFFC-A53F-99BF-14D1B1369578}"/>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E4D2282F-E803-78CA-3EFB-364CBC9968CB}"/>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D1FEF0AE-F62C-AB5B-4A9C-BFE112486C1C}"/>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CA314200-390D-E2F5-8D1E-EB8D8366B6D7}"/>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E0F6A214-3273-D9A2-32E5-DB1BF201C796}"/>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39868461-0813-CA81-38EB-CDB5A8502CDF}"/>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79BA1F02-0A7D-DA51-109A-6ED92B16F9FF}"/>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5" name="Answer 1">
            <a:extLst>
              <a:ext uri="{FF2B5EF4-FFF2-40B4-BE49-F238E27FC236}">
                <a16:creationId xmlns:a16="http://schemas.microsoft.com/office/drawing/2014/main" id="{8B54E4EB-42F9-4504-39FB-CEF9470C8F97}"/>
              </a:ext>
            </a:extLst>
          </p:cNvPr>
          <p:cNvSpPr txBox="1"/>
          <p:nvPr/>
        </p:nvSpPr>
        <p:spPr>
          <a:xfrm>
            <a:off x="3496097" y="3181030"/>
            <a:ext cx="8496000" cy="1497331"/>
          </a:xfrm>
          <a:prstGeom prst="roundRect">
            <a:avLst>
              <a:gd name="adj" fmla="val 20391"/>
            </a:avLst>
          </a:prstGeom>
          <a:solidFill>
            <a:schemeClr val="bg1">
              <a:lumMod val="75000"/>
            </a:schemeClr>
          </a:solidFill>
          <a:ln>
            <a:noFill/>
          </a:ln>
        </p:spPr>
        <p:txBody>
          <a:bodyPr wrap="square" tIns="432000" bIns="108000" anchor="b" anchorCtr="0">
            <a:spAutoFit/>
          </a:bodyPr>
          <a:lstStyle/>
          <a:p>
            <a:pPr lvl="1" algn="ctr">
              <a:spcAft>
                <a:spcPts val="600"/>
              </a:spcAft>
              <a:defRPr/>
            </a:pPr>
            <a:r>
              <a:rPr lang="en-US" sz="1600" b="1" noProof="0">
                <a:solidFill>
                  <a:schemeClr val="accent2"/>
                </a:solidFill>
              </a:rPr>
              <a:t>TRUE. The 18-gauge needle is used for withdrawal</a:t>
            </a:r>
            <a:br>
              <a:rPr lang="en-US" sz="1600" b="1" noProof="0">
                <a:solidFill>
                  <a:schemeClr val="accent2"/>
                </a:solidFill>
              </a:rPr>
            </a:br>
            <a:r>
              <a:rPr lang="en-US" sz="1600" b="1" noProof="0">
                <a:solidFill>
                  <a:schemeClr val="accent2"/>
                </a:solidFill>
              </a:rPr>
              <a:t>and a 22-gauge needle is used for injection</a:t>
            </a:r>
          </a:p>
          <a:p>
            <a:pPr lvl="1" algn="ctr">
              <a:spcAft>
                <a:spcPts val="600"/>
              </a:spcAft>
              <a:defRPr/>
            </a:pPr>
            <a:r>
              <a:rPr lang="en-US" sz="1400" i="1" noProof="0">
                <a:solidFill>
                  <a:schemeClr val="accent2"/>
                </a:solidFill>
              </a:rPr>
              <a:t>Please refer to section 2.6 of the USPI for further information</a:t>
            </a:r>
          </a:p>
        </p:txBody>
      </p:sp>
      <p:sp>
        <p:nvSpPr>
          <p:cNvPr id="7" name="Rectangle: Rounded Corners 6">
            <a:extLst>
              <a:ext uri="{FF2B5EF4-FFF2-40B4-BE49-F238E27FC236}">
                <a16:creationId xmlns:a16="http://schemas.microsoft.com/office/drawing/2014/main" id="{C8D4BB48-9A40-5585-F59D-84CC2D9F0BE4}"/>
              </a:ext>
            </a:extLst>
          </p:cNvPr>
          <p:cNvSpPr/>
          <p:nvPr/>
        </p:nvSpPr>
        <p:spPr>
          <a:xfrm>
            <a:off x="3496097" y="1564366"/>
            <a:ext cx="8496000" cy="1944000"/>
          </a:xfrm>
          <a:prstGeom prst="roundRect">
            <a:avLst>
              <a:gd name="adj" fmla="val 12047"/>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648000" rIns="144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Two different needles are provided in the YEZTUGO kit. One is for withdrawal </a:t>
            </a:r>
            <a:br>
              <a:rPr kumimoji="0" lang="en-US" sz="1600" b="0" i="0" u="none" strike="noStrike" kern="1200" cap="none" spc="0" normalizeH="0" baseline="0" noProof="0">
                <a:ln>
                  <a:noFill/>
                </a:ln>
                <a:solidFill>
                  <a:prstClr val="black"/>
                </a:solidFill>
                <a:effectLst/>
                <a:uLnTx/>
                <a:uFillTx/>
                <a:latin typeface="Arial"/>
                <a:ea typeface="+mn-ea"/>
                <a:cs typeface="+mn-cs"/>
              </a:rPr>
            </a:br>
            <a:r>
              <a:rPr kumimoji="0" lang="en-US" sz="1600" b="0" i="0" u="none" strike="noStrike" kern="1200" cap="none" spc="0" normalizeH="0" baseline="0" noProof="0">
                <a:ln>
                  <a:noFill/>
                </a:ln>
                <a:solidFill>
                  <a:prstClr val="black"/>
                </a:solidFill>
                <a:effectLst/>
                <a:uLnTx/>
                <a:uFillTx/>
                <a:latin typeface="Arial"/>
                <a:ea typeface="+mn-ea"/>
                <a:cs typeface="+mn-cs"/>
              </a:rPr>
              <a:t>and one is for injection</a:t>
            </a:r>
          </a:p>
        </p:txBody>
      </p:sp>
      <p:sp>
        <p:nvSpPr>
          <p:cNvPr id="11" name="Rectangle: Rounded Corners 10">
            <a:extLst>
              <a:ext uri="{FF2B5EF4-FFF2-40B4-BE49-F238E27FC236}">
                <a16:creationId xmlns:a16="http://schemas.microsoft.com/office/drawing/2014/main" id="{10E5740E-242D-2C9A-2468-7F8D360396BA}"/>
              </a:ext>
            </a:extLst>
          </p:cNvPr>
          <p:cNvSpPr/>
          <p:nvPr/>
        </p:nvSpPr>
        <p:spPr>
          <a:xfrm>
            <a:off x="3604097" y="1685595"/>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3"/>
                </a:solidFill>
                <a:effectLst/>
                <a:uLnTx/>
                <a:uFillTx/>
                <a:latin typeface="Arial"/>
                <a:ea typeface="+mn-ea"/>
                <a:cs typeface="+mn-cs"/>
              </a:rPr>
              <a:t>QUESTION 4</a:t>
            </a:r>
          </a:p>
        </p:txBody>
      </p:sp>
      <p:sp>
        <p:nvSpPr>
          <p:cNvPr id="17" name="True 1">
            <a:extLst>
              <a:ext uri="{FF2B5EF4-FFF2-40B4-BE49-F238E27FC236}">
                <a16:creationId xmlns:a16="http://schemas.microsoft.com/office/drawing/2014/main" id="{46660E88-1C1B-1935-F8A8-258943769D5E}"/>
              </a:ext>
            </a:extLst>
          </p:cNvPr>
          <p:cNvSpPr/>
          <p:nvPr/>
        </p:nvSpPr>
        <p:spPr>
          <a:xfrm rot="16200000" flipH="1">
            <a:off x="9125270" y="2310409"/>
            <a:ext cx="432000" cy="1656000"/>
          </a:xfrm>
          <a:prstGeom prst="round2SameRect">
            <a:avLst>
              <a:gd name="adj1" fmla="val 50000"/>
              <a:gd name="adj2" fmla="val 0"/>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18" name="Oval 17">
            <a:extLst>
              <a:ext uri="{FF2B5EF4-FFF2-40B4-BE49-F238E27FC236}">
                <a16:creationId xmlns:a16="http://schemas.microsoft.com/office/drawing/2014/main" id="{2C22FE04-6352-84BE-E947-050551A5BDF8}"/>
              </a:ext>
            </a:extLst>
          </p:cNvPr>
          <p:cNvSpPr>
            <a:spLocks noChangeAspect="1"/>
          </p:cNvSpPr>
          <p:nvPr/>
        </p:nvSpPr>
        <p:spPr>
          <a:xfrm>
            <a:off x="9982683" y="2922409"/>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a:t>
            </a: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pic>
        <p:nvPicPr>
          <p:cNvPr id="15" name="Picture Placeholder 9">
            <a:extLst>
              <a:ext uri="{FF2B5EF4-FFF2-40B4-BE49-F238E27FC236}">
                <a16:creationId xmlns:a16="http://schemas.microsoft.com/office/drawing/2014/main" id="{55B92349-60FC-1060-BE49-29D8A8987833}"/>
              </a:ext>
            </a:extLst>
          </p:cNvPr>
          <p:cNvPicPr>
            <a:picLocks noGrp="1" noChangeAspect="1"/>
          </p:cNvPicPr>
          <p:nvPr>
            <p:ph type="pic" sz="quarter" idx="11"/>
          </p:nvPr>
        </p:nvPicPr>
        <p:blipFill>
          <a:blip r:embed="rId3"/>
          <a:srcRect l="322" r="322"/>
          <a:stretch/>
        </p:blipFill>
        <p:spPr>
          <a:prstGeom prst="rect">
            <a:avLst/>
          </a:prstGeom>
          <a:ln w="6350">
            <a:solidFill>
              <a:srgbClr val="E2E2E2">
                <a:lumMod val="90000"/>
              </a:srgbClr>
            </a:solidFill>
          </a:ln>
          <a:effectLst>
            <a:outerShdw blurRad="50800" dist="38100" dir="2700000" algn="ctr" rotWithShape="0">
              <a:srgbClr val="000000">
                <a:alpha val="40000"/>
              </a:srgbClr>
            </a:outerShdw>
          </a:effectLst>
          <a:scene3d>
            <a:camera prst="perspectiveHeroicExtremeRightFacing" fov="2700000">
              <a:rot lat="600000" lon="18600000" rev="144000"/>
            </a:camera>
            <a:lightRig rig="threePt" dir="t"/>
          </a:scene3d>
        </p:spPr>
      </p:pic>
    </p:spTree>
    <p:extLst>
      <p:ext uri="{BB962C8B-B14F-4D97-AF65-F5344CB8AC3E}">
        <p14:creationId xmlns:p14="http://schemas.microsoft.com/office/powerpoint/2010/main" val="1918174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221F7-DCD4-84AA-F24E-E3A1CB549EDA}"/>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36BFAB41-F935-EBBF-605B-124766CF2C49}"/>
              </a:ext>
            </a:extLst>
          </p:cNvPr>
          <p:cNvSpPr>
            <a:spLocks noGrp="1"/>
          </p:cNvSpPr>
          <p:nvPr>
            <p:ph type="title"/>
          </p:nvPr>
        </p:nvSpPr>
        <p:spPr>
          <a:xfrm>
            <a:off x="3352097" y="177891"/>
            <a:ext cx="8640000" cy="533205"/>
          </a:xfrm>
        </p:spPr>
        <p:txBody>
          <a:bodyPr/>
          <a:lstStyle/>
          <a:p>
            <a:r>
              <a:rPr lang="en-US" noProof="0"/>
              <a:t>5. Warnings and Precautions</a:t>
            </a:r>
          </a:p>
        </p:txBody>
      </p:sp>
      <p:sp>
        <p:nvSpPr>
          <p:cNvPr id="18" name="Text Placeholder 17">
            <a:extLst>
              <a:ext uri="{FF2B5EF4-FFF2-40B4-BE49-F238E27FC236}">
                <a16:creationId xmlns:a16="http://schemas.microsoft.com/office/drawing/2014/main" id="{DE72EE8A-B129-E9F1-DE73-91B791FD89D6}"/>
              </a:ext>
            </a:extLst>
          </p:cNvPr>
          <p:cNvSpPr>
            <a:spLocks noGrp="1"/>
          </p:cNvSpPr>
          <p:nvPr>
            <p:ph type="body" sz="quarter" idx="12"/>
          </p:nvPr>
        </p:nvSpPr>
        <p:spPr/>
        <p:txBody>
          <a:bodyPr/>
          <a:lstStyle/>
          <a:p>
            <a:endParaRPr lang="en-US" noProof="0"/>
          </a:p>
        </p:txBody>
      </p:sp>
      <p:grpSp>
        <p:nvGrpSpPr>
          <p:cNvPr id="2" name="Highlight Guides [HIDE]" hidden="1">
            <a:extLst>
              <a:ext uri="{FF2B5EF4-FFF2-40B4-BE49-F238E27FC236}">
                <a16:creationId xmlns:a16="http://schemas.microsoft.com/office/drawing/2014/main" id="{B788543F-F95F-CA70-FE89-8CB3C2EC132A}"/>
              </a:ext>
            </a:extLst>
          </p:cNvPr>
          <p:cNvGrpSpPr/>
          <p:nvPr/>
        </p:nvGrpSpPr>
        <p:grpSpPr>
          <a:xfrm>
            <a:off x="660581" y="300567"/>
            <a:ext cx="2539395" cy="5837767"/>
            <a:chOff x="660581" y="300567"/>
            <a:chExt cx="2539395" cy="5837767"/>
          </a:xfrm>
        </p:grpSpPr>
        <p:cxnSp>
          <p:nvCxnSpPr>
            <p:cNvPr id="3" name="Straight Connector 2">
              <a:extLst>
                <a:ext uri="{FF2B5EF4-FFF2-40B4-BE49-F238E27FC236}">
                  <a16:creationId xmlns:a16="http://schemas.microsoft.com/office/drawing/2014/main" id="{4BC10FC5-B0C3-3464-90AB-216AD96EEF35}"/>
                </a:ext>
              </a:extLst>
            </p:cNvPr>
            <p:cNvCxnSpPr>
              <a:cxnSpLocks/>
            </p:cNvCxnSpPr>
            <p:nvPr/>
          </p:nvCxnSpPr>
          <p:spPr>
            <a:xfrm>
              <a:off x="660581" y="381000"/>
              <a:ext cx="334433" cy="5757334"/>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D40FCC87-7707-A8FD-5B1A-5016C79EC244}"/>
                </a:ext>
              </a:extLst>
            </p:cNvPr>
            <p:cNvCxnSpPr>
              <a:cxnSpLocks/>
            </p:cNvCxnSpPr>
            <p:nvPr/>
          </p:nvCxnSpPr>
          <p:spPr>
            <a:xfrm>
              <a:off x="3032760" y="300567"/>
              <a:ext cx="167216" cy="5537200"/>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grpSp>
      <p:grpSp>
        <p:nvGrpSpPr>
          <p:cNvPr id="19" name="Highlight Guides [HIDE]" hidden="1">
            <a:extLst>
              <a:ext uri="{FF2B5EF4-FFF2-40B4-BE49-F238E27FC236}">
                <a16:creationId xmlns:a16="http://schemas.microsoft.com/office/drawing/2014/main" id="{165918C7-7BB0-3073-F881-F44B7EAB8E08}"/>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20" name="Highlight BG">
              <a:extLst>
                <a:ext uri="{FF2B5EF4-FFF2-40B4-BE49-F238E27FC236}">
                  <a16:creationId xmlns:a16="http://schemas.microsoft.com/office/drawing/2014/main" id="{B2B3272B-5B7D-F5F1-C7C9-B725FC2E3772}"/>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29" name="Straight Connector 28">
              <a:extLst>
                <a:ext uri="{FF2B5EF4-FFF2-40B4-BE49-F238E27FC236}">
                  <a16:creationId xmlns:a16="http://schemas.microsoft.com/office/drawing/2014/main" id="{0BC2C6CE-8FDB-8911-95DB-833B774BD318}"/>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603CA583-1717-1E6D-B9F2-30C97FA9706D}"/>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3D0186D-9F73-8D5D-DE07-C119978F698D}"/>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9C880A7B-3C3C-EC95-4CB1-9168E35DF24A}"/>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94C2FF0-50F9-84DF-13E1-EF6D0B27DB64}"/>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47F1C68E-8DD8-CF5F-CA8C-4707D747A3C5}"/>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CE135D9D-5F5A-CAC1-E3CF-B462E2C5FBE8}"/>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6EE34036-925B-2F15-62D1-ED0D950FF970}"/>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407192C3-4E19-371F-CFAE-5D60D2C11980}"/>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E4A27C6B-CF3C-B71C-9B4E-028A8935BE89}"/>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AF2F96CF-86EC-8B3C-438C-044E028DF852}"/>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7CF20095-4C56-2C71-28DC-BF2098BFF188}"/>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A281D04F-3F73-9DB1-D18B-4A03D15BC6EF}"/>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66E10F91-6341-DD1A-EEBA-0217F1DE0B22}"/>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057F5582-50A8-A138-1275-E726E6AF0E26}"/>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6703BE9A-6206-AECB-98C2-A7E002BEAB8C}"/>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84879415-411C-B365-8AED-89539FA06218}"/>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62596816-36E3-950B-7C62-ADE90E853314}"/>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A938760B-3822-E836-23D7-3D59C312E1AB}"/>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5A7A183D-423B-C375-CB64-A8865405FF10}"/>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817DD75-EA55-ED5B-85BB-FEE1697BA029}"/>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BCED490F-F637-4099-6095-EF6C2D4CED93}"/>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AC67699C-DDCA-E253-2E3D-A96BC7FD0C4D}"/>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8A616508-3B10-94AF-523B-9BCD9FBC065B}"/>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381A0701-8B37-E457-A053-5B37E334F316}"/>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E408F4E6-B5D2-DCCC-C2F0-7E3964A3E3ED}"/>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52CC5114-421F-2D48-9FB6-0A3D123917DC}"/>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2507E8BD-F790-B693-CABA-961F1F3C2942}"/>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BB7BA671-F8F2-2A92-D187-1CF224B008AF}"/>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CB4BD2B2-C2D7-6040-6C69-5DC3694D6B6D}"/>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897A67A9-54E0-A60C-B269-097DCAF488F1}"/>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9D943376-E701-A791-6439-29044068F6B2}"/>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832751D6-348C-D4C0-22A8-CFB20C4B0B34}"/>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8B269B66-098C-176B-B828-D2A808D7B075}"/>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FF3D2066-105F-F1C5-F90A-7DF62344BC9C}"/>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ADFD7034-7E50-F810-7489-B1CBDFCD8D52}"/>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C1376F7D-9436-417C-6697-F4EA1077EC83}"/>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D84E7AB9-EE08-3B42-2A71-A6A08ECBA8C0}"/>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8193171B-1F9E-3DAB-1F07-A3E2A2FC7174}"/>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C8EF4006-9D77-5E06-9342-C3EE1A829D53}"/>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7" name="Rectangle: Rounded Corners 6">
            <a:extLst>
              <a:ext uri="{FF2B5EF4-FFF2-40B4-BE49-F238E27FC236}">
                <a16:creationId xmlns:a16="http://schemas.microsoft.com/office/drawing/2014/main" id="{A903DCAA-8608-2B4A-BAB6-5282CAE4E224}"/>
              </a:ext>
            </a:extLst>
          </p:cNvPr>
          <p:cNvSpPr/>
          <p:nvPr/>
        </p:nvSpPr>
        <p:spPr>
          <a:xfrm>
            <a:off x="3496096" y="1566618"/>
            <a:ext cx="8496000" cy="1800000"/>
          </a:xfrm>
          <a:prstGeom prst="roundRect">
            <a:avLst>
              <a:gd name="adj" fmla="val 12730"/>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648000" rIns="72000" rtlCol="0" anchor="t" anchorCtr="0"/>
          <a:lstStyle/>
          <a:p>
            <a:pPr lvl="0" algn="ctr">
              <a:defRPr/>
            </a:pPr>
            <a:r>
              <a:rPr lang="en-US" sz="1600" noProof="0">
                <a:solidFill>
                  <a:prstClr val="black"/>
                </a:solidFill>
              </a:rPr>
              <a:t>YEZTUGO alone does </a:t>
            </a:r>
            <a:r>
              <a:rPr lang="en-US" sz="1600" b="1" noProof="0">
                <a:solidFill>
                  <a:prstClr val="black"/>
                </a:solidFill>
              </a:rPr>
              <a:t>not</a:t>
            </a:r>
            <a:r>
              <a:rPr lang="en-US" sz="1600" noProof="0">
                <a:solidFill>
                  <a:prstClr val="black"/>
                </a:solidFill>
              </a:rPr>
              <a:t> constitute a complete regimen for HIV‑1 </a:t>
            </a:r>
            <a:r>
              <a:rPr lang="en-US" sz="1600" b="1" noProof="0">
                <a:solidFill>
                  <a:prstClr val="black"/>
                </a:solidFill>
              </a:rPr>
              <a:t>treatment</a:t>
            </a:r>
          </a:p>
        </p:txBody>
      </p:sp>
      <p:sp>
        <p:nvSpPr>
          <p:cNvPr id="10" name="Rectangle: Rounded Corners 9">
            <a:extLst>
              <a:ext uri="{FF2B5EF4-FFF2-40B4-BE49-F238E27FC236}">
                <a16:creationId xmlns:a16="http://schemas.microsoft.com/office/drawing/2014/main" id="{87A48084-8D09-D419-64E8-63726E8073E5}"/>
              </a:ext>
            </a:extLst>
          </p:cNvPr>
          <p:cNvSpPr/>
          <p:nvPr/>
        </p:nvSpPr>
        <p:spPr>
          <a:xfrm>
            <a:off x="3604096" y="1668848"/>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3"/>
                </a:solidFill>
                <a:effectLst/>
                <a:uLnTx/>
                <a:uFillTx/>
                <a:latin typeface="Arial"/>
                <a:ea typeface="+mn-ea"/>
                <a:cs typeface="+mn-cs"/>
              </a:rPr>
              <a:t>QUESTION 5</a:t>
            </a:r>
          </a:p>
        </p:txBody>
      </p:sp>
      <p:sp>
        <p:nvSpPr>
          <p:cNvPr id="12" name="False 1">
            <a:extLst>
              <a:ext uri="{FF2B5EF4-FFF2-40B4-BE49-F238E27FC236}">
                <a16:creationId xmlns:a16="http://schemas.microsoft.com/office/drawing/2014/main" id="{75A8DFDD-1C38-009C-E007-B6B885E8B719}"/>
              </a:ext>
            </a:extLst>
          </p:cNvPr>
          <p:cNvSpPr/>
          <p:nvPr/>
        </p:nvSpPr>
        <p:spPr>
          <a:xfrm rot="5400000">
            <a:off x="10840096" y="2162966"/>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270" lIns="72000" tIns="72000" rIns="72000" bIns="28800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FALSE</a:t>
            </a:r>
          </a:p>
        </p:txBody>
      </p:sp>
      <p:sp>
        <p:nvSpPr>
          <p:cNvPr id="16" name="True 1">
            <a:extLst>
              <a:ext uri="{FF2B5EF4-FFF2-40B4-BE49-F238E27FC236}">
                <a16:creationId xmlns:a16="http://schemas.microsoft.com/office/drawing/2014/main" id="{36462277-A8FC-7E13-F6F5-03A0EE39DE62}"/>
              </a:ext>
            </a:extLst>
          </p:cNvPr>
          <p:cNvSpPr/>
          <p:nvPr/>
        </p:nvSpPr>
        <p:spPr>
          <a:xfrm rot="16200000" flipH="1">
            <a:off x="9125269" y="2162966"/>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17" name="Oval 16">
            <a:extLst>
              <a:ext uri="{FF2B5EF4-FFF2-40B4-BE49-F238E27FC236}">
                <a16:creationId xmlns:a16="http://schemas.microsoft.com/office/drawing/2014/main" id="{36E2D652-5D13-9F5B-EA8A-6EE22CB38A4B}"/>
              </a:ext>
            </a:extLst>
          </p:cNvPr>
          <p:cNvSpPr>
            <a:spLocks noChangeAspect="1"/>
          </p:cNvSpPr>
          <p:nvPr/>
        </p:nvSpPr>
        <p:spPr>
          <a:xfrm>
            <a:off x="9982682" y="2774966"/>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rPr>
              <a:t>OR</a:t>
            </a:r>
          </a:p>
        </p:txBody>
      </p:sp>
      <p:pic>
        <p:nvPicPr>
          <p:cNvPr id="24" name="Picture Placeholder 23">
            <a:extLst>
              <a:ext uri="{FF2B5EF4-FFF2-40B4-BE49-F238E27FC236}">
                <a16:creationId xmlns:a16="http://schemas.microsoft.com/office/drawing/2014/main" id="{58094EF3-A348-1365-4467-72AF35D09F32}"/>
              </a:ext>
            </a:extLst>
          </p:cNvPr>
          <p:cNvPicPr>
            <a:picLocks noGrp="1" noChangeAspect="1"/>
          </p:cNvPicPr>
          <p:nvPr>
            <p:ph type="pic" sz="quarter" idx="11"/>
          </p:nvPr>
        </p:nvPicPr>
        <p:blipFill>
          <a:blip r:embed="rId3"/>
          <a:srcRect l="290" r="290"/>
          <a:stretch/>
        </p:blipFill>
        <p:spPr/>
      </p:pic>
    </p:spTree>
    <p:extLst>
      <p:ext uri="{BB962C8B-B14F-4D97-AF65-F5344CB8AC3E}">
        <p14:creationId xmlns:p14="http://schemas.microsoft.com/office/powerpoint/2010/main" val="3271817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85161-414E-A449-7B34-14A52C93F72D}"/>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FD45B24D-5042-10EE-42A8-D56476F9A0A9}"/>
              </a:ext>
            </a:extLst>
          </p:cNvPr>
          <p:cNvSpPr>
            <a:spLocks noGrp="1"/>
          </p:cNvSpPr>
          <p:nvPr>
            <p:ph type="title"/>
          </p:nvPr>
        </p:nvSpPr>
        <p:spPr>
          <a:xfrm>
            <a:off x="3352097" y="177891"/>
            <a:ext cx="8640000" cy="533205"/>
          </a:xfrm>
        </p:spPr>
        <p:txBody>
          <a:bodyPr/>
          <a:lstStyle/>
          <a:p>
            <a:r>
              <a:rPr lang="en-US" noProof="0"/>
              <a:t>5. Warnings and Precautions</a:t>
            </a:r>
          </a:p>
        </p:txBody>
      </p:sp>
      <p:sp>
        <p:nvSpPr>
          <p:cNvPr id="18" name="Text Placeholder 17">
            <a:extLst>
              <a:ext uri="{FF2B5EF4-FFF2-40B4-BE49-F238E27FC236}">
                <a16:creationId xmlns:a16="http://schemas.microsoft.com/office/drawing/2014/main" id="{67457988-B9FD-412D-0A7F-29FE2B804C18}"/>
              </a:ext>
            </a:extLst>
          </p:cNvPr>
          <p:cNvSpPr>
            <a:spLocks noGrp="1"/>
          </p:cNvSpPr>
          <p:nvPr>
            <p:ph type="body" sz="quarter" idx="12"/>
          </p:nvPr>
        </p:nvSpPr>
        <p:spPr/>
        <p:txBody>
          <a:bodyPr/>
          <a:lstStyle/>
          <a:p>
            <a:endParaRPr lang="en-US" noProof="0"/>
          </a:p>
        </p:txBody>
      </p:sp>
      <p:grpSp>
        <p:nvGrpSpPr>
          <p:cNvPr id="2" name="Highlight Guides [HIDE]" hidden="1">
            <a:extLst>
              <a:ext uri="{FF2B5EF4-FFF2-40B4-BE49-F238E27FC236}">
                <a16:creationId xmlns:a16="http://schemas.microsoft.com/office/drawing/2014/main" id="{C6828FDC-35FD-FCAD-9EFD-04120585DC7A}"/>
              </a:ext>
            </a:extLst>
          </p:cNvPr>
          <p:cNvGrpSpPr/>
          <p:nvPr/>
        </p:nvGrpSpPr>
        <p:grpSpPr>
          <a:xfrm>
            <a:off x="660581" y="300567"/>
            <a:ext cx="2539395" cy="5837767"/>
            <a:chOff x="660581" y="300567"/>
            <a:chExt cx="2539395" cy="5837767"/>
          </a:xfrm>
        </p:grpSpPr>
        <p:cxnSp>
          <p:nvCxnSpPr>
            <p:cNvPr id="3" name="Straight Connector 2">
              <a:extLst>
                <a:ext uri="{FF2B5EF4-FFF2-40B4-BE49-F238E27FC236}">
                  <a16:creationId xmlns:a16="http://schemas.microsoft.com/office/drawing/2014/main" id="{236BE3D8-C286-6BC2-248A-C6F6B3566921}"/>
                </a:ext>
              </a:extLst>
            </p:cNvPr>
            <p:cNvCxnSpPr>
              <a:cxnSpLocks/>
            </p:cNvCxnSpPr>
            <p:nvPr/>
          </p:nvCxnSpPr>
          <p:spPr>
            <a:xfrm>
              <a:off x="660581" y="381000"/>
              <a:ext cx="334433" cy="5757334"/>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910BC205-857A-BA25-4661-24F44E143D5C}"/>
                </a:ext>
              </a:extLst>
            </p:cNvPr>
            <p:cNvCxnSpPr>
              <a:cxnSpLocks/>
            </p:cNvCxnSpPr>
            <p:nvPr/>
          </p:nvCxnSpPr>
          <p:spPr>
            <a:xfrm>
              <a:off x="3032760" y="300567"/>
              <a:ext cx="167216" cy="5537200"/>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grpSp>
      <p:sp>
        <p:nvSpPr>
          <p:cNvPr id="8" name="Answer 1">
            <a:extLst>
              <a:ext uri="{FF2B5EF4-FFF2-40B4-BE49-F238E27FC236}">
                <a16:creationId xmlns:a16="http://schemas.microsoft.com/office/drawing/2014/main" id="{9E556ACC-1D0B-74F6-09CA-53AF1A343D9A}"/>
              </a:ext>
            </a:extLst>
          </p:cNvPr>
          <p:cNvSpPr txBox="1"/>
          <p:nvPr/>
        </p:nvSpPr>
        <p:spPr>
          <a:xfrm>
            <a:off x="3503913" y="3058442"/>
            <a:ext cx="8496000" cy="1445877"/>
          </a:xfrm>
          <a:prstGeom prst="roundRect">
            <a:avLst>
              <a:gd name="adj" fmla="val 15142"/>
            </a:avLst>
          </a:prstGeom>
          <a:solidFill>
            <a:schemeClr val="bg1">
              <a:lumMod val="75000"/>
            </a:schemeClr>
          </a:solidFill>
          <a:ln>
            <a:noFill/>
          </a:ln>
        </p:spPr>
        <p:txBody>
          <a:bodyPr wrap="square" tIns="432000" bIns="108000" anchor="b">
            <a:spAutoFit/>
          </a:bodyPr>
          <a:lstStyle>
            <a:defPPr>
              <a:defRPr lang="en-US"/>
            </a:defPPr>
            <a:lvl1pPr lvl="0" algn="ctr">
              <a:spcAft>
                <a:spcPts val="600"/>
              </a:spcAft>
              <a:defRPr sz="1600" b="1">
                <a:solidFill>
                  <a:schemeClr val="accent2"/>
                </a:solidFill>
              </a:defRPr>
            </a:lvl1pPr>
            <a:lvl2pPr lvl="1" algn="ctr">
              <a:spcAft>
                <a:spcPts val="600"/>
              </a:spcAft>
              <a:defRPr sz="1400" i="1">
                <a:solidFill>
                  <a:schemeClr val="accent2"/>
                </a:solidFill>
              </a:defRPr>
            </a:lvl2pPr>
          </a:lstStyle>
          <a:p>
            <a:pPr lvl="1"/>
            <a:r>
              <a:rPr lang="en-US" sz="1600" b="1" i="0" noProof="0"/>
              <a:t>TRUE. Individuals who are confirmed to have HIV-1 must immediately begin a complete HIV-1 treatment regimen to reduce the risk of developing resistance</a:t>
            </a:r>
          </a:p>
          <a:p>
            <a:pPr lvl="1"/>
            <a:r>
              <a:rPr lang="en-US" noProof="0"/>
              <a:t>Please refer to section 5.2 of the USPI for further information</a:t>
            </a:r>
          </a:p>
        </p:txBody>
      </p:sp>
      <p:grpSp>
        <p:nvGrpSpPr>
          <p:cNvPr id="19" name="Highlight Guides [HIDE]" hidden="1">
            <a:extLst>
              <a:ext uri="{FF2B5EF4-FFF2-40B4-BE49-F238E27FC236}">
                <a16:creationId xmlns:a16="http://schemas.microsoft.com/office/drawing/2014/main" id="{BE3C87EF-294A-03FB-C25B-DF5827E612C5}"/>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20" name="Highlight BG">
              <a:extLst>
                <a:ext uri="{FF2B5EF4-FFF2-40B4-BE49-F238E27FC236}">
                  <a16:creationId xmlns:a16="http://schemas.microsoft.com/office/drawing/2014/main" id="{AC7C228D-D52F-BAFD-6028-EDE444E12E08}"/>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29" name="Straight Connector 28">
              <a:extLst>
                <a:ext uri="{FF2B5EF4-FFF2-40B4-BE49-F238E27FC236}">
                  <a16:creationId xmlns:a16="http://schemas.microsoft.com/office/drawing/2014/main" id="{210813CA-21F3-76AC-02D7-A44D6EABEF9A}"/>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316FDEFA-08B9-BA8B-DDF5-93425577EC9F}"/>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E3F6FB1D-3E74-8DFF-3A0F-33FFA8A78742}"/>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9BE5E01C-C0A9-29C5-FE21-F637941FBDC0}"/>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EC5CFA6F-D776-F313-7A66-AE78B8C9D99C}"/>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5010FC46-39CA-2E1D-440D-2CCA6ED35201}"/>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B1FEEDE-AB8C-1823-3EA6-20E192461474}"/>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C01D42CE-2331-F32B-D419-42501C085E8E}"/>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7918620F-71AB-4237-7EF7-923C9926FEB7}"/>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D0EA54C7-DB66-8522-5FE8-1A6B098D9765}"/>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1820E7C3-0349-694B-4F2F-CC80A2C0D465}"/>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428B3B46-BE7D-EFA5-D100-3A5E2F110AE2}"/>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FEEC27BA-9281-E5E1-3342-D30190B498EC}"/>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22AFD0C4-C156-8122-A3D2-F898AF72169A}"/>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F98A197F-8ADE-76AB-0985-D89CCE75EF7A}"/>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03C6346F-F19F-EFF0-2EEA-0D0C8B178017}"/>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545E5C8-0BBA-DC2A-3EB6-C3CC1786DB27}"/>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4170CE6C-14D7-E5CD-619D-AC76FF0C85A0}"/>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2383C1D7-7BA0-2BCB-6B68-5025E3AF94AD}"/>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AB5D7622-36C4-18AE-6C76-5AE708F8CAB5}"/>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ABCF1F81-CAC5-4927-69CA-62020039A07D}"/>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A4518A8A-C4A1-0E5C-5E48-45E8AB79AF76}"/>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7AC03501-B11B-9717-EF65-FF2BA2C4F899}"/>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FD75E30E-6A65-D264-0BC3-630EF844583D}"/>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79AA7174-31BB-69C2-9DE4-2D8982B51531}"/>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0943FCA5-A9B0-D56D-DE9B-B7540C36C237}"/>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D7A3AC87-4A1A-F293-64E6-247D827765BA}"/>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AC98733C-3912-B232-9669-3194F01D61D9}"/>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75203C9D-EB85-E215-0901-E6A38DCE904E}"/>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B7A5F0CC-0ACA-F3EC-5B47-D31AA3E4DFEB}"/>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81E41BD8-0A83-C443-5C78-B7154D25059D}"/>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6E83B1F4-968B-42C1-1D8F-1C6DD5880042}"/>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008EA8A8-A1B6-204B-BED6-AABEDCE7795F}"/>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53287A32-740D-48F1-4718-54FD830FD4B7}"/>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F979539D-5E4C-5430-6FF0-0C85981BC1E9}"/>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450C3750-1A7C-CA90-2666-8702F9D492C4}"/>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2D3C44C-2537-5335-6122-27FDEEC4084F}"/>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CA418F42-2FCD-903B-06D6-B7BE896F8507}"/>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6B0FB1BE-AE1A-A6E9-079C-B00805A9EF46}"/>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5EE2FCCE-CCE5-7F79-3B75-FAB1A28EB19C}"/>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7" name="Rectangle: Rounded Corners 6">
            <a:extLst>
              <a:ext uri="{FF2B5EF4-FFF2-40B4-BE49-F238E27FC236}">
                <a16:creationId xmlns:a16="http://schemas.microsoft.com/office/drawing/2014/main" id="{682ABF76-1CA9-067B-500E-BB27806E0356}"/>
              </a:ext>
            </a:extLst>
          </p:cNvPr>
          <p:cNvSpPr/>
          <p:nvPr/>
        </p:nvSpPr>
        <p:spPr>
          <a:xfrm>
            <a:off x="3496096" y="1566619"/>
            <a:ext cx="8496000" cy="1800000"/>
          </a:xfrm>
          <a:prstGeom prst="roundRect">
            <a:avLst>
              <a:gd name="adj" fmla="val 12730"/>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648000" rIns="72000" rtlCol="0" anchor="t" anchorCtr="0"/>
          <a:lstStyle/>
          <a:p>
            <a:pPr lvl="0" algn="ctr">
              <a:defRPr/>
            </a:pPr>
            <a:r>
              <a:rPr lang="en-US" sz="1600" noProof="0">
                <a:solidFill>
                  <a:prstClr val="black"/>
                </a:solidFill>
              </a:rPr>
              <a:t>YEZTUGO alone does </a:t>
            </a:r>
            <a:r>
              <a:rPr lang="en-US" sz="1600" b="1" noProof="0">
                <a:solidFill>
                  <a:prstClr val="black"/>
                </a:solidFill>
              </a:rPr>
              <a:t>not</a:t>
            </a:r>
            <a:r>
              <a:rPr lang="en-US" sz="1600" noProof="0">
                <a:solidFill>
                  <a:prstClr val="black"/>
                </a:solidFill>
              </a:rPr>
              <a:t> constitute a complete regimen for HIV‑1 </a:t>
            </a:r>
            <a:r>
              <a:rPr lang="en-US" sz="1600" b="1" noProof="0">
                <a:solidFill>
                  <a:prstClr val="black"/>
                </a:solidFill>
              </a:rPr>
              <a:t>treatment</a:t>
            </a:r>
          </a:p>
        </p:txBody>
      </p:sp>
      <p:sp>
        <p:nvSpPr>
          <p:cNvPr id="10" name="Rectangle: Rounded Corners 9">
            <a:extLst>
              <a:ext uri="{FF2B5EF4-FFF2-40B4-BE49-F238E27FC236}">
                <a16:creationId xmlns:a16="http://schemas.microsoft.com/office/drawing/2014/main" id="{1690F58D-FAE7-202B-F4C7-2A9571816ADC}"/>
              </a:ext>
            </a:extLst>
          </p:cNvPr>
          <p:cNvSpPr/>
          <p:nvPr/>
        </p:nvSpPr>
        <p:spPr>
          <a:xfrm>
            <a:off x="3604096" y="1668849"/>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3"/>
                </a:solidFill>
                <a:effectLst/>
                <a:uLnTx/>
                <a:uFillTx/>
                <a:latin typeface="Arial"/>
                <a:ea typeface="+mn-ea"/>
                <a:cs typeface="+mn-cs"/>
              </a:rPr>
              <a:t>QUESTION 5</a:t>
            </a:r>
          </a:p>
        </p:txBody>
      </p:sp>
      <p:sp>
        <p:nvSpPr>
          <p:cNvPr id="16" name="True 1">
            <a:extLst>
              <a:ext uri="{FF2B5EF4-FFF2-40B4-BE49-F238E27FC236}">
                <a16:creationId xmlns:a16="http://schemas.microsoft.com/office/drawing/2014/main" id="{020C03DF-64A3-284B-429A-5260C02291B1}"/>
              </a:ext>
            </a:extLst>
          </p:cNvPr>
          <p:cNvSpPr/>
          <p:nvPr/>
        </p:nvSpPr>
        <p:spPr>
          <a:xfrm rot="16200000" flipH="1">
            <a:off x="9125269" y="2162967"/>
            <a:ext cx="432000" cy="1656000"/>
          </a:xfrm>
          <a:prstGeom prst="round2SameRect">
            <a:avLst>
              <a:gd name="adj1" fmla="val 50000"/>
              <a:gd name="adj2" fmla="val 0"/>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17" name="Oval 16">
            <a:extLst>
              <a:ext uri="{FF2B5EF4-FFF2-40B4-BE49-F238E27FC236}">
                <a16:creationId xmlns:a16="http://schemas.microsoft.com/office/drawing/2014/main" id="{6CD8EA94-3F0C-2CF3-094D-EF039F02F3D3}"/>
              </a:ext>
            </a:extLst>
          </p:cNvPr>
          <p:cNvSpPr>
            <a:spLocks noChangeAspect="1"/>
          </p:cNvSpPr>
          <p:nvPr/>
        </p:nvSpPr>
        <p:spPr>
          <a:xfrm>
            <a:off x="9982682" y="2774967"/>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a:t>
            </a: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pic>
        <p:nvPicPr>
          <p:cNvPr id="21" name="Picture Placeholder 20">
            <a:extLst>
              <a:ext uri="{FF2B5EF4-FFF2-40B4-BE49-F238E27FC236}">
                <a16:creationId xmlns:a16="http://schemas.microsoft.com/office/drawing/2014/main" id="{068A3234-45AF-25AC-2A53-321E9F66D50D}"/>
              </a:ext>
            </a:extLst>
          </p:cNvPr>
          <p:cNvPicPr>
            <a:picLocks noGrp="1" noChangeAspect="1"/>
          </p:cNvPicPr>
          <p:nvPr>
            <p:ph type="pic" sz="quarter" idx="11"/>
          </p:nvPr>
        </p:nvPicPr>
        <p:blipFill>
          <a:blip r:embed="rId3"/>
          <a:srcRect l="290" r="290"/>
          <a:stretch/>
        </p:blipFill>
        <p:spPr/>
      </p:pic>
    </p:spTree>
    <p:extLst>
      <p:ext uri="{BB962C8B-B14F-4D97-AF65-F5344CB8AC3E}">
        <p14:creationId xmlns:p14="http://schemas.microsoft.com/office/powerpoint/2010/main" val="2644769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93E25-14DD-4F4A-6134-D3191FE6E170}"/>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F26E489A-3F5C-C5D2-5301-19D241E0968C}"/>
              </a:ext>
            </a:extLst>
          </p:cNvPr>
          <p:cNvSpPr>
            <a:spLocks noGrp="1"/>
          </p:cNvSpPr>
          <p:nvPr>
            <p:ph type="title"/>
          </p:nvPr>
        </p:nvSpPr>
        <p:spPr>
          <a:xfrm>
            <a:off x="3352097" y="177891"/>
            <a:ext cx="8640000" cy="533205"/>
          </a:xfrm>
        </p:spPr>
        <p:txBody>
          <a:bodyPr/>
          <a:lstStyle/>
          <a:p>
            <a:r>
              <a:rPr lang="en-US" noProof="0"/>
              <a:t>5. Warnings and Precautions</a:t>
            </a:r>
          </a:p>
        </p:txBody>
      </p:sp>
      <p:sp>
        <p:nvSpPr>
          <p:cNvPr id="18" name="Text Placeholder 17">
            <a:extLst>
              <a:ext uri="{FF2B5EF4-FFF2-40B4-BE49-F238E27FC236}">
                <a16:creationId xmlns:a16="http://schemas.microsoft.com/office/drawing/2014/main" id="{172D3BE1-0E18-E6CE-7216-008A97DBD149}"/>
              </a:ext>
            </a:extLst>
          </p:cNvPr>
          <p:cNvSpPr>
            <a:spLocks noGrp="1"/>
          </p:cNvSpPr>
          <p:nvPr>
            <p:ph type="body" sz="quarter" idx="12"/>
          </p:nvPr>
        </p:nvSpPr>
        <p:spPr/>
        <p:txBody>
          <a:bodyPr/>
          <a:lstStyle/>
          <a:p>
            <a:r>
              <a:rPr lang="en-US" noProof="0"/>
              <a:t>ISR, injection-site reaction</a:t>
            </a:r>
          </a:p>
        </p:txBody>
      </p:sp>
      <p:grpSp>
        <p:nvGrpSpPr>
          <p:cNvPr id="2" name="Highlight Guides [HIDE]" hidden="1">
            <a:extLst>
              <a:ext uri="{FF2B5EF4-FFF2-40B4-BE49-F238E27FC236}">
                <a16:creationId xmlns:a16="http://schemas.microsoft.com/office/drawing/2014/main" id="{4AD3196C-0D43-B0E4-03DA-11DB7AF10804}"/>
              </a:ext>
            </a:extLst>
          </p:cNvPr>
          <p:cNvGrpSpPr/>
          <p:nvPr/>
        </p:nvGrpSpPr>
        <p:grpSpPr>
          <a:xfrm>
            <a:off x="660581" y="300567"/>
            <a:ext cx="2539395" cy="5837767"/>
            <a:chOff x="660581" y="300567"/>
            <a:chExt cx="2539395" cy="5837767"/>
          </a:xfrm>
        </p:grpSpPr>
        <p:cxnSp>
          <p:nvCxnSpPr>
            <p:cNvPr id="3" name="Straight Connector 2">
              <a:extLst>
                <a:ext uri="{FF2B5EF4-FFF2-40B4-BE49-F238E27FC236}">
                  <a16:creationId xmlns:a16="http://schemas.microsoft.com/office/drawing/2014/main" id="{FF1FA1C2-3AC7-5D7E-3BD9-E3970C6EA1E7}"/>
                </a:ext>
              </a:extLst>
            </p:cNvPr>
            <p:cNvCxnSpPr>
              <a:cxnSpLocks/>
            </p:cNvCxnSpPr>
            <p:nvPr/>
          </p:nvCxnSpPr>
          <p:spPr>
            <a:xfrm>
              <a:off x="660581" y="381000"/>
              <a:ext cx="334433" cy="5757334"/>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E086558D-F8EC-26DC-9E01-99B01F10CB27}"/>
                </a:ext>
              </a:extLst>
            </p:cNvPr>
            <p:cNvCxnSpPr>
              <a:cxnSpLocks/>
            </p:cNvCxnSpPr>
            <p:nvPr/>
          </p:nvCxnSpPr>
          <p:spPr>
            <a:xfrm>
              <a:off x="3032760" y="300567"/>
              <a:ext cx="167216" cy="5537200"/>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grpSp>
      <p:grpSp>
        <p:nvGrpSpPr>
          <p:cNvPr id="19" name="Highlight Guides [HIDE]" hidden="1">
            <a:extLst>
              <a:ext uri="{FF2B5EF4-FFF2-40B4-BE49-F238E27FC236}">
                <a16:creationId xmlns:a16="http://schemas.microsoft.com/office/drawing/2014/main" id="{E7FACE3C-2E25-0089-4F24-18EA67C19222}"/>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20" name="Highlight BG">
              <a:extLst>
                <a:ext uri="{FF2B5EF4-FFF2-40B4-BE49-F238E27FC236}">
                  <a16:creationId xmlns:a16="http://schemas.microsoft.com/office/drawing/2014/main" id="{27F1587C-72C8-7A87-D094-3282191A23B7}"/>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29" name="Straight Connector 28">
              <a:extLst>
                <a:ext uri="{FF2B5EF4-FFF2-40B4-BE49-F238E27FC236}">
                  <a16:creationId xmlns:a16="http://schemas.microsoft.com/office/drawing/2014/main" id="{F48DEF8C-2AE9-6951-6862-D5C1B9AD1CC0}"/>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147581BF-867C-E15B-C622-BFD4B0F65708}"/>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E73D08D-A51C-E86F-3A50-1F5DA0EFEF90}"/>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191F2192-C127-57BC-F3D0-FADDFA8C7100}"/>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B20FE89E-8A66-0A65-B1E7-8BE8FAD70496}"/>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912F1C4F-FDA8-FB9A-84E8-40AF7E7FBEDE}"/>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0FA5F1ED-B7A0-36AF-0C86-829FBA9E3BDD}"/>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F01DB68A-738E-822F-72F5-46302C3F407F}"/>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16FF3C4-21DD-956B-C38E-C9FAA8BC856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9973D0E-F74D-0B26-27D4-A20DDB50F4A6}"/>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2C9D1C11-4A7D-2094-C463-4DBC3D8FCB6F}"/>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FC0502B-CE2E-0D6A-2275-0816473F6A58}"/>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4EDB58C0-7FD9-8DB2-0ECA-C08AC7C982C3}"/>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F562AA43-95CA-2883-78AF-A711B24D6125}"/>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B507A5F7-7C5A-36E9-B41D-3B74258E7260}"/>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844A1EC-9958-358A-BE0E-D2C1F6F132B5}"/>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B0079948-90DA-C22C-9CB3-69FE85305C0F}"/>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E762BD6E-7F6B-373F-76FC-9CFCBADAEAF5}"/>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F9E5D0B2-450D-5594-2985-56613553FB90}"/>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13140618-F2EE-3030-D984-027036A80E7C}"/>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AD460A2E-7553-8E07-B632-594776B3ED68}"/>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3E2D9107-CB9D-EF02-8B07-5CF88DB782F0}"/>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F54F8C8E-4996-B957-B597-9C80BE018370}"/>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BDA3B730-868F-BE2B-092E-7FC67AF4596C}"/>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BE44BF62-FE1F-55A1-E29A-683BF800C026}"/>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9E9F24FE-11B7-126E-2B1F-23702E4E9E32}"/>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D0C66C15-AB80-E8C8-4631-734305E84ECB}"/>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0062A5EF-725B-3A1D-D485-A9B201491249}"/>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14BEF72F-443B-3200-07FD-5BDF40651C87}"/>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AD2FCEBC-3BC4-0E17-7643-FEC8735A57FB}"/>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4982AD3D-6AED-ABE7-1E5A-12A48CEF7BDA}"/>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25AADD5-CA92-B70B-9C07-BC6EC3E8F5F3}"/>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48BF8657-2B80-3769-B15F-E9E930A5C49E}"/>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264436F7-D008-2D65-16E5-D18A5F042279}"/>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A5513D6D-BFEF-DFD5-488E-54686661B6BB}"/>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D5BD3260-3A39-0560-A0E1-32C8663B4996}"/>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C97F24F2-630E-DDE3-7E6D-542BF9889A84}"/>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C73A7B0D-E54F-C397-8CA5-5934F6573D2A}"/>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C450BB04-10BB-FCE1-E155-8722E5544253}"/>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084FD28A-31AD-369C-C81D-47D1A2B10C9D}"/>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7" name="Rectangle: Rounded Corners 6">
            <a:extLst>
              <a:ext uri="{FF2B5EF4-FFF2-40B4-BE49-F238E27FC236}">
                <a16:creationId xmlns:a16="http://schemas.microsoft.com/office/drawing/2014/main" id="{2B87D7BA-7682-3727-547A-02D2D169D7A2}"/>
              </a:ext>
            </a:extLst>
          </p:cNvPr>
          <p:cNvSpPr/>
          <p:nvPr/>
        </p:nvSpPr>
        <p:spPr>
          <a:xfrm>
            <a:off x="3496096" y="1563349"/>
            <a:ext cx="8496000" cy="1944000"/>
          </a:xfrm>
          <a:prstGeom prst="roundRect">
            <a:avLst>
              <a:gd name="adj" fmla="val 12730"/>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648000" rIns="72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Improper administration (ex. intradermal injection) of LEN has been associated</a:t>
            </a:r>
            <a:br>
              <a:rPr kumimoji="0" lang="en-US" sz="1600" b="0" i="0" u="none" strike="noStrike" kern="1200" cap="none" spc="0" normalizeH="0" baseline="0" noProof="0">
                <a:ln>
                  <a:noFill/>
                </a:ln>
                <a:solidFill>
                  <a:prstClr val="black"/>
                </a:solidFill>
                <a:effectLst/>
                <a:uLnTx/>
                <a:uFillTx/>
                <a:latin typeface="Arial"/>
                <a:ea typeface="+mn-ea"/>
                <a:cs typeface="+mn-cs"/>
              </a:rPr>
            </a:br>
            <a:r>
              <a:rPr kumimoji="0" lang="en-US" sz="1600" b="0" i="0" u="none" strike="noStrike" kern="1200" cap="none" spc="0" normalizeH="0" baseline="0" noProof="0">
                <a:ln>
                  <a:noFill/>
                </a:ln>
                <a:solidFill>
                  <a:prstClr val="black"/>
                </a:solidFill>
                <a:effectLst/>
                <a:uLnTx/>
                <a:uFillTx/>
                <a:latin typeface="Arial"/>
                <a:ea typeface="+mn-ea"/>
                <a:cs typeface="+mn-cs"/>
              </a:rPr>
              <a:t>with serious ISRs, including necrosis and ulcer</a:t>
            </a:r>
          </a:p>
        </p:txBody>
      </p:sp>
      <p:sp>
        <p:nvSpPr>
          <p:cNvPr id="10" name="Rectangle: Rounded Corners 9">
            <a:extLst>
              <a:ext uri="{FF2B5EF4-FFF2-40B4-BE49-F238E27FC236}">
                <a16:creationId xmlns:a16="http://schemas.microsoft.com/office/drawing/2014/main" id="{CC05B785-369B-3345-DC34-05747D77E6C9}"/>
              </a:ext>
            </a:extLst>
          </p:cNvPr>
          <p:cNvSpPr/>
          <p:nvPr/>
        </p:nvSpPr>
        <p:spPr>
          <a:xfrm>
            <a:off x="3604096" y="1665579"/>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3"/>
                </a:solidFill>
                <a:effectLst/>
                <a:uLnTx/>
                <a:uFillTx/>
                <a:latin typeface="Arial"/>
                <a:ea typeface="+mn-ea"/>
                <a:cs typeface="+mn-cs"/>
              </a:rPr>
              <a:t>QUESTION 6</a:t>
            </a:r>
          </a:p>
        </p:txBody>
      </p:sp>
      <p:sp>
        <p:nvSpPr>
          <p:cNvPr id="12" name="False 1">
            <a:extLst>
              <a:ext uri="{FF2B5EF4-FFF2-40B4-BE49-F238E27FC236}">
                <a16:creationId xmlns:a16="http://schemas.microsoft.com/office/drawing/2014/main" id="{E7E59995-7548-21E3-3AE2-4452A073018B}"/>
              </a:ext>
            </a:extLst>
          </p:cNvPr>
          <p:cNvSpPr/>
          <p:nvPr/>
        </p:nvSpPr>
        <p:spPr>
          <a:xfrm rot="5400000">
            <a:off x="10840096" y="2319717"/>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270" lIns="72000" tIns="72000" rIns="72000" bIns="28800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FALSE</a:t>
            </a:r>
          </a:p>
        </p:txBody>
      </p:sp>
      <p:sp>
        <p:nvSpPr>
          <p:cNvPr id="16" name="True 1">
            <a:extLst>
              <a:ext uri="{FF2B5EF4-FFF2-40B4-BE49-F238E27FC236}">
                <a16:creationId xmlns:a16="http://schemas.microsoft.com/office/drawing/2014/main" id="{6CBA482E-CA46-89D6-33BF-D86AAFAFA8BF}"/>
              </a:ext>
            </a:extLst>
          </p:cNvPr>
          <p:cNvSpPr/>
          <p:nvPr/>
        </p:nvSpPr>
        <p:spPr>
          <a:xfrm rot="16200000" flipH="1">
            <a:off x="9125269" y="2319717"/>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17" name="Oval 16">
            <a:extLst>
              <a:ext uri="{FF2B5EF4-FFF2-40B4-BE49-F238E27FC236}">
                <a16:creationId xmlns:a16="http://schemas.microsoft.com/office/drawing/2014/main" id="{80EAEA27-36F8-9E3A-06C6-C57588780D17}"/>
              </a:ext>
            </a:extLst>
          </p:cNvPr>
          <p:cNvSpPr>
            <a:spLocks noChangeAspect="1"/>
          </p:cNvSpPr>
          <p:nvPr/>
        </p:nvSpPr>
        <p:spPr>
          <a:xfrm>
            <a:off x="9982682" y="2931717"/>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rPr>
              <a:t>OR</a:t>
            </a:r>
          </a:p>
        </p:txBody>
      </p:sp>
      <p:pic>
        <p:nvPicPr>
          <p:cNvPr id="21" name="Picture Placeholder 20">
            <a:extLst>
              <a:ext uri="{FF2B5EF4-FFF2-40B4-BE49-F238E27FC236}">
                <a16:creationId xmlns:a16="http://schemas.microsoft.com/office/drawing/2014/main" id="{81FFD68D-4AA2-DA18-7088-C0705AD7B2BB}"/>
              </a:ext>
            </a:extLst>
          </p:cNvPr>
          <p:cNvPicPr>
            <a:picLocks noGrp="1" noChangeAspect="1"/>
          </p:cNvPicPr>
          <p:nvPr>
            <p:ph type="pic" sz="quarter" idx="11"/>
          </p:nvPr>
        </p:nvPicPr>
        <p:blipFill>
          <a:blip r:embed="rId3"/>
          <a:srcRect l="255" r="255"/>
          <a:stretch/>
        </p:blipFill>
        <p:spPr/>
      </p:pic>
    </p:spTree>
    <p:extLst>
      <p:ext uri="{BB962C8B-B14F-4D97-AF65-F5344CB8AC3E}">
        <p14:creationId xmlns:p14="http://schemas.microsoft.com/office/powerpoint/2010/main" val="18009518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826A7-8BF9-E474-E4DD-06265D1E21B4}"/>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7A249FC2-0400-71E6-DBFE-07A32E409E98}"/>
              </a:ext>
            </a:extLst>
          </p:cNvPr>
          <p:cNvSpPr>
            <a:spLocks noGrp="1"/>
          </p:cNvSpPr>
          <p:nvPr>
            <p:ph type="title"/>
          </p:nvPr>
        </p:nvSpPr>
        <p:spPr>
          <a:xfrm>
            <a:off x="3352097" y="177891"/>
            <a:ext cx="8640000" cy="533205"/>
          </a:xfrm>
        </p:spPr>
        <p:txBody>
          <a:bodyPr/>
          <a:lstStyle/>
          <a:p>
            <a:r>
              <a:rPr lang="en-US" noProof="0"/>
              <a:t>5. Warnings and Precautions</a:t>
            </a:r>
          </a:p>
        </p:txBody>
      </p:sp>
      <p:sp>
        <p:nvSpPr>
          <p:cNvPr id="18" name="Text Placeholder 17">
            <a:extLst>
              <a:ext uri="{FF2B5EF4-FFF2-40B4-BE49-F238E27FC236}">
                <a16:creationId xmlns:a16="http://schemas.microsoft.com/office/drawing/2014/main" id="{7D4FE497-A8B2-5C4F-04D7-F3345E18D1A8}"/>
              </a:ext>
            </a:extLst>
          </p:cNvPr>
          <p:cNvSpPr>
            <a:spLocks noGrp="1"/>
          </p:cNvSpPr>
          <p:nvPr>
            <p:ph type="body" sz="quarter" idx="12"/>
          </p:nvPr>
        </p:nvSpPr>
        <p:spPr/>
        <p:txBody>
          <a:bodyPr/>
          <a:lstStyle/>
          <a:p>
            <a:r>
              <a:rPr lang="en-US" noProof="0"/>
              <a:t>ISR, injection-site reaction</a:t>
            </a:r>
          </a:p>
        </p:txBody>
      </p:sp>
      <p:grpSp>
        <p:nvGrpSpPr>
          <p:cNvPr id="2" name="Highlight Guides [HIDE]" hidden="1">
            <a:extLst>
              <a:ext uri="{FF2B5EF4-FFF2-40B4-BE49-F238E27FC236}">
                <a16:creationId xmlns:a16="http://schemas.microsoft.com/office/drawing/2014/main" id="{813745AF-78BB-7BFB-C009-2CD85249BB1C}"/>
              </a:ext>
            </a:extLst>
          </p:cNvPr>
          <p:cNvGrpSpPr/>
          <p:nvPr/>
        </p:nvGrpSpPr>
        <p:grpSpPr>
          <a:xfrm>
            <a:off x="660581" y="300567"/>
            <a:ext cx="2539395" cy="5837767"/>
            <a:chOff x="660581" y="300567"/>
            <a:chExt cx="2539395" cy="5837767"/>
          </a:xfrm>
        </p:grpSpPr>
        <p:cxnSp>
          <p:nvCxnSpPr>
            <p:cNvPr id="3" name="Straight Connector 2">
              <a:extLst>
                <a:ext uri="{FF2B5EF4-FFF2-40B4-BE49-F238E27FC236}">
                  <a16:creationId xmlns:a16="http://schemas.microsoft.com/office/drawing/2014/main" id="{5777345F-F7A7-B240-CCF8-C0DFE79D8955}"/>
                </a:ext>
              </a:extLst>
            </p:cNvPr>
            <p:cNvCxnSpPr>
              <a:cxnSpLocks/>
            </p:cNvCxnSpPr>
            <p:nvPr/>
          </p:nvCxnSpPr>
          <p:spPr>
            <a:xfrm>
              <a:off x="660581" y="381000"/>
              <a:ext cx="334433" cy="5757334"/>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92D2137D-5D8C-A3BD-AD4E-8DAFAA3021BB}"/>
                </a:ext>
              </a:extLst>
            </p:cNvPr>
            <p:cNvCxnSpPr>
              <a:cxnSpLocks/>
            </p:cNvCxnSpPr>
            <p:nvPr/>
          </p:nvCxnSpPr>
          <p:spPr>
            <a:xfrm>
              <a:off x="3032760" y="300567"/>
              <a:ext cx="167216" cy="5537200"/>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grpSp>
      <p:grpSp>
        <p:nvGrpSpPr>
          <p:cNvPr id="19" name="Highlight Guides [HIDE]" hidden="1">
            <a:extLst>
              <a:ext uri="{FF2B5EF4-FFF2-40B4-BE49-F238E27FC236}">
                <a16:creationId xmlns:a16="http://schemas.microsoft.com/office/drawing/2014/main" id="{164C21F9-0A93-2C6A-7DFC-EE3D1F5C2B09}"/>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20" name="Highlight BG">
              <a:extLst>
                <a:ext uri="{FF2B5EF4-FFF2-40B4-BE49-F238E27FC236}">
                  <a16:creationId xmlns:a16="http://schemas.microsoft.com/office/drawing/2014/main" id="{A284C130-C96B-3096-DDFC-43C97E552F56}"/>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29" name="Straight Connector 28">
              <a:extLst>
                <a:ext uri="{FF2B5EF4-FFF2-40B4-BE49-F238E27FC236}">
                  <a16:creationId xmlns:a16="http://schemas.microsoft.com/office/drawing/2014/main" id="{7DFA5E5B-0381-C953-272C-637DFB847CFC}"/>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62838D27-50D2-A10C-4E2B-8B1CF862B7F4}"/>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04BAECFD-3F2B-E6AD-2994-6B17F4B8CD5E}"/>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BF827EC3-4DF6-88E7-A079-96C02775B803}"/>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B48563A1-4C9C-D64B-C0D9-A787969C7F12}"/>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051F111B-4F22-ACFA-FE3F-E1C9DE4D30BA}"/>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99B57B8A-90D0-BB6A-553A-FF4479D20567}"/>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F33E109E-1765-602D-F9E7-E6B64720AC00}"/>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BDF4EB93-0BA0-E719-5B87-E05492F82632}"/>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801E50BA-E9EC-9839-F739-B988C64AA361}"/>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1475C24-C3AB-309D-A2F7-7EF794E6E373}"/>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891D85F-8691-AC06-8BD6-A3E317ACA25A}"/>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AC243C0-E229-26B1-59F7-8096AC4CF223}"/>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4EF748FA-BE84-092B-2579-939F0CF293FD}"/>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06F7F104-891B-B11A-6D86-35F6C6B1AFC4}"/>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251F4914-D5E9-ADC3-0250-433D87693F62}"/>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DAE9F59C-37EE-9BAF-1CD0-86A416766DDD}"/>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92C49649-D937-D4F7-B296-4F5EFD2D6C62}"/>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C68E0F31-D60F-DDE7-E1D2-E52BC7D8391A}"/>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BC2E1803-9C43-FE9F-1FC5-E6C88D88EEBB}"/>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F510A939-E2B5-909F-0E3A-16B8E3C9DBB1}"/>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48129ABB-63FC-3602-C838-D414271FAD2A}"/>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0A40D858-94BE-708E-DB9D-34B7A50E34ED}"/>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8DFF846D-F517-649E-5B2F-5604EB71030D}"/>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F82B35B5-4126-61C7-0F6F-494C878F5780}"/>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673E8369-8F48-F7A2-DFC6-313986260DCA}"/>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7301D553-719B-EEC5-8693-A243C6C964DB}"/>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56E7653B-903A-BE42-755D-D661247E7199}"/>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A4FE3776-71BD-F81B-DB6C-E05418B574E7}"/>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179E09A4-8B8C-D816-95E1-025F3704C67D}"/>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7C8F9356-9BCB-8BDA-A6C7-3C45671689CC}"/>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659279F-9F66-8968-35C5-D7DE6DF74AD1}"/>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4839012E-77BA-B1B0-5F85-8629F447ABCF}"/>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FD50B21D-BBE6-0777-DA51-E4D8A2B3BC6E}"/>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5F33DD13-7A85-DD1F-A707-3F6CD91C6B3C}"/>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CDF90D71-E539-72AF-F763-C28D1438A657}"/>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A703986E-7C44-D8E4-C929-A5A1F57563DA}"/>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BCE8FFCB-DAD6-EB04-15CF-E79D1B76B1E6}"/>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14C63628-9437-78D5-837B-EE4B1A500B3A}"/>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FAFC7508-FBB4-16E8-810A-C6F02F36066A}"/>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5" name="Answer 1">
            <a:extLst>
              <a:ext uri="{FF2B5EF4-FFF2-40B4-BE49-F238E27FC236}">
                <a16:creationId xmlns:a16="http://schemas.microsoft.com/office/drawing/2014/main" id="{8C9EF9FA-27C5-961E-AF1F-2AED4493E99C}"/>
              </a:ext>
            </a:extLst>
          </p:cNvPr>
          <p:cNvSpPr txBox="1"/>
          <p:nvPr/>
        </p:nvSpPr>
        <p:spPr>
          <a:xfrm>
            <a:off x="3496097" y="3130040"/>
            <a:ext cx="8496000" cy="1254801"/>
          </a:xfrm>
          <a:prstGeom prst="roundRect">
            <a:avLst>
              <a:gd name="adj" fmla="val 20391"/>
            </a:avLst>
          </a:prstGeom>
          <a:solidFill>
            <a:schemeClr val="bg1">
              <a:lumMod val="75000"/>
            </a:schemeClr>
          </a:solidFill>
          <a:ln>
            <a:noFill/>
          </a:ln>
        </p:spPr>
        <p:txBody>
          <a:bodyPr wrap="square" tIns="432000" bIns="108000" anchor="b">
            <a:spAutoFit/>
          </a:bodyPr>
          <a:lstStyle/>
          <a:p>
            <a:pPr lvl="0" algn="ctr">
              <a:spcAft>
                <a:spcPts val="600"/>
              </a:spcAft>
              <a:defRPr/>
            </a:pPr>
            <a:r>
              <a:rPr lang="en-US" sz="1600" b="1" noProof="0">
                <a:solidFill>
                  <a:schemeClr val="accent2"/>
                </a:solidFill>
              </a:rPr>
              <a:t>TRUE. Ensure YEZTUGO is only administered subcutaneously</a:t>
            </a:r>
          </a:p>
          <a:p>
            <a:pPr lvl="0" algn="ctr">
              <a:spcAft>
                <a:spcPts val="600"/>
              </a:spcAft>
              <a:defRPr/>
            </a:pPr>
            <a:r>
              <a:rPr lang="en-US" sz="1400" i="1" noProof="0">
                <a:solidFill>
                  <a:schemeClr val="accent2"/>
                </a:solidFill>
              </a:rPr>
              <a:t>Please refer to sections 5.4 and 2.6 of the USPI for further information</a:t>
            </a:r>
          </a:p>
        </p:txBody>
      </p:sp>
      <p:sp>
        <p:nvSpPr>
          <p:cNvPr id="7" name="Rectangle: Rounded Corners 6">
            <a:extLst>
              <a:ext uri="{FF2B5EF4-FFF2-40B4-BE49-F238E27FC236}">
                <a16:creationId xmlns:a16="http://schemas.microsoft.com/office/drawing/2014/main" id="{90F9EA8B-753B-61C7-441A-F4189B1B3F0F}"/>
              </a:ext>
            </a:extLst>
          </p:cNvPr>
          <p:cNvSpPr/>
          <p:nvPr/>
        </p:nvSpPr>
        <p:spPr>
          <a:xfrm>
            <a:off x="3496096" y="1563353"/>
            <a:ext cx="8496000" cy="1944000"/>
          </a:xfrm>
          <a:prstGeom prst="roundRect">
            <a:avLst>
              <a:gd name="adj" fmla="val 12730"/>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648000" rIns="72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Improper administration (ex. intradermal injection) of LEN has been associated</a:t>
            </a:r>
            <a:br>
              <a:rPr kumimoji="0" lang="en-US" sz="1600" b="0" i="0" u="none" strike="noStrike" kern="1200" cap="none" spc="0" normalizeH="0" baseline="0" noProof="0">
                <a:ln>
                  <a:noFill/>
                </a:ln>
                <a:solidFill>
                  <a:prstClr val="black"/>
                </a:solidFill>
                <a:effectLst/>
                <a:uLnTx/>
                <a:uFillTx/>
                <a:latin typeface="Arial"/>
                <a:ea typeface="+mn-ea"/>
                <a:cs typeface="+mn-cs"/>
              </a:rPr>
            </a:br>
            <a:r>
              <a:rPr kumimoji="0" lang="en-US" sz="1600" b="0" i="0" u="none" strike="noStrike" kern="1200" cap="none" spc="0" normalizeH="0" baseline="0" noProof="0">
                <a:ln>
                  <a:noFill/>
                </a:ln>
                <a:solidFill>
                  <a:prstClr val="black"/>
                </a:solidFill>
                <a:effectLst/>
                <a:uLnTx/>
                <a:uFillTx/>
                <a:latin typeface="Arial"/>
                <a:ea typeface="+mn-ea"/>
                <a:cs typeface="+mn-cs"/>
              </a:rPr>
              <a:t>with serious ISRs, including necrosis and ulcer</a:t>
            </a:r>
          </a:p>
        </p:txBody>
      </p:sp>
      <p:sp>
        <p:nvSpPr>
          <p:cNvPr id="10" name="Rectangle: Rounded Corners 9">
            <a:extLst>
              <a:ext uri="{FF2B5EF4-FFF2-40B4-BE49-F238E27FC236}">
                <a16:creationId xmlns:a16="http://schemas.microsoft.com/office/drawing/2014/main" id="{323DD199-4EF0-0221-2376-334C48A25A6F}"/>
              </a:ext>
            </a:extLst>
          </p:cNvPr>
          <p:cNvSpPr/>
          <p:nvPr/>
        </p:nvSpPr>
        <p:spPr>
          <a:xfrm>
            <a:off x="3604096" y="1665583"/>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3"/>
                </a:solidFill>
                <a:effectLst/>
                <a:uLnTx/>
                <a:uFillTx/>
                <a:latin typeface="Arial"/>
                <a:ea typeface="+mn-ea"/>
                <a:cs typeface="+mn-cs"/>
              </a:rPr>
              <a:t>QUESTION 6</a:t>
            </a:r>
          </a:p>
        </p:txBody>
      </p:sp>
      <p:sp>
        <p:nvSpPr>
          <p:cNvPr id="16" name="True 1">
            <a:extLst>
              <a:ext uri="{FF2B5EF4-FFF2-40B4-BE49-F238E27FC236}">
                <a16:creationId xmlns:a16="http://schemas.microsoft.com/office/drawing/2014/main" id="{7365E1BA-603A-44EA-D5A0-4242BB39A3E8}"/>
              </a:ext>
            </a:extLst>
          </p:cNvPr>
          <p:cNvSpPr/>
          <p:nvPr/>
        </p:nvSpPr>
        <p:spPr>
          <a:xfrm rot="16200000" flipH="1">
            <a:off x="9125269" y="2319721"/>
            <a:ext cx="432000" cy="1656000"/>
          </a:xfrm>
          <a:prstGeom prst="round2SameRect">
            <a:avLst>
              <a:gd name="adj1" fmla="val 50000"/>
              <a:gd name="adj2" fmla="val 0"/>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17" name="Oval 16">
            <a:extLst>
              <a:ext uri="{FF2B5EF4-FFF2-40B4-BE49-F238E27FC236}">
                <a16:creationId xmlns:a16="http://schemas.microsoft.com/office/drawing/2014/main" id="{945C2961-D1A9-9B16-DE26-019D37DA23FA}"/>
              </a:ext>
            </a:extLst>
          </p:cNvPr>
          <p:cNvSpPr>
            <a:spLocks noChangeAspect="1"/>
          </p:cNvSpPr>
          <p:nvPr/>
        </p:nvSpPr>
        <p:spPr>
          <a:xfrm>
            <a:off x="9982682" y="2931721"/>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a:t>
            </a: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pic>
        <p:nvPicPr>
          <p:cNvPr id="21" name="Picture Placeholder 20">
            <a:extLst>
              <a:ext uri="{FF2B5EF4-FFF2-40B4-BE49-F238E27FC236}">
                <a16:creationId xmlns:a16="http://schemas.microsoft.com/office/drawing/2014/main" id="{F493360D-930E-7E44-96CD-A43CF42CADB2}"/>
              </a:ext>
            </a:extLst>
          </p:cNvPr>
          <p:cNvPicPr>
            <a:picLocks noGrp="1" noChangeAspect="1"/>
          </p:cNvPicPr>
          <p:nvPr>
            <p:ph type="pic" sz="quarter" idx="11"/>
          </p:nvPr>
        </p:nvPicPr>
        <p:blipFill>
          <a:blip r:embed="rId3"/>
          <a:srcRect l="255" r="255"/>
          <a:stretch/>
        </p:blipFill>
        <p:spPr/>
      </p:pic>
    </p:spTree>
    <p:extLst>
      <p:ext uri="{BB962C8B-B14F-4D97-AF65-F5344CB8AC3E}">
        <p14:creationId xmlns:p14="http://schemas.microsoft.com/office/powerpoint/2010/main" val="37395632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E9AC8-F2D9-EA57-1CED-713C781E58CA}"/>
            </a:ext>
          </a:extLst>
        </p:cNvPr>
        <p:cNvGrpSpPr/>
        <p:nvPr/>
      </p:nvGrpSpPr>
      <p:grpSpPr>
        <a:xfrm>
          <a:off x="0" y="0"/>
          <a:ext cx="0" cy="0"/>
          <a:chOff x="0" y="0"/>
          <a:chExt cx="0" cy="0"/>
        </a:xfrm>
      </p:grpSpPr>
      <p:sp>
        <p:nvSpPr>
          <p:cNvPr id="39" name="Title 38">
            <a:extLst>
              <a:ext uri="{FF2B5EF4-FFF2-40B4-BE49-F238E27FC236}">
                <a16:creationId xmlns:a16="http://schemas.microsoft.com/office/drawing/2014/main" id="{BF8C201C-14B4-000D-06D0-2534C12850C2}"/>
              </a:ext>
            </a:extLst>
          </p:cNvPr>
          <p:cNvSpPr>
            <a:spLocks noGrp="1"/>
          </p:cNvSpPr>
          <p:nvPr>
            <p:ph type="title"/>
          </p:nvPr>
        </p:nvSpPr>
        <p:spPr>
          <a:xfrm>
            <a:off x="3352097" y="177891"/>
            <a:ext cx="8640000" cy="533205"/>
          </a:xfrm>
        </p:spPr>
        <p:txBody>
          <a:bodyPr/>
          <a:lstStyle/>
          <a:p>
            <a:r>
              <a:rPr lang="en-US" noProof="0"/>
              <a:t>7. Drug Interactions</a:t>
            </a:r>
          </a:p>
        </p:txBody>
      </p:sp>
      <p:sp>
        <p:nvSpPr>
          <p:cNvPr id="12" name="Text Placeholder 11">
            <a:extLst>
              <a:ext uri="{FF2B5EF4-FFF2-40B4-BE49-F238E27FC236}">
                <a16:creationId xmlns:a16="http://schemas.microsoft.com/office/drawing/2014/main" id="{C6F4DE01-EF17-111F-D4FB-42DFF2AB607E}"/>
              </a:ext>
            </a:extLst>
          </p:cNvPr>
          <p:cNvSpPr>
            <a:spLocks noGrp="1"/>
          </p:cNvSpPr>
          <p:nvPr>
            <p:ph type="body" sz="quarter" idx="12"/>
          </p:nvPr>
        </p:nvSpPr>
        <p:spPr/>
        <p:txBody>
          <a:bodyPr/>
          <a:lstStyle/>
          <a:p>
            <a:r>
              <a:rPr lang="en-US" noProof="0"/>
              <a:t>CYP3A, cytochrome (P450) 3A; </a:t>
            </a:r>
            <a:r>
              <a:rPr lang="en-US" sz="1000" noProof="0"/>
              <a:t>P-</a:t>
            </a:r>
            <a:r>
              <a:rPr lang="en-US" sz="1000" noProof="0" err="1"/>
              <a:t>gp</a:t>
            </a:r>
            <a:r>
              <a:rPr lang="en-US" sz="1000" noProof="0"/>
              <a:t>, P-glycoprotein </a:t>
            </a:r>
          </a:p>
        </p:txBody>
      </p:sp>
      <p:grpSp>
        <p:nvGrpSpPr>
          <p:cNvPr id="2" name="Highlight Guides [HIDE]" hidden="1">
            <a:extLst>
              <a:ext uri="{FF2B5EF4-FFF2-40B4-BE49-F238E27FC236}">
                <a16:creationId xmlns:a16="http://schemas.microsoft.com/office/drawing/2014/main" id="{34F99693-25E1-63DE-3058-84E12DB464F8}"/>
              </a:ext>
            </a:extLst>
          </p:cNvPr>
          <p:cNvGrpSpPr/>
          <p:nvPr/>
        </p:nvGrpSpPr>
        <p:grpSpPr>
          <a:xfrm>
            <a:off x="660581" y="300567"/>
            <a:ext cx="2539395" cy="5837767"/>
            <a:chOff x="660581" y="300567"/>
            <a:chExt cx="2539395" cy="5837767"/>
          </a:xfrm>
        </p:grpSpPr>
        <p:cxnSp>
          <p:nvCxnSpPr>
            <p:cNvPr id="3" name="Straight Connector 2">
              <a:extLst>
                <a:ext uri="{FF2B5EF4-FFF2-40B4-BE49-F238E27FC236}">
                  <a16:creationId xmlns:a16="http://schemas.microsoft.com/office/drawing/2014/main" id="{48210D3C-E4BC-6A6B-20AD-31E1B2E42B5A}"/>
                </a:ext>
              </a:extLst>
            </p:cNvPr>
            <p:cNvCxnSpPr>
              <a:cxnSpLocks/>
            </p:cNvCxnSpPr>
            <p:nvPr/>
          </p:nvCxnSpPr>
          <p:spPr>
            <a:xfrm>
              <a:off x="660581" y="381000"/>
              <a:ext cx="334433" cy="5757334"/>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83F1680F-FC4F-4470-1ACB-93F04081EF23}"/>
                </a:ext>
              </a:extLst>
            </p:cNvPr>
            <p:cNvCxnSpPr>
              <a:cxnSpLocks/>
            </p:cNvCxnSpPr>
            <p:nvPr/>
          </p:nvCxnSpPr>
          <p:spPr>
            <a:xfrm>
              <a:off x="3032760" y="300567"/>
              <a:ext cx="167216" cy="5537200"/>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grpSp>
      <p:sp>
        <p:nvSpPr>
          <p:cNvPr id="9" name="Rectangle: Rounded Corners 8">
            <a:extLst>
              <a:ext uri="{FF2B5EF4-FFF2-40B4-BE49-F238E27FC236}">
                <a16:creationId xmlns:a16="http://schemas.microsoft.com/office/drawing/2014/main" id="{F1CBEEE2-3955-D4BC-34A6-093702A9923D}"/>
              </a:ext>
            </a:extLst>
          </p:cNvPr>
          <p:cNvSpPr/>
          <p:nvPr/>
        </p:nvSpPr>
        <p:spPr>
          <a:xfrm>
            <a:off x="3503913" y="1566963"/>
            <a:ext cx="8496000" cy="1800000"/>
          </a:xfrm>
          <a:prstGeom prst="roundRect">
            <a:avLst>
              <a:gd name="adj" fmla="val 13164"/>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648000" rIns="72000" rtlCol="0" anchor="t" anchorCtr="0"/>
          <a:lstStyle/>
          <a:p>
            <a:pPr algn="ctr"/>
            <a:r>
              <a:rPr lang="en-US" sz="1600" noProof="0">
                <a:solidFill>
                  <a:prstClr val="black"/>
                </a:solidFill>
                <a:latin typeface="Arial"/>
              </a:rPr>
              <a:t>YEZTUGO is a moderate inhibitor of CYP3A and a P-</a:t>
            </a:r>
            <a:r>
              <a:rPr lang="en-US" sz="1600" noProof="0" err="1">
                <a:solidFill>
                  <a:prstClr val="black"/>
                </a:solidFill>
                <a:latin typeface="Arial"/>
              </a:rPr>
              <a:t>gp</a:t>
            </a:r>
            <a:r>
              <a:rPr lang="en-US" sz="1600" noProof="0">
                <a:solidFill>
                  <a:prstClr val="black"/>
                </a:solidFill>
                <a:latin typeface="Arial"/>
              </a:rPr>
              <a:t> inhibitor</a:t>
            </a:r>
          </a:p>
        </p:txBody>
      </p:sp>
      <p:grpSp>
        <p:nvGrpSpPr>
          <p:cNvPr id="73" name="Highlight Guides [HIDE]" hidden="1">
            <a:extLst>
              <a:ext uri="{FF2B5EF4-FFF2-40B4-BE49-F238E27FC236}">
                <a16:creationId xmlns:a16="http://schemas.microsoft.com/office/drawing/2014/main" id="{90CF4772-4B6D-04B3-E66F-E1136A4837B8}"/>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74" name="Highlight BG">
              <a:extLst>
                <a:ext uri="{FF2B5EF4-FFF2-40B4-BE49-F238E27FC236}">
                  <a16:creationId xmlns:a16="http://schemas.microsoft.com/office/drawing/2014/main" id="{F88D0B06-4E2F-8844-3E28-E828DD722D39}"/>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75" name="Straight Connector 74">
              <a:extLst>
                <a:ext uri="{FF2B5EF4-FFF2-40B4-BE49-F238E27FC236}">
                  <a16:creationId xmlns:a16="http://schemas.microsoft.com/office/drawing/2014/main" id="{D52CD3C0-6ECB-F5B3-02E7-394EF690156A}"/>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C2DADD3E-1AB2-ADCC-52BE-6D8E6A29D539}"/>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2C6777FC-DE47-84BF-271F-7E081D029D91}"/>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2A28F9F8-3A43-630F-62B6-4F3F50E17003}"/>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8DA5D6FB-FE2E-AD8C-32FA-FE4B57C7EDF7}"/>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6C014DB3-2520-3D35-AAAA-3A7D0A01A5E2}"/>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443CCD23-8FE7-FB50-0219-43CC95A9F921}"/>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6FFA11D-9CF2-2B3D-F27A-FF3CB7C19086}"/>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EFB77F97-4CDD-99F3-B986-6C293AF9B72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E7C59A4E-D7FA-AE84-33C2-F89B8999A5E9}"/>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FAC4AA6E-FCFC-B6F7-2B51-30B3212046D8}"/>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8EF210CA-B111-BA31-23D0-3B8410E1A129}"/>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794972AC-49D1-BC45-BA50-9DB6DA05E592}"/>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8C5E213F-8CF5-3FF8-9D1A-334EB7B8FF14}"/>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F81235C7-8232-6E0E-B169-594C4AD4E320}"/>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C93E9B1B-5A1E-2CF3-86A5-B8479FF23E45}"/>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E23D4147-A0E7-03DA-3377-827A93FE9FE9}"/>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2146621C-FB29-80F5-6175-2D973A7F2F2A}"/>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32A2971A-72B1-E471-E032-24D630A3863D}"/>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772BE6AD-E574-8C6D-10FD-E41B33B0A117}"/>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772EF535-DC37-BA99-494F-151CA8DF1758}"/>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7119777F-7B3E-20D3-F22D-EBC84A052F26}"/>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C3B8EBE3-C88D-D05F-255B-5DE9503F4C73}"/>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B45EF1D9-C442-F95C-1F6E-AC9FE1A87C3B}"/>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3C609280-7FF2-9E9B-9A70-5E307F2E0593}"/>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B787004C-5F22-A44E-5726-3468333BEBDC}"/>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7C954CF1-79DD-C303-0AC3-26A8DFB81C19}"/>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0DBD5631-A80A-7F8B-CF0F-B7C639DBCB58}"/>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0C872C34-84FE-4E64-D978-2554C33D1C91}"/>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34813CD7-B9DF-60A0-23B4-AE74AB87B71C}"/>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BADCBDD3-4C1E-D6D1-C676-5760E7FBE517}"/>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6F32464F-2E1D-07FC-42EE-68CCDC1422FD}"/>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4CFE59F0-4889-6FEF-F2A6-1297996A086D}"/>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02784DF6-7419-C30D-A30A-C68B50987D23}"/>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DEB99AE7-E89F-3A30-8CAE-F0ED923CCE33}"/>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CAA05E0B-2E41-3221-4C89-9CF39A2D819D}"/>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1BE64DE8-C57A-C1B9-85BF-50C021BCDAA1}"/>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98F8E433-9951-0FBF-D9A8-5C7DAA009D29}"/>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0A43849D-D9B2-F7B2-23C4-51AC440D60EE}"/>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06F57B3E-B8EE-9807-4609-35394CAC4AD7}"/>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7" name="Rectangle: Rounded Corners 6">
            <a:extLst>
              <a:ext uri="{FF2B5EF4-FFF2-40B4-BE49-F238E27FC236}">
                <a16:creationId xmlns:a16="http://schemas.microsoft.com/office/drawing/2014/main" id="{4625F82C-614C-5322-D107-F0503F8714AF}"/>
              </a:ext>
            </a:extLst>
          </p:cNvPr>
          <p:cNvSpPr/>
          <p:nvPr/>
        </p:nvSpPr>
        <p:spPr>
          <a:xfrm>
            <a:off x="3604096" y="1668847"/>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3"/>
                </a:solidFill>
                <a:effectLst/>
                <a:uLnTx/>
                <a:uFillTx/>
                <a:latin typeface="Arial"/>
                <a:ea typeface="+mn-ea"/>
                <a:cs typeface="+mn-cs"/>
              </a:rPr>
              <a:t>QUESTION 7</a:t>
            </a:r>
          </a:p>
        </p:txBody>
      </p:sp>
      <p:sp>
        <p:nvSpPr>
          <p:cNvPr id="11" name="False 1">
            <a:extLst>
              <a:ext uri="{FF2B5EF4-FFF2-40B4-BE49-F238E27FC236}">
                <a16:creationId xmlns:a16="http://schemas.microsoft.com/office/drawing/2014/main" id="{C9100136-0E95-FC3B-A182-F562ADBCAEC1}"/>
              </a:ext>
            </a:extLst>
          </p:cNvPr>
          <p:cNvSpPr/>
          <p:nvPr/>
        </p:nvSpPr>
        <p:spPr>
          <a:xfrm rot="5400000">
            <a:off x="10840096" y="2162965"/>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270" lIns="72000" tIns="72000" rIns="72000" bIns="28800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FALSE</a:t>
            </a:r>
          </a:p>
        </p:txBody>
      </p:sp>
      <p:sp>
        <p:nvSpPr>
          <p:cNvPr id="16" name="True 1">
            <a:extLst>
              <a:ext uri="{FF2B5EF4-FFF2-40B4-BE49-F238E27FC236}">
                <a16:creationId xmlns:a16="http://schemas.microsoft.com/office/drawing/2014/main" id="{1E0EC11B-D356-4E56-879D-52E78D65682D}"/>
              </a:ext>
            </a:extLst>
          </p:cNvPr>
          <p:cNvSpPr/>
          <p:nvPr/>
        </p:nvSpPr>
        <p:spPr>
          <a:xfrm rot="16200000" flipH="1">
            <a:off x="9125269" y="2162965"/>
            <a:ext cx="432000" cy="1656000"/>
          </a:xfrm>
          <a:prstGeom prst="round2SameRect">
            <a:avLst>
              <a:gd name="adj1" fmla="val 50000"/>
              <a:gd name="adj2"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17" name="Oval 16">
            <a:extLst>
              <a:ext uri="{FF2B5EF4-FFF2-40B4-BE49-F238E27FC236}">
                <a16:creationId xmlns:a16="http://schemas.microsoft.com/office/drawing/2014/main" id="{52270933-BBA5-D403-DD74-37E074220082}"/>
              </a:ext>
            </a:extLst>
          </p:cNvPr>
          <p:cNvSpPr>
            <a:spLocks noChangeAspect="1"/>
          </p:cNvSpPr>
          <p:nvPr/>
        </p:nvSpPr>
        <p:spPr>
          <a:xfrm>
            <a:off x="9982682" y="2774965"/>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rPr>
              <a:t>OR</a:t>
            </a:r>
          </a:p>
        </p:txBody>
      </p:sp>
      <p:pic>
        <p:nvPicPr>
          <p:cNvPr id="13" name="Picture Placeholder 12">
            <a:extLst>
              <a:ext uri="{FF2B5EF4-FFF2-40B4-BE49-F238E27FC236}">
                <a16:creationId xmlns:a16="http://schemas.microsoft.com/office/drawing/2014/main" id="{9D72C629-173E-9748-A68F-76661638D36E}"/>
              </a:ext>
            </a:extLst>
          </p:cNvPr>
          <p:cNvPicPr>
            <a:picLocks noGrp="1" noChangeAspect="1"/>
          </p:cNvPicPr>
          <p:nvPr>
            <p:ph type="pic" sz="quarter" idx="11"/>
          </p:nvPr>
        </p:nvPicPr>
        <p:blipFill>
          <a:blip r:embed="rId3"/>
          <a:srcRect l="205" r="205"/>
          <a:stretch/>
        </p:blipFill>
        <p:spPr/>
      </p:pic>
    </p:spTree>
    <p:extLst>
      <p:ext uri="{BB962C8B-B14F-4D97-AF65-F5344CB8AC3E}">
        <p14:creationId xmlns:p14="http://schemas.microsoft.com/office/powerpoint/2010/main" val="15445658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2CD96-7A88-3627-1BB5-336DAD50BDED}"/>
            </a:ext>
          </a:extLst>
        </p:cNvPr>
        <p:cNvGrpSpPr/>
        <p:nvPr/>
      </p:nvGrpSpPr>
      <p:grpSpPr>
        <a:xfrm>
          <a:off x="0" y="0"/>
          <a:ext cx="0" cy="0"/>
          <a:chOff x="0" y="0"/>
          <a:chExt cx="0" cy="0"/>
        </a:xfrm>
      </p:grpSpPr>
      <p:sp>
        <p:nvSpPr>
          <p:cNvPr id="5" name="Answer 1">
            <a:extLst>
              <a:ext uri="{FF2B5EF4-FFF2-40B4-BE49-F238E27FC236}">
                <a16:creationId xmlns:a16="http://schemas.microsoft.com/office/drawing/2014/main" id="{053CE4B7-459F-FB45-52C4-FBB71CACE992}"/>
              </a:ext>
            </a:extLst>
          </p:cNvPr>
          <p:cNvSpPr txBox="1"/>
          <p:nvPr/>
        </p:nvSpPr>
        <p:spPr>
          <a:xfrm>
            <a:off x="3496097" y="3063558"/>
            <a:ext cx="8496000" cy="891006"/>
          </a:xfrm>
          <a:prstGeom prst="roundRect">
            <a:avLst>
              <a:gd name="adj" fmla="val 20391"/>
            </a:avLst>
          </a:prstGeom>
          <a:solidFill>
            <a:schemeClr val="bg1">
              <a:lumMod val="75000"/>
            </a:schemeClr>
          </a:solidFill>
          <a:ln>
            <a:noFill/>
          </a:ln>
        </p:spPr>
        <p:txBody>
          <a:bodyPr wrap="square" tIns="432000" bIns="108000" anchor="b">
            <a:spAutoFit/>
          </a:bodyPr>
          <a:lstStyle/>
          <a:p>
            <a:pPr lvl="1" algn="ctr">
              <a:defRPr/>
            </a:pPr>
            <a:r>
              <a:rPr lang="en-US" sz="1600" b="1" noProof="0">
                <a:solidFill>
                  <a:schemeClr val="accent2"/>
                </a:solidFill>
              </a:rPr>
              <a:t>TRUE. </a:t>
            </a:r>
            <a:r>
              <a:rPr lang="en-US" sz="1400" i="1" noProof="0">
                <a:solidFill>
                  <a:schemeClr val="accent2"/>
                </a:solidFill>
              </a:rPr>
              <a:t>Please refer to section 7.2 of the USPI for further information</a:t>
            </a:r>
          </a:p>
        </p:txBody>
      </p:sp>
      <p:sp>
        <p:nvSpPr>
          <p:cNvPr id="39" name="Title 38">
            <a:extLst>
              <a:ext uri="{FF2B5EF4-FFF2-40B4-BE49-F238E27FC236}">
                <a16:creationId xmlns:a16="http://schemas.microsoft.com/office/drawing/2014/main" id="{0D72E8FF-09EF-2AEE-DEDD-0C3A8061EB04}"/>
              </a:ext>
            </a:extLst>
          </p:cNvPr>
          <p:cNvSpPr>
            <a:spLocks noGrp="1"/>
          </p:cNvSpPr>
          <p:nvPr>
            <p:ph type="title"/>
          </p:nvPr>
        </p:nvSpPr>
        <p:spPr>
          <a:xfrm>
            <a:off x="3352097" y="177891"/>
            <a:ext cx="8640000" cy="533205"/>
          </a:xfrm>
        </p:spPr>
        <p:txBody>
          <a:bodyPr/>
          <a:lstStyle/>
          <a:p>
            <a:r>
              <a:rPr lang="en-US" noProof="0"/>
              <a:t>7. Drug Interactions</a:t>
            </a:r>
          </a:p>
        </p:txBody>
      </p:sp>
      <p:sp>
        <p:nvSpPr>
          <p:cNvPr id="12" name="Text Placeholder 11">
            <a:extLst>
              <a:ext uri="{FF2B5EF4-FFF2-40B4-BE49-F238E27FC236}">
                <a16:creationId xmlns:a16="http://schemas.microsoft.com/office/drawing/2014/main" id="{0D732BC3-F894-0EA4-44D7-75A2496C5267}"/>
              </a:ext>
            </a:extLst>
          </p:cNvPr>
          <p:cNvSpPr>
            <a:spLocks noGrp="1"/>
          </p:cNvSpPr>
          <p:nvPr>
            <p:ph type="body" sz="quarter" idx="12"/>
          </p:nvPr>
        </p:nvSpPr>
        <p:spPr/>
        <p:txBody>
          <a:bodyPr/>
          <a:lstStyle/>
          <a:p>
            <a:r>
              <a:rPr lang="en-US" noProof="0"/>
              <a:t>CYP3A, cytochrome (P450) 3A; </a:t>
            </a:r>
            <a:r>
              <a:rPr lang="en-US" sz="1000" noProof="0"/>
              <a:t>P-</a:t>
            </a:r>
            <a:r>
              <a:rPr lang="en-US" sz="1000" noProof="0" err="1"/>
              <a:t>gp</a:t>
            </a:r>
            <a:r>
              <a:rPr lang="en-US" sz="1000" noProof="0"/>
              <a:t>, P-glycoprotein </a:t>
            </a:r>
          </a:p>
        </p:txBody>
      </p:sp>
      <p:grpSp>
        <p:nvGrpSpPr>
          <p:cNvPr id="2" name="Highlight Guides [HIDE]" hidden="1">
            <a:extLst>
              <a:ext uri="{FF2B5EF4-FFF2-40B4-BE49-F238E27FC236}">
                <a16:creationId xmlns:a16="http://schemas.microsoft.com/office/drawing/2014/main" id="{B4B97861-D3A4-9BDA-AEB1-42C2B1EC2696}"/>
              </a:ext>
            </a:extLst>
          </p:cNvPr>
          <p:cNvGrpSpPr/>
          <p:nvPr/>
        </p:nvGrpSpPr>
        <p:grpSpPr>
          <a:xfrm>
            <a:off x="660581" y="300567"/>
            <a:ext cx="2539395" cy="5837767"/>
            <a:chOff x="660581" y="300567"/>
            <a:chExt cx="2539395" cy="5837767"/>
          </a:xfrm>
        </p:grpSpPr>
        <p:cxnSp>
          <p:nvCxnSpPr>
            <p:cNvPr id="3" name="Straight Connector 2">
              <a:extLst>
                <a:ext uri="{FF2B5EF4-FFF2-40B4-BE49-F238E27FC236}">
                  <a16:creationId xmlns:a16="http://schemas.microsoft.com/office/drawing/2014/main" id="{9C83AF0D-B9D1-83D2-E2D1-451442625703}"/>
                </a:ext>
              </a:extLst>
            </p:cNvPr>
            <p:cNvCxnSpPr>
              <a:cxnSpLocks/>
            </p:cNvCxnSpPr>
            <p:nvPr/>
          </p:nvCxnSpPr>
          <p:spPr>
            <a:xfrm>
              <a:off x="660581" y="381000"/>
              <a:ext cx="334433" cy="5757334"/>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73286E64-F78B-BF20-41B0-C0E9E2A7723A}"/>
                </a:ext>
              </a:extLst>
            </p:cNvPr>
            <p:cNvCxnSpPr>
              <a:cxnSpLocks/>
            </p:cNvCxnSpPr>
            <p:nvPr/>
          </p:nvCxnSpPr>
          <p:spPr>
            <a:xfrm>
              <a:off x="3032760" y="300567"/>
              <a:ext cx="167216" cy="5537200"/>
            </a:xfrm>
            <a:prstGeom prst="line">
              <a:avLst/>
            </a:prstGeom>
            <a:ln w="25400">
              <a:prstDash val="sysDot"/>
            </a:ln>
          </p:spPr>
          <p:style>
            <a:lnRef idx="2">
              <a:schemeClr val="accent1"/>
            </a:lnRef>
            <a:fillRef idx="0">
              <a:schemeClr val="accent1"/>
            </a:fillRef>
            <a:effectRef idx="1">
              <a:schemeClr val="accent1"/>
            </a:effectRef>
            <a:fontRef idx="minor">
              <a:schemeClr val="tx1"/>
            </a:fontRef>
          </p:style>
        </p:cxnSp>
      </p:grpSp>
      <p:sp>
        <p:nvSpPr>
          <p:cNvPr id="9" name="Rectangle: Rounded Corners 8">
            <a:extLst>
              <a:ext uri="{FF2B5EF4-FFF2-40B4-BE49-F238E27FC236}">
                <a16:creationId xmlns:a16="http://schemas.microsoft.com/office/drawing/2014/main" id="{B777E513-C944-DA10-686F-C79273E2622A}"/>
              </a:ext>
            </a:extLst>
          </p:cNvPr>
          <p:cNvSpPr/>
          <p:nvPr/>
        </p:nvSpPr>
        <p:spPr>
          <a:xfrm>
            <a:off x="3503913" y="1566965"/>
            <a:ext cx="8496000" cy="1800000"/>
          </a:xfrm>
          <a:prstGeom prst="roundRect">
            <a:avLst>
              <a:gd name="adj" fmla="val 13164"/>
            </a:avLst>
          </a:prstGeom>
          <a:solidFill>
            <a:schemeClr val="accent2">
              <a:lumMod val="20000"/>
              <a:lumOff val="80000"/>
            </a:schemeClr>
          </a:solidFill>
          <a:ln w="19050">
            <a:no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648000" rIns="72000" rtlCol="0" anchor="t" anchorCtr="0"/>
          <a:lstStyle/>
          <a:p>
            <a:pPr algn="ctr"/>
            <a:r>
              <a:rPr lang="en-US" sz="1600" noProof="0">
                <a:solidFill>
                  <a:prstClr val="black"/>
                </a:solidFill>
                <a:latin typeface="Arial"/>
              </a:rPr>
              <a:t>YEZTUGO is a moderate inhibitor of CYP3A and a P-</a:t>
            </a:r>
            <a:r>
              <a:rPr lang="en-US" sz="1600" noProof="0" err="1">
                <a:solidFill>
                  <a:prstClr val="black"/>
                </a:solidFill>
                <a:latin typeface="Arial"/>
              </a:rPr>
              <a:t>gp</a:t>
            </a:r>
            <a:r>
              <a:rPr lang="en-US" sz="1600" noProof="0">
                <a:solidFill>
                  <a:prstClr val="black"/>
                </a:solidFill>
                <a:latin typeface="Arial"/>
              </a:rPr>
              <a:t> inhibitor</a:t>
            </a:r>
          </a:p>
        </p:txBody>
      </p:sp>
      <p:grpSp>
        <p:nvGrpSpPr>
          <p:cNvPr id="73" name="Highlight Guides [HIDE]" hidden="1">
            <a:extLst>
              <a:ext uri="{FF2B5EF4-FFF2-40B4-BE49-F238E27FC236}">
                <a16:creationId xmlns:a16="http://schemas.microsoft.com/office/drawing/2014/main" id="{7C7E822D-72FD-585D-C1BE-1F96BE7CA4F4}"/>
              </a:ext>
            </a:extLst>
          </p:cNvPr>
          <p:cNvGrpSpPr/>
          <p:nvPr/>
        </p:nvGrpSpPr>
        <p:grpSpPr>
          <a:xfrm>
            <a:off x="338451" y="801894"/>
            <a:ext cx="3679200" cy="4824000"/>
            <a:chOff x="5409094" y="711200"/>
            <a:chExt cx="3679200" cy="4824000"/>
          </a:xfrm>
          <a:scene3d>
            <a:camera prst="perspectiveHeroicExtremeRightFacing" fov="2700000">
              <a:rot lat="600000" lon="18600000" rev="144000"/>
            </a:camera>
            <a:lightRig rig="threePt" dir="t"/>
          </a:scene3d>
        </p:grpSpPr>
        <p:sp>
          <p:nvSpPr>
            <p:cNvPr id="74" name="Highlight BG">
              <a:extLst>
                <a:ext uri="{FF2B5EF4-FFF2-40B4-BE49-F238E27FC236}">
                  <a16:creationId xmlns:a16="http://schemas.microsoft.com/office/drawing/2014/main" id="{253D3589-0503-FF42-07B6-87776B0232A3}"/>
                </a:ext>
              </a:extLst>
            </p:cNvPr>
            <p:cNvSpPr/>
            <p:nvPr/>
          </p:nvSpPr>
          <p:spPr>
            <a:xfrm>
              <a:off x="5409094" y="711200"/>
              <a:ext cx="3679200" cy="4824000"/>
            </a:xfrm>
            <a:prstGeom prst="rect">
              <a:avLst/>
            </a:prstGeom>
            <a:solidFill>
              <a:srgbClr val="7030A0">
                <a:alpha val="30000"/>
              </a:srgbClr>
            </a:solidFill>
            <a:ln w="6350">
              <a:noFill/>
            </a:ln>
            <a:effectLst/>
          </p:spPr>
          <p:txBody>
            <a:bodyPr vert="horz" lIns="91440" tIns="45720" rIns="91440" bIns="45720" rtlCol="0">
              <a:normAutofit/>
            </a:bodyPr>
            <a:lstStyle/>
            <a:p>
              <a:pPr marL="228600" indent="-228600">
                <a:spcAft>
                  <a:spcPts val="600"/>
                </a:spcAft>
                <a:buFont typeface="Arial" panose="020B0604020202020204" pitchFamily="34" charset="0"/>
                <a:buChar char="•"/>
              </a:pPr>
              <a:endParaRPr lang="en-US" sz="2800" noProof="0">
                <a:solidFill>
                  <a:schemeClr val="tx1"/>
                </a:solidFill>
              </a:endParaRPr>
            </a:p>
          </p:txBody>
        </p:sp>
        <p:cxnSp>
          <p:nvCxnSpPr>
            <p:cNvPr id="75" name="Straight Connector 74">
              <a:extLst>
                <a:ext uri="{FF2B5EF4-FFF2-40B4-BE49-F238E27FC236}">
                  <a16:creationId xmlns:a16="http://schemas.microsoft.com/office/drawing/2014/main" id="{7E693B7A-BB86-3469-9FC1-4E36086B3BDA}"/>
                </a:ext>
              </a:extLst>
            </p:cNvPr>
            <p:cNvCxnSpPr/>
            <p:nvPr/>
          </p:nvCxnSpPr>
          <p:spPr>
            <a:xfrm>
              <a:off x="5484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264523A4-A9E8-A1BD-F500-B3D7EBE7FFF7}"/>
                </a:ext>
              </a:extLst>
            </p:cNvPr>
            <p:cNvCxnSpPr/>
            <p:nvPr/>
          </p:nvCxnSpPr>
          <p:spPr>
            <a:xfrm>
              <a:off x="9012694" y="783200"/>
              <a:ext cx="0" cy="4680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8A01BEBE-30FE-9EF7-B0CE-48CAE22B62C3}"/>
                </a:ext>
              </a:extLst>
            </p:cNvPr>
            <p:cNvCxnSpPr>
              <a:cxnSpLocks/>
            </p:cNvCxnSpPr>
            <p:nvPr/>
          </p:nvCxnSpPr>
          <p:spPr>
            <a:xfrm>
              <a:off x="5484694" y="78320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202289A9-6495-596F-259D-79F1D22A9723}"/>
                </a:ext>
              </a:extLst>
            </p:cNvPr>
            <p:cNvCxnSpPr>
              <a:cxnSpLocks/>
            </p:cNvCxnSpPr>
            <p:nvPr/>
          </p:nvCxnSpPr>
          <p:spPr>
            <a:xfrm>
              <a:off x="5484694" y="90946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BB1F8240-10F5-1F25-08B2-78AF40A6CAA6}"/>
                </a:ext>
              </a:extLst>
            </p:cNvPr>
            <p:cNvCxnSpPr>
              <a:cxnSpLocks/>
            </p:cNvCxnSpPr>
            <p:nvPr/>
          </p:nvCxnSpPr>
          <p:spPr>
            <a:xfrm>
              <a:off x="5484694" y="103572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83340647-A3CE-EBD1-35F3-ED87CC680510}"/>
                </a:ext>
              </a:extLst>
            </p:cNvPr>
            <p:cNvCxnSpPr>
              <a:cxnSpLocks/>
            </p:cNvCxnSpPr>
            <p:nvPr/>
          </p:nvCxnSpPr>
          <p:spPr>
            <a:xfrm>
              <a:off x="5484694" y="116198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3CDFC73B-9B6B-ADDE-FA1F-EEDDEA72FFE5}"/>
                </a:ext>
              </a:extLst>
            </p:cNvPr>
            <p:cNvCxnSpPr>
              <a:cxnSpLocks/>
            </p:cNvCxnSpPr>
            <p:nvPr/>
          </p:nvCxnSpPr>
          <p:spPr>
            <a:xfrm>
              <a:off x="5484694" y="128824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C2199E3C-9239-7EAF-441F-35C4AA505CD5}"/>
                </a:ext>
              </a:extLst>
            </p:cNvPr>
            <p:cNvCxnSpPr>
              <a:cxnSpLocks/>
            </p:cNvCxnSpPr>
            <p:nvPr/>
          </p:nvCxnSpPr>
          <p:spPr>
            <a:xfrm>
              <a:off x="5484694" y="141450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D435CAAD-930A-2B1E-41EF-E16E364048C6}"/>
                </a:ext>
              </a:extLst>
            </p:cNvPr>
            <p:cNvCxnSpPr>
              <a:cxnSpLocks/>
            </p:cNvCxnSpPr>
            <p:nvPr/>
          </p:nvCxnSpPr>
          <p:spPr>
            <a:xfrm>
              <a:off x="5484694" y="154076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6CE13557-C5C8-41C4-003C-F0F7D93F6547}"/>
                </a:ext>
              </a:extLst>
            </p:cNvPr>
            <p:cNvCxnSpPr>
              <a:cxnSpLocks/>
            </p:cNvCxnSpPr>
            <p:nvPr/>
          </p:nvCxnSpPr>
          <p:spPr>
            <a:xfrm>
              <a:off x="5484694" y="166702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7A11D348-CFBF-8663-45F3-14737E37094D}"/>
                </a:ext>
              </a:extLst>
            </p:cNvPr>
            <p:cNvCxnSpPr>
              <a:cxnSpLocks/>
            </p:cNvCxnSpPr>
            <p:nvPr/>
          </p:nvCxnSpPr>
          <p:spPr>
            <a:xfrm>
              <a:off x="5484694" y="179328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FC98583F-1F7E-0CB0-41D7-7426BA67C015}"/>
                </a:ext>
              </a:extLst>
            </p:cNvPr>
            <p:cNvCxnSpPr>
              <a:cxnSpLocks/>
            </p:cNvCxnSpPr>
            <p:nvPr/>
          </p:nvCxnSpPr>
          <p:spPr>
            <a:xfrm>
              <a:off x="5484694" y="191954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82633EAB-DA1A-6E49-C8A6-5919EA53F1B8}"/>
                </a:ext>
              </a:extLst>
            </p:cNvPr>
            <p:cNvCxnSpPr>
              <a:cxnSpLocks/>
            </p:cNvCxnSpPr>
            <p:nvPr/>
          </p:nvCxnSpPr>
          <p:spPr>
            <a:xfrm>
              <a:off x="5484694" y="217207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D537592C-92AC-C696-7B5F-887B125BFB1F}"/>
                </a:ext>
              </a:extLst>
            </p:cNvPr>
            <p:cNvCxnSpPr>
              <a:cxnSpLocks/>
            </p:cNvCxnSpPr>
            <p:nvPr/>
          </p:nvCxnSpPr>
          <p:spPr>
            <a:xfrm>
              <a:off x="5484694" y="242459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549C16D5-9987-D68E-788C-FFC78AA3932A}"/>
                </a:ext>
              </a:extLst>
            </p:cNvPr>
            <p:cNvCxnSpPr>
              <a:cxnSpLocks/>
            </p:cNvCxnSpPr>
            <p:nvPr/>
          </p:nvCxnSpPr>
          <p:spPr>
            <a:xfrm>
              <a:off x="5484694" y="267711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C8E22A78-0C90-2723-00DA-934F3302317B}"/>
                </a:ext>
              </a:extLst>
            </p:cNvPr>
            <p:cNvCxnSpPr>
              <a:cxnSpLocks/>
            </p:cNvCxnSpPr>
            <p:nvPr/>
          </p:nvCxnSpPr>
          <p:spPr>
            <a:xfrm>
              <a:off x="5484694" y="292963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20D638C0-789B-E236-400C-A9460388C41F}"/>
                </a:ext>
              </a:extLst>
            </p:cNvPr>
            <p:cNvCxnSpPr>
              <a:cxnSpLocks/>
            </p:cNvCxnSpPr>
            <p:nvPr/>
          </p:nvCxnSpPr>
          <p:spPr>
            <a:xfrm>
              <a:off x="5484694" y="318215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320CE682-83C2-BB5E-7C65-1EE36D0B254A}"/>
                </a:ext>
              </a:extLst>
            </p:cNvPr>
            <p:cNvCxnSpPr>
              <a:cxnSpLocks/>
            </p:cNvCxnSpPr>
            <p:nvPr/>
          </p:nvCxnSpPr>
          <p:spPr>
            <a:xfrm>
              <a:off x="5484694" y="330842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01CBDECC-625C-89D8-42CD-9FF23C501944}"/>
                </a:ext>
              </a:extLst>
            </p:cNvPr>
            <p:cNvCxnSpPr>
              <a:cxnSpLocks/>
            </p:cNvCxnSpPr>
            <p:nvPr/>
          </p:nvCxnSpPr>
          <p:spPr>
            <a:xfrm>
              <a:off x="5484694" y="343468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749C8BE2-6C90-B20E-EDBA-9811D41ACF37}"/>
                </a:ext>
              </a:extLst>
            </p:cNvPr>
            <p:cNvCxnSpPr>
              <a:cxnSpLocks/>
            </p:cNvCxnSpPr>
            <p:nvPr/>
          </p:nvCxnSpPr>
          <p:spPr>
            <a:xfrm>
              <a:off x="5484694" y="356094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6A318FC9-B2C8-AA3E-5177-2C286E73764B}"/>
                </a:ext>
              </a:extLst>
            </p:cNvPr>
            <p:cNvCxnSpPr>
              <a:cxnSpLocks/>
            </p:cNvCxnSpPr>
            <p:nvPr/>
          </p:nvCxnSpPr>
          <p:spPr>
            <a:xfrm>
              <a:off x="5484694" y="368720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29B92777-0F06-CEE5-BCC3-C7FFA4447B28}"/>
                </a:ext>
              </a:extLst>
            </p:cNvPr>
            <p:cNvCxnSpPr>
              <a:cxnSpLocks/>
            </p:cNvCxnSpPr>
            <p:nvPr/>
          </p:nvCxnSpPr>
          <p:spPr>
            <a:xfrm>
              <a:off x="5484694" y="381346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9EB046DC-4592-B88F-16C1-CD0D3808E943}"/>
                </a:ext>
              </a:extLst>
            </p:cNvPr>
            <p:cNvCxnSpPr>
              <a:cxnSpLocks/>
            </p:cNvCxnSpPr>
            <p:nvPr/>
          </p:nvCxnSpPr>
          <p:spPr>
            <a:xfrm>
              <a:off x="5484694" y="406598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7F7341C8-BB42-28DA-120B-1C5B2E74BB8D}"/>
                </a:ext>
              </a:extLst>
            </p:cNvPr>
            <p:cNvCxnSpPr>
              <a:cxnSpLocks/>
            </p:cNvCxnSpPr>
            <p:nvPr/>
          </p:nvCxnSpPr>
          <p:spPr>
            <a:xfrm>
              <a:off x="5484694" y="4192247"/>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DEA66D04-7C5D-532E-0478-8D607FD8E1C4}"/>
                </a:ext>
              </a:extLst>
            </p:cNvPr>
            <p:cNvCxnSpPr>
              <a:cxnSpLocks/>
            </p:cNvCxnSpPr>
            <p:nvPr/>
          </p:nvCxnSpPr>
          <p:spPr>
            <a:xfrm>
              <a:off x="5484694" y="431850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797C4804-5AA2-1698-3BCB-B5DBD452F6B3}"/>
                </a:ext>
              </a:extLst>
            </p:cNvPr>
            <p:cNvCxnSpPr>
              <a:cxnSpLocks/>
            </p:cNvCxnSpPr>
            <p:nvPr/>
          </p:nvCxnSpPr>
          <p:spPr>
            <a:xfrm>
              <a:off x="5484694" y="4444769"/>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B85F5C5E-CCDC-C692-8F95-13AF6279D4BD}"/>
                </a:ext>
              </a:extLst>
            </p:cNvPr>
            <p:cNvCxnSpPr>
              <a:cxnSpLocks/>
            </p:cNvCxnSpPr>
            <p:nvPr/>
          </p:nvCxnSpPr>
          <p:spPr>
            <a:xfrm>
              <a:off x="5484694" y="457103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BE3869D0-D661-7EB5-FC98-0A4274A4D8D7}"/>
                </a:ext>
              </a:extLst>
            </p:cNvPr>
            <p:cNvCxnSpPr>
              <a:cxnSpLocks/>
            </p:cNvCxnSpPr>
            <p:nvPr/>
          </p:nvCxnSpPr>
          <p:spPr>
            <a:xfrm>
              <a:off x="5484694" y="482355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21007410-3C1C-B62D-5310-3CFD61308643}"/>
                </a:ext>
              </a:extLst>
            </p:cNvPr>
            <p:cNvCxnSpPr>
              <a:cxnSpLocks/>
            </p:cNvCxnSpPr>
            <p:nvPr/>
          </p:nvCxnSpPr>
          <p:spPr>
            <a:xfrm>
              <a:off x="5484694" y="494981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824BFC63-0A60-6AA4-DD6E-720DA0F1E097}"/>
                </a:ext>
              </a:extLst>
            </p:cNvPr>
            <p:cNvCxnSpPr>
              <a:cxnSpLocks/>
            </p:cNvCxnSpPr>
            <p:nvPr/>
          </p:nvCxnSpPr>
          <p:spPr>
            <a:xfrm>
              <a:off x="5484694" y="520233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0D17CB92-311F-DBC5-9EF9-C6DEE66B2F3A}"/>
                </a:ext>
              </a:extLst>
            </p:cNvPr>
            <p:cNvCxnSpPr>
              <a:cxnSpLocks/>
            </p:cNvCxnSpPr>
            <p:nvPr/>
          </p:nvCxnSpPr>
          <p:spPr>
            <a:xfrm>
              <a:off x="5484694" y="532859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1E333A2E-F63A-EEC4-5356-40245BDC9A56}"/>
                </a:ext>
              </a:extLst>
            </p:cNvPr>
            <p:cNvCxnSpPr>
              <a:cxnSpLocks/>
            </p:cNvCxnSpPr>
            <p:nvPr/>
          </p:nvCxnSpPr>
          <p:spPr>
            <a:xfrm>
              <a:off x="5484694" y="5454873"/>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06593383-81F7-5F40-D221-7330E53C23FD}"/>
                </a:ext>
              </a:extLst>
            </p:cNvPr>
            <p:cNvCxnSpPr>
              <a:cxnSpLocks/>
            </p:cNvCxnSpPr>
            <p:nvPr/>
          </p:nvCxnSpPr>
          <p:spPr>
            <a:xfrm>
              <a:off x="5484694" y="507607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A4C2539F-4FCF-2A00-F771-36CE1C5DDD99}"/>
                </a:ext>
              </a:extLst>
            </p:cNvPr>
            <p:cNvCxnSpPr>
              <a:cxnSpLocks/>
            </p:cNvCxnSpPr>
            <p:nvPr/>
          </p:nvCxnSpPr>
          <p:spPr>
            <a:xfrm>
              <a:off x="5484694" y="4697291"/>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C89F92DD-9C78-E917-86A6-6BC1515C3073}"/>
                </a:ext>
              </a:extLst>
            </p:cNvPr>
            <p:cNvCxnSpPr>
              <a:cxnSpLocks/>
            </p:cNvCxnSpPr>
            <p:nvPr/>
          </p:nvCxnSpPr>
          <p:spPr>
            <a:xfrm>
              <a:off x="5484694" y="3939725"/>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7C75E7BB-413D-5E1C-9FD7-D347FA5AD79F}"/>
                </a:ext>
              </a:extLst>
            </p:cNvPr>
            <p:cNvCxnSpPr>
              <a:cxnSpLocks/>
            </p:cNvCxnSpPr>
            <p:nvPr/>
          </p:nvCxnSpPr>
          <p:spPr>
            <a:xfrm>
              <a:off x="5484694" y="2045810"/>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2605A61E-C23E-7CA4-5555-D11D0D437C1C}"/>
                </a:ext>
              </a:extLst>
            </p:cNvPr>
            <p:cNvCxnSpPr>
              <a:cxnSpLocks/>
            </p:cNvCxnSpPr>
            <p:nvPr/>
          </p:nvCxnSpPr>
          <p:spPr>
            <a:xfrm>
              <a:off x="5484694" y="2298332"/>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BD23C57F-4BFF-593C-BBC2-DB8C64D7DAFD}"/>
                </a:ext>
              </a:extLst>
            </p:cNvPr>
            <p:cNvCxnSpPr>
              <a:cxnSpLocks/>
            </p:cNvCxnSpPr>
            <p:nvPr/>
          </p:nvCxnSpPr>
          <p:spPr>
            <a:xfrm>
              <a:off x="5484694" y="2550854"/>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F2DCEDBE-2F64-C5D8-6228-B96B03CC3A7B}"/>
                </a:ext>
              </a:extLst>
            </p:cNvPr>
            <p:cNvCxnSpPr>
              <a:cxnSpLocks/>
            </p:cNvCxnSpPr>
            <p:nvPr/>
          </p:nvCxnSpPr>
          <p:spPr>
            <a:xfrm>
              <a:off x="5484694" y="2803376"/>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7093CC05-C4C8-5640-05B5-5B7BA4C78473}"/>
                </a:ext>
              </a:extLst>
            </p:cNvPr>
            <p:cNvCxnSpPr>
              <a:cxnSpLocks/>
            </p:cNvCxnSpPr>
            <p:nvPr/>
          </p:nvCxnSpPr>
          <p:spPr>
            <a:xfrm>
              <a:off x="5484694" y="3055898"/>
              <a:ext cx="3528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7" name="Rectangle: Rounded Corners 6">
            <a:extLst>
              <a:ext uri="{FF2B5EF4-FFF2-40B4-BE49-F238E27FC236}">
                <a16:creationId xmlns:a16="http://schemas.microsoft.com/office/drawing/2014/main" id="{EC702E58-EECE-DEF9-E067-500E9F959924}"/>
              </a:ext>
            </a:extLst>
          </p:cNvPr>
          <p:cNvSpPr/>
          <p:nvPr/>
        </p:nvSpPr>
        <p:spPr>
          <a:xfrm>
            <a:off x="3604096" y="1668849"/>
            <a:ext cx="8280000" cy="432000"/>
          </a:xfrm>
          <a:prstGeom prst="roundRect">
            <a:avLst>
              <a:gd name="adj" fmla="val 5000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3"/>
                </a:solidFill>
                <a:effectLst/>
                <a:uLnTx/>
                <a:uFillTx/>
                <a:latin typeface="Arial"/>
                <a:ea typeface="+mn-ea"/>
                <a:cs typeface="+mn-cs"/>
              </a:rPr>
              <a:t>QUESTION </a:t>
            </a:r>
            <a:r>
              <a:rPr lang="en-US" sz="1600">
                <a:solidFill>
                  <a:schemeClr val="accent3"/>
                </a:solidFill>
                <a:latin typeface="Arial"/>
              </a:rPr>
              <a:t>7</a:t>
            </a:r>
            <a:endParaRPr kumimoji="0" lang="en-US" sz="1600" b="0" i="0" u="none" strike="noStrike" kern="1200" cap="none" spc="0" normalizeH="0" baseline="0" noProof="0">
              <a:ln>
                <a:noFill/>
              </a:ln>
              <a:solidFill>
                <a:schemeClr val="accent3"/>
              </a:solidFill>
              <a:effectLst/>
              <a:uLnTx/>
              <a:uFillTx/>
              <a:latin typeface="Arial"/>
              <a:ea typeface="+mn-ea"/>
              <a:cs typeface="+mn-cs"/>
            </a:endParaRPr>
          </a:p>
        </p:txBody>
      </p:sp>
      <p:sp>
        <p:nvSpPr>
          <p:cNvPr id="16" name="True 1">
            <a:extLst>
              <a:ext uri="{FF2B5EF4-FFF2-40B4-BE49-F238E27FC236}">
                <a16:creationId xmlns:a16="http://schemas.microsoft.com/office/drawing/2014/main" id="{CA0E83BF-9EB4-88A7-3EF0-1A17FDBB62D2}"/>
              </a:ext>
            </a:extLst>
          </p:cNvPr>
          <p:cNvSpPr/>
          <p:nvPr/>
        </p:nvSpPr>
        <p:spPr>
          <a:xfrm rot="16200000" flipH="1">
            <a:off x="9125269" y="2162967"/>
            <a:ext cx="432000" cy="1656000"/>
          </a:xfrm>
          <a:prstGeom prst="round2SameRect">
            <a:avLst>
              <a:gd name="adj1" fmla="val 50000"/>
              <a:gd name="adj2" fmla="val 0"/>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288000" rtlCol="0" anchor="ct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200" normalizeH="0" baseline="0" noProof="0">
                <a:ln>
                  <a:noFill/>
                </a:ln>
                <a:solidFill>
                  <a:prstClr val="white"/>
                </a:solidFill>
                <a:effectLst/>
                <a:uLnTx/>
                <a:uFillTx/>
                <a:latin typeface="Arial"/>
                <a:ea typeface="+mn-ea"/>
                <a:cs typeface="+mn-cs"/>
              </a:rPr>
              <a:t>TRUE</a:t>
            </a:r>
          </a:p>
        </p:txBody>
      </p:sp>
      <p:sp>
        <p:nvSpPr>
          <p:cNvPr id="17" name="Oval 16">
            <a:extLst>
              <a:ext uri="{FF2B5EF4-FFF2-40B4-BE49-F238E27FC236}">
                <a16:creationId xmlns:a16="http://schemas.microsoft.com/office/drawing/2014/main" id="{5294546F-A80F-0353-A7C0-1BEB6A1E8DAF}"/>
              </a:ext>
            </a:extLst>
          </p:cNvPr>
          <p:cNvSpPr>
            <a:spLocks noChangeAspect="1"/>
          </p:cNvSpPr>
          <p:nvPr/>
        </p:nvSpPr>
        <p:spPr>
          <a:xfrm>
            <a:off x="9982682" y="2774967"/>
            <a:ext cx="432000" cy="432000"/>
          </a:xfrm>
          <a:prstGeom prst="ellipse">
            <a:avLst/>
          </a:prstGeom>
          <a:solidFill>
            <a:schemeClr val="accent2">
              <a:lumMod val="75000"/>
            </a:schemeClr>
          </a:solidFill>
          <a:ln w="28575">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a:ea typeface="+mn-ea"/>
                <a:cs typeface="+mn-cs"/>
                <a:sym typeface="Wingdings 3" panose="05040102010807070707" pitchFamily="18" charset="2"/>
              </a:rPr>
              <a:t></a:t>
            </a:r>
            <a:endParaRPr kumimoji="0" lang="en-US" sz="1400" b="1" i="0" u="none" strike="noStrike" kern="1200" cap="none" spc="0" normalizeH="0" baseline="0" noProof="0">
              <a:ln>
                <a:noFill/>
              </a:ln>
              <a:solidFill>
                <a:prstClr val="white"/>
              </a:solidFill>
              <a:effectLst/>
              <a:uLnTx/>
              <a:uFillTx/>
              <a:latin typeface="Arial"/>
              <a:ea typeface="+mn-ea"/>
              <a:cs typeface="+mn-cs"/>
            </a:endParaRPr>
          </a:p>
        </p:txBody>
      </p:sp>
      <p:pic>
        <p:nvPicPr>
          <p:cNvPr id="13" name="Picture Placeholder 12">
            <a:extLst>
              <a:ext uri="{FF2B5EF4-FFF2-40B4-BE49-F238E27FC236}">
                <a16:creationId xmlns:a16="http://schemas.microsoft.com/office/drawing/2014/main" id="{56C83010-58C5-D610-6ACE-6738482A7D96}"/>
              </a:ext>
            </a:extLst>
          </p:cNvPr>
          <p:cNvPicPr>
            <a:picLocks noGrp="1" noChangeAspect="1"/>
          </p:cNvPicPr>
          <p:nvPr>
            <p:ph type="pic" sz="quarter" idx="11"/>
          </p:nvPr>
        </p:nvPicPr>
        <p:blipFill>
          <a:blip r:embed="rId3"/>
          <a:srcRect l="205" r="205"/>
          <a:stretch/>
        </p:blipFill>
        <p:spPr/>
      </p:pic>
    </p:spTree>
    <p:extLst>
      <p:ext uri="{BB962C8B-B14F-4D97-AF65-F5344CB8AC3E}">
        <p14:creationId xmlns:p14="http://schemas.microsoft.com/office/powerpoint/2010/main" val="207596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9D9E3-44A9-AF62-C80D-DDF790E8F0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9315A3-F3E6-971D-9E29-C40087A01C91}"/>
              </a:ext>
            </a:extLst>
          </p:cNvPr>
          <p:cNvSpPr>
            <a:spLocks noGrp="1"/>
          </p:cNvSpPr>
          <p:nvPr>
            <p:ph type="ctrTitle"/>
          </p:nvPr>
        </p:nvSpPr>
        <p:spPr>
          <a:xfrm>
            <a:off x="1459653" y="2148840"/>
            <a:ext cx="10207413" cy="1263925"/>
          </a:xfrm>
        </p:spPr>
        <p:txBody>
          <a:bodyPr/>
          <a:lstStyle/>
          <a:p>
            <a:br>
              <a:rPr lang="en-US" sz="4400" b="1" noProof="0"/>
            </a:br>
            <a:br>
              <a:rPr lang="en-US" sz="4400" b="1" noProof="0"/>
            </a:br>
            <a:br>
              <a:rPr lang="en-US" sz="4400" b="1" noProof="0"/>
            </a:br>
            <a:br>
              <a:rPr lang="en-US" sz="4400" b="1" noProof="0"/>
            </a:br>
            <a:br>
              <a:rPr lang="en-US" sz="4400" b="1" noProof="0"/>
            </a:br>
            <a:br>
              <a:rPr lang="en-US" sz="4400" b="1" noProof="0"/>
            </a:br>
            <a:r>
              <a:rPr lang="en-US" sz="4400" b="1" noProof="0"/>
              <a:t>YEZTUGO</a:t>
            </a:r>
            <a:r>
              <a:rPr lang="en-US" sz="4400" baseline="30000" noProof="0"/>
              <a:t>® </a:t>
            </a:r>
            <a:r>
              <a:rPr lang="en-US" sz="4400" noProof="0"/>
              <a:t>(lenacapavir) </a:t>
            </a:r>
            <a:br>
              <a:rPr lang="en-US" sz="4400" noProof="0"/>
            </a:br>
            <a:r>
              <a:rPr lang="en-US" sz="4400" noProof="0"/>
              <a:t>for HIV-1 PrEP</a:t>
            </a:r>
          </a:p>
        </p:txBody>
      </p:sp>
      <p:sp>
        <p:nvSpPr>
          <p:cNvPr id="3" name="Subtitle 2">
            <a:extLst>
              <a:ext uri="{FF2B5EF4-FFF2-40B4-BE49-F238E27FC236}">
                <a16:creationId xmlns:a16="http://schemas.microsoft.com/office/drawing/2014/main" id="{AF2C5873-CADC-E4E2-01C8-E2F3555BF504}"/>
              </a:ext>
            </a:extLst>
          </p:cNvPr>
          <p:cNvSpPr>
            <a:spLocks noGrp="1"/>
          </p:cNvSpPr>
          <p:nvPr>
            <p:ph type="subTitle" idx="1"/>
          </p:nvPr>
        </p:nvSpPr>
        <p:spPr>
          <a:xfrm>
            <a:off x="1366520" y="3733800"/>
            <a:ext cx="10080000" cy="1524000"/>
          </a:xfrm>
        </p:spPr>
        <p:txBody>
          <a:bodyPr>
            <a:normAutofit/>
          </a:bodyPr>
          <a:lstStyle/>
          <a:p>
            <a:endParaRPr lang="en-US"/>
          </a:p>
          <a:p>
            <a:endParaRPr lang="en-US" noProof="0"/>
          </a:p>
          <a:p>
            <a:r>
              <a:rPr lang="en-US" noProof="0"/>
              <a:t>Navigating the US Prescribing Information</a:t>
            </a:r>
          </a:p>
        </p:txBody>
      </p:sp>
    </p:spTree>
    <p:extLst>
      <p:ext uri="{BB962C8B-B14F-4D97-AF65-F5344CB8AC3E}">
        <p14:creationId xmlns:p14="http://schemas.microsoft.com/office/powerpoint/2010/main" val="4402030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2.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3.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4.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5.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6.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7.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8.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9.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0.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1.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2.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3.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4.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5.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6.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7.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8.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19.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heme/theme1.xml><?xml version="1.0" encoding="utf-8"?>
<a:theme xmlns:a="http://schemas.openxmlformats.org/drawingml/2006/main" name="Gilead USPI">
  <a:themeElements>
    <a:clrScheme name="Gilead USPI">
      <a:dk1>
        <a:sysClr val="windowText" lastClr="000000"/>
      </a:dk1>
      <a:lt1>
        <a:sysClr val="window" lastClr="FFFFFF"/>
      </a:lt1>
      <a:dk2>
        <a:srgbClr val="CC0000"/>
      </a:dk2>
      <a:lt2>
        <a:srgbClr val="E2E2E2"/>
      </a:lt2>
      <a:accent1>
        <a:srgbClr val="CC0000"/>
      </a:accent1>
      <a:accent2>
        <a:srgbClr val="203661"/>
      </a:accent2>
      <a:accent3>
        <a:srgbClr val="FBB040"/>
      </a:accent3>
      <a:accent4>
        <a:srgbClr val="0679C2"/>
      </a:accent4>
      <a:accent5>
        <a:srgbClr val="296004"/>
      </a:accent5>
      <a:accent6>
        <a:srgbClr val="9696A0"/>
      </a:accent6>
      <a:hlink>
        <a:srgbClr val="0972C9"/>
      </a:hlink>
      <a:folHlink>
        <a:srgbClr val="BFBFB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C21266D23DE0488695287B72E2B163" ma:contentTypeVersion="13" ma:contentTypeDescription="Create a new document." ma:contentTypeScope="" ma:versionID="57e44ddf69ce43e43d2606807fe548e7">
  <xsd:schema xmlns:xsd="http://www.w3.org/2001/XMLSchema" xmlns:xs="http://www.w3.org/2001/XMLSchema" xmlns:p="http://schemas.microsoft.com/office/2006/metadata/properties" xmlns:ns2="1c39c859-735c-448b-8d14-9bd67f30e8ae" xmlns:ns3="f730eef6-e7aa-4b50-a8e4-ef9337e6ba3e" targetNamespace="http://schemas.microsoft.com/office/2006/metadata/properties" ma:root="true" ma:fieldsID="a9239496c39210a2d94b90a7e5e593eb" ns2:_="" ns3:_="">
    <xsd:import namespace="1c39c859-735c-448b-8d14-9bd67f30e8ae"/>
    <xsd:import namespace="f730eef6-e7aa-4b50-a8e4-ef9337e6ba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39c859-735c-448b-8d14-9bd67f30e8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1e743a4-4d73-4486-a0bd-d51a585e20b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30eef6-e7aa-4b50-a8e4-ef9337e6ba3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d51ed29-48a6-4028-b6a9-40e1c4a3da97}" ma:internalName="TaxCatchAll" ma:showField="CatchAllData" ma:web="f730eef6-e7aa-4b50-a8e4-ef9337e6ba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c39c859-735c-448b-8d14-9bd67f30e8ae">
      <Terms xmlns="http://schemas.microsoft.com/office/infopath/2007/PartnerControls"/>
    </lcf76f155ced4ddcb4097134ff3c332f>
    <TaxCatchAll xmlns="f730eef6-e7aa-4b50-a8e4-ef9337e6ba3e" xsi:nil="true"/>
  </documentManagement>
</p:properties>
</file>

<file path=customXml/itemProps1.xml><?xml version="1.0" encoding="utf-8"?>
<ds:datastoreItem xmlns:ds="http://schemas.openxmlformats.org/officeDocument/2006/customXml" ds:itemID="{2DF8199D-AA63-440C-8543-9440A9DF5D64}">
  <ds:schemaRefs>
    <ds:schemaRef ds:uri="1c39c859-735c-448b-8d14-9bd67f30e8ae"/>
    <ds:schemaRef ds:uri="f730eef6-e7aa-4b50-a8e4-ef9337e6ba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D18BB79-784D-4F80-B21A-7073DDD3E5C1}">
  <ds:schemaRefs>
    <ds:schemaRef ds:uri="http://schemas.microsoft.com/sharepoint/v3/contenttype/forms"/>
  </ds:schemaRefs>
</ds:datastoreItem>
</file>

<file path=customXml/itemProps3.xml><?xml version="1.0" encoding="utf-8"?>
<ds:datastoreItem xmlns:ds="http://schemas.openxmlformats.org/officeDocument/2006/customXml" ds:itemID="{22ECC569-1F8D-4666-9286-C8260AC10D94}">
  <ds:schemaRefs>
    <ds:schemaRef ds:uri="http://schemas.microsoft.com/office/2006/documentManagement/types"/>
    <ds:schemaRef ds:uri="http://purl.org/dc/dcmitype/"/>
    <ds:schemaRef ds:uri="http://schemas.microsoft.com/office/2006/metadata/properties"/>
    <ds:schemaRef ds:uri="http://schemas.openxmlformats.org/package/2006/metadata/core-properties"/>
    <ds:schemaRef ds:uri="http://purl.org/dc/elements/1.1/"/>
    <ds:schemaRef ds:uri="f730eef6-e7aa-4b50-a8e4-ef9337e6ba3e"/>
    <ds:schemaRef ds:uri="http://schemas.microsoft.com/office/infopath/2007/PartnerControls"/>
    <ds:schemaRef ds:uri="1c39c859-735c-448b-8d14-9bd67f30e8ae"/>
    <ds:schemaRef ds:uri="http://www.w3.org/XML/1998/namespace"/>
    <ds:schemaRef ds:uri="http://purl.org/dc/terms/"/>
  </ds:schemaRefs>
</ds:datastoreItem>
</file>

<file path=docMetadata/LabelInfo.xml><?xml version="1.0" encoding="utf-8"?>
<clbl:labelList xmlns:clbl="http://schemas.microsoft.com/office/2020/mipLabelMetadata">
  <clbl:label id="{3872fc32-01a6-4c68-b5dc-b8441b5e5c1a}" enabled="0" method="" siteId="{3872fc32-01a6-4c68-b5dc-b8441b5e5c1a}" removed="1"/>
</clbl:labelList>
</file>

<file path=docProps/app.xml><?xml version="1.0" encoding="utf-8"?>
<Properties xmlns="http://schemas.openxmlformats.org/officeDocument/2006/extended-properties" xmlns:vt="http://schemas.openxmlformats.org/officeDocument/2006/docPropsVTypes">
  <TotalTime>81</TotalTime>
  <Words>10288</Words>
  <Application>Microsoft Office PowerPoint</Application>
  <PresentationFormat>Widescreen</PresentationFormat>
  <Paragraphs>996</Paragraphs>
  <Slides>61</Slides>
  <Notes>61</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Gilead USPI</vt:lpstr>
      <vt:lpstr>      YEZTUGO® (lenacapavir)  for HIV-1 PrEP</vt:lpstr>
      <vt:lpstr>Disclaimers</vt:lpstr>
      <vt:lpstr>Boxed Warning</vt:lpstr>
      <vt:lpstr>1. Indications and Usage</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4. Contraindications</vt:lpstr>
      <vt:lpstr>5. Warnings and Precautions</vt:lpstr>
      <vt:lpstr>5. Warnings and Precautions</vt:lpstr>
      <vt:lpstr>5. Warnings and Precautions</vt:lpstr>
      <vt:lpstr>6. Adverse Reactions</vt:lpstr>
      <vt:lpstr>6. Adverse Reactions</vt:lpstr>
      <vt:lpstr>7. Drug Interactions</vt:lpstr>
      <vt:lpstr>7. Drug Interactions</vt:lpstr>
      <vt:lpstr>7. Drug Interactions</vt:lpstr>
      <vt:lpstr>8. Use in Specific Populations</vt:lpstr>
      <vt:lpstr>8. Use in Specific Populations</vt:lpstr>
      <vt:lpstr>14. Clinical Studies</vt:lpstr>
      <vt:lpstr>14. Clinical Studies</vt:lpstr>
      <vt:lpstr>14. Clinical Studies</vt:lpstr>
      <vt:lpstr>14. Clinical Studies</vt:lpstr>
      <vt:lpstr>Appendix</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2. Dosage and Administration</vt:lpstr>
      <vt:lpstr>5. Warnings and Precautions</vt:lpstr>
      <vt:lpstr>5. Warnings and Precautions</vt:lpstr>
      <vt:lpstr>5. Warnings and Precautions</vt:lpstr>
      <vt:lpstr>5. Warnings and Precautions</vt:lpstr>
      <vt:lpstr>7. Drug Interactions</vt:lpstr>
      <vt:lpstr>7. Drug Interactions</vt:lpstr>
      <vt:lpstr>      YEZTUGO® (lenacapavir)  for HIV-1 PrEP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L4P: Interactive USPI Deck Template and color scheme</dc:title>
  <dc:creator>Jude D'Souza</dc:creator>
  <cp:lastModifiedBy>Aspire Scientific_BN</cp:lastModifiedBy>
  <cp:revision>2</cp:revision>
  <dcterms:created xsi:type="dcterms:W3CDTF">2025-03-19T17:12:02Z</dcterms:created>
  <dcterms:modified xsi:type="dcterms:W3CDTF">2026-10-19T09:53:25Z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0x01010034C21266D23DE0488695287B72E2B163</vt:lpwstr>
  </property>
  <property fmtid="{D5CDD505-2E9C-101B-9397-08002B2CF9AE}" pid="4" name="MSIP_Label_16de74a9-4f8a-4c74-b507-22417e17d25b_Enabled">
    <vt:lpwstr>true</vt:lpwstr>
  </property>
  <property fmtid="{D5CDD505-2E9C-101B-9397-08002B2CF9AE}" pid="5" name="MSIP_Label_16de74a9-4f8a-4c74-b507-22417e17d25b_SetDate">
    <vt:lpwstr>2025-04-17T16:05:09Z</vt:lpwstr>
  </property>
  <property fmtid="{D5CDD505-2E9C-101B-9397-08002B2CF9AE}" pid="6" name="MSIP_Label_16de74a9-4f8a-4c74-b507-22417e17d25b_Method">
    <vt:lpwstr>Privileged</vt:lpwstr>
  </property>
  <property fmtid="{D5CDD505-2E9C-101B-9397-08002B2CF9AE}" pid="7" name="MSIP_Label_16de74a9-4f8a-4c74-b507-22417e17d25b_Name">
    <vt:lpwstr>16de74a9-4f8a-4c74-b507-22417e17d25b</vt:lpwstr>
  </property>
  <property fmtid="{D5CDD505-2E9C-101B-9397-08002B2CF9AE}" pid="8" name="MSIP_Label_16de74a9-4f8a-4c74-b507-22417e17d25b_SiteId">
    <vt:lpwstr>a5a8bcaa-3292-41e6-b735-5e8b21f4dbfd</vt:lpwstr>
  </property>
  <property fmtid="{D5CDD505-2E9C-101B-9397-08002B2CF9AE}" pid="9" name="MSIP_Label_16de74a9-4f8a-4c74-b507-22417e17d25b_ActionId">
    <vt:lpwstr>2831b284-53b3-4e7e-ad54-ba0367b8781a</vt:lpwstr>
  </property>
  <property fmtid="{D5CDD505-2E9C-101B-9397-08002B2CF9AE}" pid="10" name="MSIP_Label_16de74a9-4f8a-4c74-b507-22417e17d25b_ContentBits">
    <vt:lpwstr>0</vt:lpwstr>
  </property>
</Properties>
</file>